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3DF5"/>
    <a:srgbClr val="FCF17B"/>
    <a:srgbClr val="DE5FF9"/>
    <a:srgbClr val="000000"/>
    <a:srgbClr val="7021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6" name="Text Box 5"/>
          <p:cNvSpPr txBox="1"/>
          <p:nvPr/>
        </p:nvSpPr>
        <p:spPr>
          <a:xfrm>
            <a:off x="536575" y="532765"/>
            <a:ext cx="11199495" cy="1568450"/>
          </a:xfrm>
          <a:prstGeom prst="rect">
            <a:avLst/>
          </a:prstGeom>
          <a:noFill/>
        </p:spPr>
        <p:txBody>
          <a:bodyPr wrap="square" rtlCol="0">
            <a:spAutoFit/>
          </a:bodyPr>
          <a:p>
            <a:pPr algn="ctr"/>
            <a:r>
              <a:rPr lang="en-US" sz="4800" b="1">
                <a:solidFill>
                  <a:schemeClr val="accent5">
                    <a:lumMod val="50000"/>
                  </a:schemeClr>
                </a:solidFill>
                <a:latin typeface="Comic Sans MS" panose="030F0702030302020204" charset="0"/>
                <a:cs typeface="Comic Sans MS" panose="030F0702030302020204" charset="0"/>
              </a:rPr>
              <a:t>Exploring Reinforcement Learning Algorithms for Bipedal Robot Control</a:t>
            </a:r>
            <a:endParaRPr lang="en-US" sz="4800" b="1">
              <a:solidFill>
                <a:schemeClr val="accent5">
                  <a:lumMod val="50000"/>
                </a:schemeClr>
              </a:solidFill>
              <a:latin typeface="Comic Sans MS" panose="030F0702030302020204" charset="0"/>
              <a:cs typeface="Comic Sans MS" panose="030F0702030302020204" charset="0"/>
            </a:endParaRPr>
          </a:p>
        </p:txBody>
      </p:sp>
      <p:sp>
        <p:nvSpPr>
          <p:cNvPr id="8" name="Text Box 7"/>
          <p:cNvSpPr txBox="1"/>
          <p:nvPr/>
        </p:nvSpPr>
        <p:spPr>
          <a:xfrm>
            <a:off x="536575" y="2632075"/>
            <a:ext cx="5559425" cy="3543300"/>
          </a:xfrm>
          <a:prstGeom prst="rect">
            <a:avLst/>
          </a:prstGeom>
          <a:noFill/>
        </p:spPr>
        <p:txBody>
          <a:bodyPr wrap="square" rtlCol="0">
            <a:noAutofit/>
          </a:bodyPr>
          <a:p>
            <a:pPr marL="0" indent="0" algn="ctr">
              <a:lnSpc>
                <a:spcPts val="2800"/>
              </a:lnSpc>
              <a:buNone/>
            </a:pPr>
            <a:r>
              <a:rPr lang="en-US" sz="2800" b="1" dirty="0">
                <a:solidFill>
                  <a:srgbClr val="7030A0"/>
                </a:solidFill>
                <a:latin typeface="Comic Sans MS" panose="030F0702030302020204" charset="0"/>
                <a:cs typeface="Comic Sans MS" panose="030F0702030302020204" charset="0"/>
                <a:sym typeface="+mn-ea"/>
              </a:rPr>
              <a:t>Team Members</a:t>
            </a:r>
            <a:endParaRPr lang="en-US" sz="2800" dirty="0">
              <a:latin typeface="Comic Sans MS" panose="030F0702030302020204" charset="0"/>
              <a:cs typeface="Comic Sans MS" panose="030F0702030302020204" charset="0"/>
            </a:endParaRPr>
          </a:p>
          <a:p>
            <a:pPr marL="0" indent="0" algn="ctr">
              <a:lnSpc>
                <a:spcPts val="2800"/>
              </a:lnSpc>
              <a:buNone/>
            </a:pPr>
            <a:endParaRPr lang="en-US" sz="2800" dirty="0">
              <a:latin typeface="Comic Sans MS" panose="030F0702030302020204" charset="0"/>
              <a:cs typeface="Comic Sans MS" panose="030F0702030302020204" charset="0"/>
            </a:endParaRPr>
          </a:p>
          <a:p>
            <a:pPr marL="0" indent="0" algn="ctr">
              <a:lnSpc>
                <a:spcPts val="2800"/>
              </a:lnSpc>
              <a:buNone/>
            </a:pPr>
            <a:r>
              <a:rPr lang="en-US" sz="2800" dirty="0">
                <a:latin typeface="Comic Sans MS" panose="030F0702030302020204" charset="0"/>
                <a:cs typeface="Comic Sans MS" panose="030F0702030302020204" charset="0"/>
                <a:sym typeface="+mn-ea"/>
              </a:rPr>
              <a:t>N Harrshavardhan Nag</a:t>
            </a:r>
            <a:endParaRPr lang="en-US" sz="2800" dirty="0">
              <a:latin typeface="Comic Sans MS" panose="030F0702030302020204" charset="0"/>
              <a:cs typeface="Comic Sans MS" panose="030F0702030302020204" charset="0"/>
            </a:endParaRPr>
          </a:p>
          <a:p>
            <a:pPr marL="0" indent="0" algn="ctr">
              <a:lnSpc>
                <a:spcPts val="2800"/>
              </a:lnSpc>
              <a:buNone/>
            </a:pPr>
            <a:endParaRPr lang="en-US" sz="2800" dirty="0">
              <a:latin typeface="Comic Sans MS" panose="030F0702030302020204" charset="0"/>
              <a:cs typeface="Comic Sans MS" panose="030F0702030302020204" charset="0"/>
            </a:endParaRPr>
          </a:p>
          <a:p>
            <a:pPr marL="0" indent="0" algn="ctr">
              <a:lnSpc>
                <a:spcPts val="2800"/>
              </a:lnSpc>
              <a:buNone/>
            </a:pPr>
            <a:r>
              <a:rPr lang="en-US" sz="2800" dirty="0">
                <a:latin typeface="Comic Sans MS" panose="030F0702030302020204" charset="0"/>
                <a:cs typeface="Comic Sans MS" panose="030F0702030302020204" charset="0"/>
                <a:sym typeface="+mn-ea"/>
              </a:rPr>
              <a:t>D Karunakar</a:t>
            </a:r>
            <a:endParaRPr lang="en-US" sz="2800" dirty="0">
              <a:latin typeface="Comic Sans MS" panose="030F0702030302020204" charset="0"/>
              <a:cs typeface="Comic Sans MS" panose="030F0702030302020204" charset="0"/>
            </a:endParaRPr>
          </a:p>
          <a:p>
            <a:pPr marL="0" indent="0" algn="ctr">
              <a:lnSpc>
                <a:spcPts val="2800"/>
              </a:lnSpc>
              <a:buNone/>
            </a:pPr>
            <a:endParaRPr lang="en-US" sz="2800" dirty="0">
              <a:latin typeface="Comic Sans MS" panose="030F0702030302020204" charset="0"/>
              <a:cs typeface="Comic Sans MS" panose="030F0702030302020204" charset="0"/>
            </a:endParaRPr>
          </a:p>
          <a:p>
            <a:pPr marL="0" indent="0" algn="ctr">
              <a:lnSpc>
                <a:spcPts val="2800"/>
              </a:lnSpc>
              <a:buNone/>
            </a:pPr>
            <a:r>
              <a:rPr lang="en-US" sz="2800" dirty="0">
                <a:latin typeface="Comic Sans MS" panose="030F0702030302020204" charset="0"/>
                <a:cs typeface="Comic Sans MS" panose="030F0702030302020204" charset="0"/>
                <a:sym typeface="+mn-ea"/>
              </a:rPr>
              <a:t>M Hemanth Kumar Yadav</a:t>
            </a:r>
            <a:endParaRPr lang="en-US" sz="2800" dirty="0">
              <a:latin typeface="Comic Sans MS" panose="030F0702030302020204" charset="0"/>
              <a:cs typeface="Comic Sans MS" panose="030F0702030302020204" charset="0"/>
            </a:endParaRPr>
          </a:p>
          <a:p>
            <a:pPr marL="0" indent="0" algn="ctr">
              <a:lnSpc>
                <a:spcPts val="2800"/>
              </a:lnSpc>
              <a:buNone/>
            </a:pPr>
            <a:endParaRPr lang="en-US" sz="2800" dirty="0">
              <a:latin typeface="Comic Sans MS" panose="030F0702030302020204" charset="0"/>
              <a:cs typeface="Comic Sans MS" panose="030F0702030302020204" charset="0"/>
            </a:endParaRPr>
          </a:p>
        </p:txBody>
      </p:sp>
      <p:sp>
        <p:nvSpPr>
          <p:cNvPr id="9" name="Text Box 8"/>
          <p:cNvSpPr txBox="1"/>
          <p:nvPr/>
        </p:nvSpPr>
        <p:spPr>
          <a:xfrm>
            <a:off x="6096000" y="2632075"/>
            <a:ext cx="5640070" cy="3543300"/>
          </a:xfrm>
          <a:prstGeom prst="rect">
            <a:avLst/>
          </a:prstGeom>
          <a:noFill/>
        </p:spPr>
        <p:txBody>
          <a:bodyPr wrap="square" rtlCol="0">
            <a:noAutofit/>
          </a:bodyPr>
          <a:p>
            <a:pPr algn="ctr"/>
            <a:r>
              <a:rPr lang="en-US" sz="2800" b="1">
                <a:solidFill>
                  <a:srgbClr val="7030A0"/>
                </a:solidFill>
                <a:latin typeface="Comic Sans MS" panose="030F0702030302020204" charset="0"/>
                <a:cs typeface="Comic Sans MS" panose="030F0702030302020204" charset="0"/>
                <a:sym typeface="+mn-ea"/>
              </a:rPr>
              <a:t>Under Guidance of</a:t>
            </a:r>
            <a:endParaRPr lang="en-US" sz="2400" b="1">
              <a:solidFill>
                <a:srgbClr val="7030A0"/>
              </a:solidFill>
              <a:latin typeface="Comic Sans MS" panose="030F0702030302020204" charset="0"/>
              <a:cs typeface="Comic Sans MS" panose="030F0702030302020204" charset="0"/>
              <a:sym typeface="+mn-ea"/>
            </a:endParaRPr>
          </a:p>
          <a:p>
            <a:pPr algn="ctr"/>
            <a:endParaRPr lang="en-US" sz="2400">
              <a:latin typeface="Comic Sans MS" panose="030F0702030302020204" charset="0"/>
              <a:cs typeface="Comic Sans MS" panose="030F0702030302020204" charset="0"/>
            </a:endParaRPr>
          </a:p>
          <a:p>
            <a:pPr algn="ctr"/>
            <a:r>
              <a:rPr lang="en-US" sz="2800">
                <a:latin typeface="Comic Sans MS" panose="030F0702030302020204" charset="0"/>
                <a:cs typeface="Comic Sans MS" panose="030F0702030302020204" charset="0"/>
                <a:sym typeface="+mn-ea"/>
              </a:rPr>
              <a:t>Dr. Chinthakindi Balaram Murthy</a:t>
            </a:r>
            <a:endParaRPr lang="en-US" sz="2800">
              <a:latin typeface="Comic Sans MS" panose="030F0702030302020204" charset="0"/>
              <a:cs typeface="Comic Sans MS" panose="030F0702030302020204" charset="0"/>
              <a:sym typeface="+mn-ea"/>
            </a:endParaRPr>
          </a:p>
          <a:p>
            <a:pPr algn="ctr"/>
            <a:endParaRPr lang="en-US" sz="2800">
              <a:latin typeface="Comic Sans MS" panose="030F0702030302020204" charset="0"/>
              <a:cs typeface="Comic Sans MS" panose="030F0702030302020204" charset="0"/>
            </a:endParaRPr>
          </a:p>
          <a:p>
            <a:pPr algn="ctr"/>
            <a:r>
              <a:rPr lang="en-US" sz="2800">
                <a:latin typeface="Comic Sans MS" panose="030F0702030302020204" charset="0"/>
                <a:cs typeface="Comic Sans MS" panose="030F0702030302020204" charset="0"/>
                <a:sym typeface="+mn-ea"/>
              </a:rPr>
              <a:t>Assistant Professor</a:t>
            </a:r>
            <a:endParaRPr lang="en-US" sz="2800">
              <a:latin typeface="Comic Sans MS" panose="030F0702030302020204" charset="0"/>
              <a:cs typeface="Comic Sans MS" panose="030F0702030302020204" charset="0"/>
            </a:endParaRPr>
          </a:p>
          <a:p>
            <a:pPr algn="ctr"/>
            <a:r>
              <a:rPr lang="en-US" sz="2800">
                <a:latin typeface="Comic Sans MS" panose="030F0702030302020204" charset="0"/>
                <a:cs typeface="Comic Sans MS" panose="030F0702030302020204" charset="0"/>
                <a:sym typeface="+mn-ea"/>
              </a:rPr>
              <a:t>School of Computer Science and Engineering (SCOPE)</a:t>
            </a:r>
            <a:endParaRPr lang="en-US" sz="2800" dirty="0">
              <a:latin typeface="Comic Sans MS" panose="030F0702030302020204" charset="0"/>
              <a:cs typeface="Comic Sans MS" panose="030F070203030202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926465" y="346710"/>
            <a:ext cx="10360025" cy="561975"/>
          </a:xfrm>
          <a:prstGeom prst="rect">
            <a:avLst/>
          </a:prstGeom>
          <a:noFill/>
        </p:spPr>
        <p:txBody>
          <a:bodyPr wrap="square" rtlCol="0">
            <a:noAutofit/>
          </a:bodyPr>
          <a:p>
            <a:pPr algn="ctr"/>
            <a:r>
              <a:rPr lang="en-US" sz="2800" b="1">
                <a:gradFill>
                  <a:gsLst>
                    <a:gs pos="0">
                      <a:srgbClr val="007BD3"/>
                    </a:gs>
                    <a:gs pos="100000">
                      <a:srgbClr val="034373"/>
                    </a:gs>
                  </a:gsLst>
                  <a:lin scaled="0"/>
                </a:gradFill>
                <a:latin typeface="Comic Sans MS" panose="030F0702030302020204" charset="0"/>
                <a:cs typeface="Comic Sans MS" panose="030F0702030302020204" charset="0"/>
              </a:rPr>
              <a:t>References</a:t>
            </a:r>
            <a:endParaRPr lang="en-US" sz="2800" b="1">
              <a:gradFill>
                <a:gsLst>
                  <a:gs pos="0">
                    <a:srgbClr val="007BD3"/>
                  </a:gs>
                  <a:gs pos="100000">
                    <a:srgbClr val="034373"/>
                  </a:gs>
                </a:gsLst>
                <a:lin scaled="0"/>
              </a:gradFill>
              <a:latin typeface="Comic Sans MS" panose="030F0702030302020204" charset="0"/>
              <a:cs typeface="Comic Sans MS" panose="030F0702030302020204" charset="0"/>
            </a:endParaRPr>
          </a:p>
        </p:txBody>
      </p:sp>
      <p:sp>
        <p:nvSpPr>
          <p:cNvPr id="5" name="Text Box 4"/>
          <p:cNvSpPr txBox="1"/>
          <p:nvPr/>
        </p:nvSpPr>
        <p:spPr>
          <a:xfrm>
            <a:off x="710565" y="1087120"/>
            <a:ext cx="10792460" cy="5666740"/>
          </a:xfrm>
          <a:prstGeom prst="rect">
            <a:avLst/>
          </a:prstGeom>
          <a:noFill/>
        </p:spPr>
        <p:txBody>
          <a:bodyPr wrap="square" rtlCol="0">
            <a:noAutofit/>
          </a:bodyPr>
          <a:p>
            <a:pPr algn="just">
              <a:lnSpc>
                <a:spcPct val="125000"/>
              </a:lnSpc>
              <a:spcBef>
                <a:spcPts val="0"/>
              </a:spcBef>
              <a:spcAft>
                <a:spcPts val="0"/>
              </a:spcAft>
            </a:pPr>
            <a:r>
              <a:rPr lang="en-US" sz="2400">
                <a:latin typeface="Comic Sans MS" panose="030F0702030302020204" charset="0"/>
                <a:cs typeface="Comic Sans MS" panose="030F0702030302020204" charset="0"/>
              </a:rPr>
              <a:t>[1]Adams, B., Breazeal, C., Brooks, R.A., &amp; Scassellati, B. (2000). Humanoid robots: A new kind of tool. IEEE Intelligent Systems and Their Applications, 15(4), 25-31.</a:t>
            </a:r>
            <a:endParaRPr lang="en-US" sz="2400">
              <a:latin typeface="Comic Sans MS" panose="030F0702030302020204" charset="0"/>
              <a:cs typeface="Comic Sans MS" panose="030F0702030302020204" charset="0"/>
            </a:endParaRPr>
          </a:p>
          <a:p>
            <a:pPr algn="just">
              <a:lnSpc>
                <a:spcPct val="125000"/>
              </a:lnSpc>
              <a:spcBef>
                <a:spcPts val="0"/>
              </a:spcBef>
              <a:spcAft>
                <a:spcPts val="0"/>
              </a:spcAft>
            </a:pPr>
            <a:r>
              <a:rPr lang="en-US" sz="2400">
                <a:latin typeface="Comic Sans MS" panose="030F0702030302020204" charset="0"/>
                <a:cs typeface="Comic Sans MS" panose="030F0702030302020204" charset="0"/>
              </a:rPr>
              <a:t>[2]Swinson, M.L., &amp; Bruemmer, D.J. (2000). Expanding frontiers of humanoid robotics [Guest Editor’s Introduction]. IEEE Intelligent Systems and their Applications, 15(4), 12-17.</a:t>
            </a:r>
            <a:endParaRPr lang="en-US" sz="2400">
              <a:latin typeface="Comic Sans MS" panose="030F0702030302020204" charset="0"/>
              <a:cs typeface="Comic Sans MS" panose="030F0702030302020204" charset="0"/>
            </a:endParaRPr>
          </a:p>
          <a:p>
            <a:pPr algn="just">
              <a:lnSpc>
                <a:spcPct val="125000"/>
              </a:lnSpc>
              <a:spcBef>
                <a:spcPts val="0"/>
              </a:spcBef>
              <a:spcAft>
                <a:spcPts val="0"/>
              </a:spcAft>
            </a:pPr>
            <a:r>
              <a:rPr lang="en-US" sz="2400">
                <a:latin typeface="Comic Sans MS" panose="030F0702030302020204" charset="0"/>
                <a:cs typeface="Comic Sans MS" panose="030F0702030302020204" charset="0"/>
              </a:rPr>
              <a:t>[3]Tanie, K. (2003, July). Humanoid robot and its application possibility. In Multisensor Fusion and Integration for Intelligent Systems, MFI2003. Proceedings of IEEE International Conference on (pp. 213-214). IEEE.</a:t>
            </a:r>
            <a:endParaRPr lang="en-US" sz="2400">
              <a:latin typeface="Comic Sans MS" panose="030F0702030302020204" charset="0"/>
              <a:cs typeface="Comic Sans MS" panose="030F0702030302020204" charset="0"/>
            </a:endParaRPr>
          </a:p>
          <a:p>
            <a:pPr algn="just">
              <a:lnSpc>
                <a:spcPct val="125000"/>
              </a:lnSpc>
              <a:spcBef>
                <a:spcPts val="0"/>
              </a:spcBef>
              <a:spcAft>
                <a:spcPts val="0"/>
              </a:spcAft>
            </a:pPr>
            <a:r>
              <a:rPr lang="en-US" sz="2400">
                <a:solidFill>
                  <a:srgbClr val="FF0000"/>
                </a:solidFill>
                <a:latin typeface="Comic Sans MS" panose="030F0702030302020204" charset="0"/>
                <a:cs typeface="Comic Sans MS" panose="030F0702030302020204" charset="0"/>
              </a:rPr>
              <a:t>[4]Kumar, Arun, Navneet Paul, and S. N. Omkar. "Bipedal walking robot using deep deterministic policy gradient." arXiv preprint arXiv:1807.05924 (2018).</a:t>
            </a:r>
            <a:endParaRPr lang="en-US" sz="2400">
              <a:solidFill>
                <a:srgbClr val="FF0000"/>
              </a:solidFill>
              <a:latin typeface="Comic Sans MS" panose="030F0702030302020204" charset="0"/>
              <a:cs typeface="Comic Sans MS" panose="030F07020303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14" name="Content Placeholder 13" descr="man-thinking-people-icons-0"/>
          <p:cNvPicPr>
            <a:picLocks noChangeAspect="1"/>
          </p:cNvPicPr>
          <p:nvPr>
            <p:ph idx="1"/>
          </p:nvPr>
        </p:nvPicPr>
        <p:blipFill>
          <a:blip r:embed="rId1"/>
          <a:stretch>
            <a:fillRect/>
          </a:stretch>
        </p:blipFill>
        <p:spPr>
          <a:xfrm>
            <a:off x="518795" y="1659890"/>
            <a:ext cx="5706745" cy="4124960"/>
          </a:xfrm>
          <a:prstGeom prst="rect">
            <a:avLst/>
          </a:prstGeom>
        </p:spPr>
      </p:pic>
      <p:sp>
        <p:nvSpPr>
          <p:cNvPr id="18" name="7-Point Star 17"/>
          <p:cNvSpPr/>
          <p:nvPr/>
        </p:nvSpPr>
        <p:spPr>
          <a:xfrm>
            <a:off x="5186045" y="1073150"/>
            <a:ext cx="5822950" cy="4711700"/>
          </a:xfrm>
          <a:prstGeom prst="star7">
            <a:avLst/>
          </a:prstGeom>
          <a:gradFill flip="none" rotWithShape="1">
            <a:gsLst>
              <a:gs pos="64000">
                <a:srgbClr val="34BDF1">
                  <a:alpha val="100000"/>
                </a:srgbClr>
              </a:gs>
              <a:gs pos="48000">
                <a:srgbClr val="67C9F1">
                  <a:alpha val="100000"/>
                </a:srgbClr>
              </a:gs>
              <a:gs pos="35000">
                <a:srgbClr val="00B0F0"/>
              </a:gs>
              <a:gs pos="100000">
                <a:schemeClr val="accent1">
                  <a:lumMod val="30000"/>
                  <a:lumOff val="70000"/>
                </a:schemeClr>
              </a:gs>
            </a:gsLst>
            <a:lin ang="5400000" scaled="0"/>
          </a:gra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9600" b="1">
                <a:latin typeface="Comic Sans MS" panose="030F0702030302020204" charset="0"/>
                <a:cs typeface="Comic Sans MS" panose="030F0702030302020204" charset="0"/>
              </a:rPr>
              <a:t>Q&amp;A!</a:t>
            </a:r>
            <a:endParaRPr lang="en-US" sz="9600" b="1">
              <a:latin typeface="Comic Sans MS" panose="030F0702030302020204" charset="0"/>
              <a:cs typeface="Comic Sans MS" panose="030F07020303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6" name="Text Box 5"/>
          <p:cNvSpPr txBox="1"/>
          <p:nvPr/>
        </p:nvSpPr>
        <p:spPr>
          <a:xfrm>
            <a:off x="598170" y="299720"/>
            <a:ext cx="10995025" cy="1917700"/>
          </a:xfrm>
          <a:prstGeom prst="rect">
            <a:avLst/>
          </a:prstGeom>
          <a:noFill/>
        </p:spPr>
        <p:txBody>
          <a:bodyPr wrap="square" rtlCol="0">
            <a:noAutofit/>
          </a:bodyPr>
          <a:p>
            <a:pPr algn="ctr"/>
            <a:r>
              <a:rPr lang="en-IN" altLang="en-US" sz="2800" b="1">
                <a:solidFill>
                  <a:schemeClr val="accent2"/>
                </a:solidFill>
                <a:latin typeface="Comic Sans MS" panose="030F0702030302020204" charset="0"/>
                <a:cs typeface="Comic Sans MS" panose="030F0702030302020204" charset="0"/>
              </a:rPr>
              <a:t>Problem Statement</a:t>
            </a:r>
            <a:endParaRPr lang="en-IN" altLang="en-US" sz="2800" b="1">
              <a:solidFill>
                <a:schemeClr val="accent2"/>
              </a:solidFill>
              <a:latin typeface="Comic Sans MS" panose="030F0702030302020204" charset="0"/>
              <a:cs typeface="Comic Sans MS" panose="030F0702030302020204" charset="0"/>
            </a:endParaRPr>
          </a:p>
          <a:p>
            <a:endParaRPr lang="en-IN" altLang="en-US" sz="2800" b="1">
              <a:solidFill>
                <a:schemeClr val="accent2"/>
              </a:solidFill>
              <a:latin typeface="Comic Sans MS" panose="030F0702030302020204" charset="0"/>
              <a:cs typeface="Comic Sans MS" panose="030F0702030302020204" charset="0"/>
            </a:endParaRPr>
          </a:p>
          <a:p>
            <a:r>
              <a:rPr lang="en-IN" altLang="en-US" sz="2800">
                <a:solidFill>
                  <a:schemeClr val="tx1"/>
                </a:solidFill>
                <a:latin typeface="Comic Sans MS" panose="030F0702030302020204" charset="0"/>
                <a:cs typeface="Comic Sans MS" panose="030F0702030302020204" charset="0"/>
              </a:rPr>
              <a:t>Investigating the performance of various Reinforcement Learning algorithms for controlling Bipedal Walking Robots.</a:t>
            </a:r>
            <a:endParaRPr lang="en-IN" altLang="en-US" sz="2800">
              <a:solidFill>
                <a:schemeClr val="tx1"/>
              </a:solidFill>
              <a:latin typeface="Comic Sans MS" panose="030F0702030302020204" charset="0"/>
              <a:cs typeface="Comic Sans MS" panose="030F0702030302020204" charset="0"/>
            </a:endParaRPr>
          </a:p>
        </p:txBody>
      </p:sp>
      <p:sp>
        <p:nvSpPr>
          <p:cNvPr id="7" name="Text Box 6"/>
          <p:cNvSpPr txBox="1"/>
          <p:nvPr/>
        </p:nvSpPr>
        <p:spPr>
          <a:xfrm>
            <a:off x="598170" y="2308225"/>
            <a:ext cx="5254625" cy="4303395"/>
          </a:xfrm>
          <a:prstGeom prst="rect">
            <a:avLst/>
          </a:prstGeom>
          <a:noFill/>
        </p:spPr>
        <p:txBody>
          <a:bodyPr wrap="square" rtlCol="0">
            <a:noAutofit/>
          </a:bodyPr>
          <a:p>
            <a:pPr algn="ctr"/>
            <a:r>
              <a:rPr lang="en-IN" altLang="en-US" sz="2800" b="1">
                <a:solidFill>
                  <a:schemeClr val="accent2"/>
                </a:solidFill>
                <a:latin typeface="Comic Sans MS" panose="030F0702030302020204" charset="0"/>
                <a:cs typeface="Comic Sans MS" panose="030F0702030302020204" charset="0"/>
              </a:rPr>
              <a:t>Objective</a:t>
            </a:r>
            <a:endParaRPr lang="en-IN" altLang="en-US" sz="2800" b="1">
              <a:solidFill>
                <a:schemeClr val="accent2"/>
              </a:solidFill>
              <a:latin typeface="Comic Sans MS" panose="030F0702030302020204" charset="0"/>
              <a:cs typeface="Comic Sans MS" panose="030F0702030302020204" charset="0"/>
            </a:endParaRPr>
          </a:p>
          <a:p>
            <a:pPr algn="ctr"/>
            <a:endParaRPr lang="en-IN" altLang="en-US" sz="2800" b="1">
              <a:solidFill>
                <a:schemeClr val="tx1"/>
              </a:solidFill>
              <a:latin typeface="Comic Sans MS" panose="030F0702030302020204" charset="0"/>
              <a:cs typeface="Comic Sans MS" panose="030F0702030302020204" charset="0"/>
            </a:endParaRPr>
          </a:p>
          <a:p>
            <a:pPr marL="457200" indent="-457200" algn="l">
              <a:buFont typeface="Arial" panose="020B0604020202020204" pitchFamily="34" charset="0"/>
              <a:buChar char="•"/>
            </a:pPr>
            <a:r>
              <a:rPr lang="en-IN" altLang="en-US" sz="2800">
                <a:solidFill>
                  <a:schemeClr val="tx1"/>
                </a:solidFill>
                <a:latin typeface="Comic Sans MS" panose="030F0702030302020204" charset="0"/>
                <a:cs typeface="Comic Sans MS" panose="030F0702030302020204" charset="0"/>
              </a:rPr>
              <a:t>Evaluate the performance of RL algorithms.</a:t>
            </a:r>
            <a:endParaRPr lang="en-IN" altLang="en-US" sz="2800">
              <a:solidFill>
                <a:schemeClr val="tx1"/>
              </a:solidFill>
              <a:latin typeface="Comic Sans MS" panose="030F0702030302020204" charset="0"/>
              <a:cs typeface="Comic Sans MS" panose="030F0702030302020204" charset="0"/>
            </a:endParaRPr>
          </a:p>
          <a:p>
            <a:pPr marL="457200" indent="-457200" algn="l">
              <a:buFont typeface="Arial" panose="020B0604020202020204" pitchFamily="34" charset="0"/>
              <a:buChar char="•"/>
            </a:pPr>
            <a:r>
              <a:rPr lang="en-IN" altLang="en-US" sz="2800">
                <a:solidFill>
                  <a:schemeClr val="tx1"/>
                </a:solidFill>
                <a:latin typeface="Comic Sans MS" panose="030F0702030302020204" charset="0"/>
                <a:cs typeface="Comic Sans MS" panose="030F0702030302020204" charset="0"/>
              </a:rPr>
              <a:t>Identify strengths and weakness of each algorithm.</a:t>
            </a:r>
            <a:endParaRPr lang="en-IN" altLang="en-US" sz="2800">
              <a:solidFill>
                <a:schemeClr val="tx1"/>
              </a:solidFill>
              <a:latin typeface="Comic Sans MS" panose="030F0702030302020204" charset="0"/>
              <a:cs typeface="Comic Sans MS" panose="030F0702030302020204" charset="0"/>
            </a:endParaRPr>
          </a:p>
          <a:p>
            <a:pPr marL="457200" indent="-457200" algn="l">
              <a:buFont typeface="Arial" panose="020B0604020202020204" pitchFamily="34" charset="0"/>
              <a:buChar char="•"/>
            </a:pPr>
            <a:r>
              <a:rPr lang="en-IN" altLang="en-US" sz="2800">
                <a:solidFill>
                  <a:schemeClr val="tx1"/>
                </a:solidFill>
                <a:latin typeface="Comic Sans MS" panose="030F0702030302020204" charset="0"/>
                <a:cs typeface="Comic Sans MS" panose="030F0702030302020204" charset="0"/>
              </a:rPr>
              <a:t>Explore the applicability of RL control stratagies.</a:t>
            </a:r>
            <a:endParaRPr lang="en-IN" altLang="en-US" sz="2800">
              <a:solidFill>
                <a:schemeClr val="tx1"/>
              </a:solidFill>
              <a:latin typeface="Comic Sans MS" panose="030F0702030302020204" charset="0"/>
              <a:cs typeface="Comic Sans MS" panose="030F0702030302020204" charset="0"/>
            </a:endParaRPr>
          </a:p>
        </p:txBody>
      </p:sp>
      <p:sp>
        <p:nvSpPr>
          <p:cNvPr id="8" name="Text Box 7"/>
          <p:cNvSpPr txBox="1"/>
          <p:nvPr/>
        </p:nvSpPr>
        <p:spPr>
          <a:xfrm>
            <a:off x="6338570" y="2308225"/>
            <a:ext cx="5254625" cy="4303395"/>
          </a:xfrm>
          <a:prstGeom prst="rect">
            <a:avLst/>
          </a:prstGeom>
          <a:noFill/>
        </p:spPr>
        <p:txBody>
          <a:bodyPr wrap="square" rtlCol="0">
            <a:noAutofit/>
          </a:bodyPr>
          <a:p>
            <a:pPr algn="ctr"/>
            <a:r>
              <a:rPr lang="en-IN" altLang="en-US" sz="2800" b="1">
                <a:solidFill>
                  <a:schemeClr val="accent2"/>
                </a:solidFill>
                <a:latin typeface="Comic Sans MS" panose="030F0702030302020204" charset="0"/>
                <a:cs typeface="Comic Sans MS" panose="030F0702030302020204" charset="0"/>
              </a:rPr>
              <a:t>Outcomes</a:t>
            </a:r>
            <a:endParaRPr lang="en-IN" altLang="en-US" sz="2800" b="1">
              <a:solidFill>
                <a:schemeClr val="accent2"/>
              </a:solidFill>
              <a:latin typeface="Comic Sans MS" panose="030F0702030302020204" charset="0"/>
              <a:cs typeface="Comic Sans MS" panose="030F0702030302020204" charset="0"/>
            </a:endParaRPr>
          </a:p>
          <a:p>
            <a:pPr algn="l"/>
            <a:endParaRPr lang="en-IN" altLang="en-US" sz="2800">
              <a:solidFill>
                <a:schemeClr val="tx1"/>
              </a:solidFill>
              <a:latin typeface="Comic Sans MS" panose="030F0702030302020204" charset="0"/>
              <a:cs typeface="Comic Sans MS" panose="030F0702030302020204" charset="0"/>
            </a:endParaRPr>
          </a:p>
          <a:p>
            <a:pPr algn="l"/>
            <a:r>
              <a:rPr lang="en-IN" altLang="en-US" sz="2800">
                <a:solidFill>
                  <a:schemeClr val="tx1"/>
                </a:solidFill>
                <a:latin typeface="Comic Sans MS" panose="030F0702030302020204" charset="0"/>
                <a:cs typeface="Comic Sans MS" panose="030F0702030302020204" charset="0"/>
              </a:rPr>
              <a:t>Valuable insights into deep RL techniques for Bipedal Robot control, contributing to the advancement of robotic locomotion system.</a:t>
            </a:r>
            <a:endParaRPr lang="en-IN" altLang="en-US" sz="2800">
              <a:solidFill>
                <a:schemeClr val="tx1"/>
              </a:solidFill>
              <a:latin typeface="Comic Sans MS" panose="030F0702030302020204" charset="0"/>
              <a:cs typeface="Comic Sans MS" panose="030F07020303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688975" y="695325"/>
            <a:ext cx="10829925" cy="733425"/>
          </a:xfrm>
          <a:prstGeom prst="rect">
            <a:avLst/>
          </a:prstGeom>
          <a:noFill/>
        </p:spPr>
        <p:txBody>
          <a:bodyPr wrap="square" rtlCol="0">
            <a:noAutofit/>
          </a:bodyPr>
          <a:p>
            <a:pPr algn="ctr"/>
            <a:r>
              <a:rPr lang="en-IN" altLang="en-US" sz="2800" b="1">
                <a:solidFill>
                  <a:srgbClr val="FF0000"/>
                </a:solidFill>
                <a:latin typeface="Comic Sans MS" panose="030F0702030302020204" charset="0"/>
                <a:cs typeface="Comic Sans MS" panose="030F0702030302020204" charset="0"/>
              </a:rPr>
              <a:t>Drawbacks of the Existing Algorithms</a:t>
            </a:r>
            <a:endParaRPr lang="en-IN" altLang="en-US" sz="2800" b="1">
              <a:solidFill>
                <a:srgbClr val="FF0000"/>
              </a:solidFill>
              <a:latin typeface="Comic Sans MS" panose="030F0702030302020204" charset="0"/>
              <a:cs typeface="Comic Sans MS" panose="030F0702030302020204" charset="0"/>
            </a:endParaRPr>
          </a:p>
        </p:txBody>
      </p:sp>
      <p:sp>
        <p:nvSpPr>
          <p:cNvPr id="5" name="Text Box 4"/>
          <p:cNvSpPr txBox="1"/>
          <p:nvPr/>
        </p:nvSpPr>
        <p:spPr>
          <a:xfrm>
            <a:off x="688975" y="2541270"/>
            <a:ext cx="10829290" cy="3178175"/>
          </a:xfrm>
          <a:prstGeom prst="rect">
            <a:avLst/>
          </a:prstGeom>
          <a:noFill/>
        </p:spPr>
        <p:txBody>
          <a:bodyPr wrap="square" rtlCol="0">
            <a:noAutofit/>
          </a:bodyPr>
          <a:p>
            <a:pPr marL="342900" indent="-342900">
              <a:lnSpc>
                <a:spcPct val="125000"/>
              </a:lnSpc>
              <a:spcBef>
                <a:spcPts val="0"/>
              </a:spcBef>
              <a:spcAft>
                <a:spcPts val="0"/>
              </a:spcAft>
              <a:buFont typeface="Arial" panose="020B0604020202020204" pitchFamily="34" charset="0"/>
              <a:buChar char="•"/>
            </a:pPr>
            <a:r>
              <a:rPr lang="en-IN" altLang="en-US" sz="2400">
                <a:latin typeface="Comic Sans MS" panose="030F0702030302020204" charset="0"/>
                <a:cs typeface="Comic Sans MS" panose="030F0702030302020204" charset="0"/>
              </a:rPr>
              <a:t>Traditional control methods lack adaptability and struggle with the complex dynamics of Bipedal Locomotion.</a:t>
            </a:r>
            <a:endParaRPr lang="en-IN" altLang="en-US" sz="2400">
              <a:latin typeface="Comic Sans MS" panose="030F0702030302020204" charset="0"/>
              <a:cs typeface="Comic Sans MS" panose="030F0702030302020204" charset="0"/>
            </a:endParaRPr>
          </a:p>
          <a:p>
            <a:pPr marL="342900" indent="-342900">
              <a:lnSpc>
                <a:spcPct val="125000"/>
              </a:lnSpc>
              <a:spcBef>
                <a:spcPts val="0"/>
              </a:spcBef>
              <a:spcAft>
                <a:spcPts val="0"/>
              </a:spcAft>
              <a:buFont typeface="Arial" panose="020B0604020202020204" pitchFamily="34" charset="0"/>
              <a:buChar char="•"/>
            </a:pPr>
            <a:r>
              <a:rPr lang="en-IN" altLang="en-US" sz="2400">
                <a:latin typeface="Comic Sans MS" panose="030F0702030302020204" charset="0"/>
                <a:cs typeface="Comic Sans MS" panose="030F0702030302020204" charset="0"/>
              </a:rPr>
              <a:t>Many algorithms require extensive training data and computational resources.</a:t>
            </a:r>
            <a:endParaRPr lang="en-IN" altLang="en-US" sz="2400">
              <a:latin typeface="Comic Sans MS" panose="030F0702030302020204" charset="0"/>
              <a:cs typeface="Comic Sans MS" panose="030F0702030302020204" charset="0"/>
            </a:endParaRPr>
          </a:p>
          <a:p>
            <a:pPr marL="342900" indent="-342900">
              <a:lnSpc>
                <a:spcPct val="125000"/>
              </a:lnSpc>
              <a:spcBef>
                <a:spcPts val="0"/>
              </a:spcBef>
              <a:spcAft>
                <a:spcPts val="0"/>
              </a:spcAft>
              <a:buFont typeface="Arial" panose="020B0604020202020204" pitchFamily="34" charset="0"/>
              <a:buChar char="•"/>
            </a:pPr>
            <a:r>
              <a:rPr lang="en-IN" altLang="en-US" sz="2400">
                <a:latin typeface="Comic Sans MS" panose="030F0702030302020204" charset="0"/>
                <a:cs typeface="Comic Sans MS" panose="030F0702030302020204" charset="0"/>
              </a:rPr>
              <a:t>Understanding how the algorithms make decisions is challenging beacause of their black-box nature.</a:t>
            </a:r>
            <a:endParaRPr lang="en-IN" altLang="en-US" sz="2400">
              <a:latin typeface="Comic Sans MS" panose="030F0702030302020204" charset="0"/>
              <a:cs typeface="Comic Sans MS" panose="030F0702030302020204" charset="0"/>
            </a:endParaRPr>
          </a:p>
          <a:p>
            <a:pPr marL="342900" indent="-342900">
              <a:lnSpc>
                <a:spcPct val="125000"/>
              </a:lnSpc>
              <a:spcBef>
                <a:spcPts val="0"/>
              </a:spcBef>
              <a:spcAft>
                <a:spcPts val="0"/>
              </a:spcAft>
              <a:buFont typeface="Arial" panose="020B0604020202020204" pitchFamily="34" charset="0"/>
              <a:buChar char="•"/>
            </a:pPr>
            <a:endParaRPr lang="en-IN" altLang="en-US" sz="2400">
              <a:latin typeface="Comic Sans MS" panose="030F0702030302020204" charset="0"/>
              <a:cs typeface="Comic Sans MS" panose="030F07020303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567055" y="147320"/>
            <a:ext cx="11320145" cy="582295"/>
          </a:xfrm>
          <a:prstGeom prst="rect">
            <a:avLst/>
          </a:prstGeom>
          <a:noFill/>
        </p:spPr>
        <p:txBody>
          <a:bodyPr wrap="square" rtlCol="0">
            <a:noAutofit/>
          </a:bodyPr>
          <a:p>
            <a:pPr algn="ctr"/>
            <a:r>
              <a:rPr lang="en-IN" altLang="en-US" sz="2800" b="1">
                <a:solidFill>
                  <a:schemeClr val="accent4">
                    <a:lumMod val="50000"/>
                  </a:schemeClr>
                </a:solidFill>
                <a:latin typeface="Comic Sans MS" panose="030F0702030302020204" charset="0"/>
                <a:cs typeface="Comic Sans MS" panose="030F0702030302020204" charset="0"/>
              </a:rPr>
              <a:t>Comparision of Algorithms</a:t>
            </a:r>
            <a:endParaRPr lang="en-IN" altLang="en-US" sz="2800" b="1">
              <a:solidFill>
                <a:schemeClr val="accent4">
                  <a:lumMod val="50000"/>
                </a:schemeClr>
              </a:solidFill>
              <a:latin typeface="Comic Sans MS" panose="030F0702030302020204" charset="0"/>
              <a:cs typeface="Comic Sans MS" panose="030F0702030302020204" charset="0"/>
            </a:endParaRPr>
          </a:p>
        </p:txBody>
      </p:sp>
      <p:sp>
        <p:nvSpPr>
          <p:cNvPr id="5" name="Rounded Rectangle 4"/>
          <p:cNvSpPr/>
          <p:nvPr/>
        </p:nvSpPr>
        <p:spPr>
          <a:xfrm>
            <a:off x="628015" y="817245"/>
            <a:ext cx="2981960" cy="2759075"/>
          </a:xfrm>
          <a:prstGeom prst="roundRect">
            <a:avLst/>
          </a:prstGeom>
          <a:solidFill>
            <a:schemeClr val="bg2"/>
          </a:solidFill>
          <a:effectLst>
            <a:outerShdw blurRad="762000" dist="38100" dir="13500000" sx="103000" sy="103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latin typeface="Comic Sans MS" panose="030F0702030302020204" charset="0"/>
                <a:cs typeface="Comic Sans MS" panose="030F0702030302020204" charset="0"/>
              </a:rPr>
              <a:t>Among the algorithms evaluated, A2C achieved the highest mean reward.</a:t>
            </a:r>
            <a:endParaRPr lang="en-IN" altLang="en-US" sz="2400">
              <a:solidFill>
                <a:schemeClr val="tx1"/>
              </a:solidFill>
              <a:latin typeface="Comic Sans MS" panose="030F0702030302020204" charset="0"/>
              <a:cs typeface="Comic Sans MS" panose="030F0702030302020204" charset="0"/>
            </a:endParaRPr>
          </a:p>
        </p:txBody>
      </p:sp>
      <p:sp>
        <p:nvSpPr>
          <p:cNvPr id="6" name="Rounded Rectangle 5"/>
          <p:cNvSpPr/>
          <p:nvPr/>
        </p:nvSpPr>
        <p:spPr>
          <a:xfrm>
            <a:off x="4376420" y="817245"/>
            <a:ext cx="2981960" cy="2759075"/>
          </a:xfrm>
          <a:prstGeom prst="roundRect">
            <a:avLst/>
          </a:prstGeom>
          <a:solidFill>
            <a:schemeClr val="bg2"/>
          </a:solidFill>
          <a:effectLst>
            <a:outerShdw blurRad="762000" dist="38100" dir="13500000" sx="103000" sy="103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latin typeface="Comic Sans MS" panose="030F0702030302020204" charset="0"/>
                <a:cs typeface="Comic Sans MS" panose="030F0702030302020204" charset="0"/>
              </a:rPr>
              <a:t>PPO showed stable and effective learning with a mean reward comparable to A2C.</a:t>
            </a:r>
            <a:endParaRPr lang="en-IN" altLang="en-US" sz="2400">
              <a:solidFill>
                <a:schemeClr val="tx1"/>
              </a:solidFill>
              <a:latin typeface="Comic Sans MS" panose="030F0702030302020204" charset="0"/>
              <a:cs typeface="Comic Sans MS" panose="030F0702030302020204" charset="0"/>
            </a:endParaRPr>
          </a:p>
        </p:txBody>
      </p:sp>
      <p:sp>
        <p:nvSpPr>
          <p:cNvPr id="7" name="Rounded Rectangle 6"/>
          <p:cNvSpPr/>
          <p:nvPr/>
        </p:nvSpPr>
        <p:spPr>
          <a:xfrm>
            <a:off x="8443595" y="817245"/>
            <a:ext cx="2981960" cy="2759075"/>
          </a:xfrm>
          <a:prstGeom prst="roundRect">
            <a:avLst/>
          </a:prstGeom>
          <a:solidFill>
            <a:schemeClr val="bg2"/>
          </a:solidFill>
          <a:effectLst>
            <a:outerShdw blurRad="762000" dist="38100" dir="13500000" sx="103000" sy="103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latin typeface="Comic Sans MS" panose="030F0702030302020204" charset="0"/>
                <a:cs typeface="Comic Sans MS" panose="030F0702030302020204" charset="0"/>
              </a:rPr>
              <a:t>SAC showed stability in learning with stochastic exploration but achieved less.</a:t>
            </a:r>
            <a:endParaRPr lang="en-IN" altLang="en-US" sz="2400">
              <a:solidFill>
                <a:schemeClr val="tx1"/>
              </a:solidFill>
              <a:latin typeface="Comic Sans MS" panose="030F0702030302020204" charset="0"/>
              <a:cs typeface="Comic Sans MS" panose="030F0702030302020204" charset="0"/>
            </a:endParaRPr>
          </a:p>
        </p:txBody>
      </p:sp>
      <p:sp>
        <p:nvSpPr>
          <p:cNvPr id="8" name="Rounded Rectangle 7"/>
          <p:cNvSpPr/>
          <p:nvPr/>
        </p:nvSpPr>
        <p:spPr>
          <a:xfrm>
            <a:off x="2682240" y="3945890"/>
            <a:ext cx="2981960" cy="2759075"/>
          </a:xfrm>
          <a:prstGeom prst="roundRect">
            <a:avLst/>
          </a:prstGeom>
          <a:solidFill>
            <a:schemeClr val="bg2"/>
          </a:solidFill>
          <a:effectLst>
            <a:outerShdw blurRad="762000" dist="38100" dir="13500000" sx="103000" sy="103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latin typeface="Comic Sans MS" panose="030F0702030302020204" charset="0"/>
                <a:cs typeface="Comic Sans MS" panose="030F0702030302020204" charset="0"/>
              </a:rPr>
              <a:t>TD3 showed improvements in stability and reduced overestimation than DDPG.</a:t>
            </a:r>
            <a:endParaRPr lang="en-IN" altLang="en-US" sz="2400">
              <a:solidFill>
                <a:schemeClr val="tx1"/>
              </a:solidFill>
              <a:latin typeface="Comic Sans MS" panose="030F0702030302020204" charset="0"/>
              <a:cs typeface="Comic Sans MS" panose="030F0702030302020204" charset="0"/>
            </a:endParaRPr>
          </a:p>
        </p:txBody>
      </p:sp>
      <p:sp>
        <p:nvSpPr>
          <p:cNvPr id="9" name="Rounded Rectangle 8"/>
          <p:cNvSpPr/>
          <p:nvPr/>
        </p:nvSpPr>
        <p:spPr>
          <a:xfrm>
            <a:off x="6435090" y="3945890"/>
            <a:ext cx="2981960" cy="2759075"/>
          </a:xfrm>
          <a:prstGeom prst="roundRect">
            <a:avLst/>
          </a:prstGeom>
          <a:solidFill>
            <a:schemeClr val="bg2"/>
          </a:solidFill>
          <a:effectLst>
            <a:outerShdw blurRad="762000" dist="38100" dir="13500000" sx="103000" sy="103000" algn="br"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sz="2400">
                <a:solidFill>
                  <a:schemeClr val="tx1"/>
                </a:solidFill>
                <a:latin typeface="Comic Sans MS" panose="030F0702030302020204" charset="0"/>
                <a:cs typeface="Comic Sans MS" panose="030F0702030302020204" charset="0"/>
              </a:rPr>
              <a:t>DDPG has showed robustness in learning but achieved less mean reward than all other algorithms.</a:t>
            </a:r>
            <a:endParaRPr lang="en-IN" altLang="en-US" sz="2400">
              <a:solidFill>
                <a:schemeClr val="tx1"/>
              </a:solidFill>
              <a:latin typeface="Comic Sans MS" panose="030F0702030302020204" charset="0"/>
              <a:cs typeface="Comic Sans MS" panose="030F07020303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1327150" y="325755"/>
            <a:ext cx="9537065" cy="521970"/>
          </a:xfrm>
          <a:prstGeom prst="rect">
            <a:avLst/>
          </a:prstGeom>
          <a:noFill/>
        </p:spPr>
        <p:txBody>
          <a:bodyPr wrap="square" rtlCol="0">
            <a:spAutoFit/>
          </a:bodyPr>
          <a:p>
            <a:pPr algn="ctr"/>
            <a:r>
              <a:rPr lang="en-IN" altLang="en-US" sz="2800" b="1">
                <a:gradFill>
                  <a:gsLst>
                    <a:gs pos="0">
                      <a:srgbClr val="E30000"/>
                    </a:gs>
                    <a:gs pos="100000">
                      <a:srgbClr val="760303"/>
                    </a:gs>
                  </a:gsLst>
                  <a:lin scaled="0"/>
                </a:gradFill>
                <a:latin typeface="Comic Sans MS" panose="030F0702030302020204" charset="0"/>
                <a:cs typeface="Comic Sans MS" panose="030F0702030302020204" charset="0"/>
              </a:rPr>
              <a:t>Environment Setup</a:t>
            </a:r>
            <a:endParaRPr lang="en-IN" altLang="en-US" sz="2800" b="1">
              <a:gradFill>
                <a:gsLst>
                  <a:gs pos="0">
                    <a:srgbClr val="E30000"/>
                  </a:gs>
                  <a:gs pos="100000">
                    <a:srgbClr val="760303"/>
                  </a:gs>
                </a:gsLst>
                <a:lin scaled="0"/>
              </a:gradFill>
              <a:latin typeface="Comic Sans MS" panose="030F0702030302020204" charset="0"/>
              <a:cs typeface="Comic Sans MS" panose="030F0702030302020204" charset="0"/>
            </a:endParaRPr>
          </a:p>
        </p:txBody>
      </p:sp>
      <p:sp>
        <p:nvSpPr>
          <p:cNvPr id="2" name="Text Box 1"/>
          <p:cNvSpPr txBox="1"/>
          <p:nvPr/>
        </p:nvSpPr>
        <p:spPr>
          <a:xfrm>
            <a:off x="517525" y="991235"/>
            <a:ext cx="11157585" cy="5821045"/>
          </a:xfrm>
          <a:prstGeom prst="rect">
            <a:avLst/>
          </a:prstGeom>
          <a:noFill/>
        </p:spPr>
        <p:txBody>
          <a:bodyPr wrap="square" rtlCol="0">
            <a:noAutofit/>
          </a:bodyPr>
          <a:p>
            <a:r>
              <a:rPr lang="en-US" sz="2400">
                <a:latin typeface="Comic Sans MS" panose="030F0702030302020204" charset="0"/>
                <a:cs typeface="Comic Sans MS" panose="030F0702030302020204" charset="0"/>
              </a:rPr>
              <a:t>We have used many dependencies and libraries like</a:t>
            </a:r>
            <a:endParaRPr lang="en-US" sz="2400">
              <a:latin typeface="Comic Sans MS" panose="030F0702030302020204" charset="0"/>
              <a:cs typeface="Comic Sans MS" panose="030F0702030302020204" charset="0"/>
            </a:endParaRPr>
          </a:p>
          <a:p>
            <a:endParaRPr lang="en-US" sz="2400">
              <a:latin typeface="Comic Sans MS" panose="030F0702030302020204" charset="0"/>
              <a:cs typeface="Comic Sans MS" panose="030F0702030302020204" charset="0"/>
            </a:endParaRPr>
          </a:p>
          <a:p>
            <a:pPr indent="0">
              <a:buFont typeface="Arial" panose="020B0604020202020204" pitchFamily="34" charset="0"/>
              <a:buNone/>
            </a:pPr>
            <a:endParaRPr lang="en-US" sz="2400">
              <a:latin typeface="Comic Sans MS" panose="030F0702030302020204" charset="0"/>
              <a:cs typeface="Comic Sans MS" panose="030F0702030302020204" charset="0"/>
            </a:endParaRPr>
          </a:p>
          <a:p>
            <a:endParaRPr lang="en-US" sz="2400">
              <a:latin typeface="Comic Sans MS" panose="030F0702030302020204" charset="0"/>
              <a:cs typeface="Comic Sans MS" panose="030F0702030302020204" charset="0"/>
            </a:endParaRPr>
          </a:p>
        </p:txBody>
      </p:sp>
      <p:sp>
        <p:nvSpPr>
          <p:cNvPr id="3" name="Flowchart: Alternate Process 2"/>
          <p:cNvSpPr/>
          <p:nvPr/>
        </p:nvSpPr>
        <p:spPr>
          <a:xfrm>
            <a:off x="1483360" y="2019300"/>
            <a:ext cx="2667000" cy="1586865"/>
          </a:xfrm>
          <a:prstGeom prst="flowChartAlternateProcess">
            <a:avLst/>
          </a:prstGeom>
          <a:solidFill>
            <a:schemeClr val="accent6">
              <a:lumMod val="20000"/>
              <a:lumOff val="80000"/>
            </a:schemeClr>
          </a:solidFill>
          <a:ln w="3175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2"/>
                </a:solidFill>
                <a:latin typeface="Comic Sans MS" panose="030F0702030302020204" charset="0"/>
                <a:cs typeface="Comic Sans MS" panose="030F0702030302020204" charset="0"/>
              </a:rPr>
              <a:t>python3-opengl</a:t>
            </a:r>
            <a:endParaRPr lang="en-US" sz="2400" b="1">
              <a:solidFill>
                <a:schemeClr val="tx2"/>
              </a:solidFill>
              <a:latin typeface="Comic Sans MS" panose="030F0702030302020204" charset="0"/>
              <a:cs typeface="Comic Sans MS" panose="030F0702030302020204" charset="0"/>
            </a:endParaRPr>
          </a:p>
        </p:txBody>
      </p:sp>
      <p:sp>
        <p:nvSpPr>
          <p:cNvPr id="5" name="Flowchart: Alternate Process 4"/>
          <p:cNvSpPr/>
          <p:nvPr/>
        </p:nvSpPr>
        <p:spPr>
          <a:xfrm>
            <a:off x="4803775" y="2019300"/>
            <a:ext cx="2656205" cy="1586865"/>
          </a:xfrm>
          <a:prstGeom prst="flowChartAlternateProcess">
            <a:avLst/>
          </a:prstGeom>
          <a:solidFill>
            <a:schemeClr val="accent6">
              <a:lumMod val="20000"/>
              <a:lumOff val="80000"/>
            </a:schemeClr>
          </a:solidFill>
          <a:ln w="3175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2"/>
                </a:solidFill>
                <a:latin typeface="Comic Sans MS" panose="030F0702030302020204" charset="0"/>
                <a:cs typeface="Comic Sans MS" panose="030F0702030302020204" charset="0"/>
              </a:rPr>
              <a:t>stable-baselines3</a:t>
            </a:r>
            <a:endParaRPr lang="en-US" sz="2400" b="1">
              <a:solidFill>
                <a:schemeClr val="tx2"/>
              </a:solidFill>
              <a:latin typeface="Comic Sans MS" panose="030F0702030302020204" charset="0"/>
              <a:cs typeface="Comic Sans MS" panose="030F0702030302020204" charset="0"/>
            </a:endParaRPr>
          </a:p>
        </p:txBody>
      </p:sp>
      <p:sp>
        <p:nvSpPr>
          <p:cNvPr id="6" name="Flowchart: Alternate Process 5"/>
          <p:cNvSpPr/>
          <p:nvPr/>
        </p:nvSpPr>
        <p:spPr>
          <a:xfrm>
            <a:off x="8124190" y="2019300"/>
            <a:ext cx="2585085" cy="1586865"/>
          </a:xfrm>
          <a:prstGeom prst="flowChartAlternateProcess">
            <a:avLst/>
          </a:prstGeom>
          <a:solidFill>
            <a:schemeClr val="accent6">
              <a:lumMod val="20000"/>
              <a:lumOff val="80000"/>
            </a:schemeClr>
          </a:solidFill>
          <a:ln w="3175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2"/>
                </a:solidFill>
                <a:latin typeface="Comic Sans MS" panose="030F0702030302020204" charset="0"/>
                <a:cs typeface="Comic Sans MS" panose="030F0702030302020204" charset="0"/>
              </a:rPr>
              <a:t>gymnasium</a:t>
            </a:r>
            <a:endParaRPr lang="en-US" sz="2400" b="1">
              <a:solidFill>
                <a:schemeClr val="tx2"/>
              </a:solidFill>
              <a:latin typeface="Comic Sans MS" panose="030F0702030302020204" charset="0"/>
              <a:cs typeface="Comic Sans MS" panose="030F0702030302020204" charset="0"/>
            </a:endParaRPr>
          </a:p>
          <a:p>
            <a:pPr algn="ctr"/>
            <a:r>
              <a:rPr lang="en-US" sz="2400" b="1">
                <a:solidFill>
                  <a:schemeClr val="tx2"/>
                </a:solidFill>
                <a:latin typeface="Comic Sans MS" panose="030F0702030302020204" charset="0"/>
                <a:cs typeface="Comic Sans MS" panose="030F0702030302020204" charset="0"/>
              </a:rPr>
              <a:t>[box2d]</a:t>
            </a:r>
            <a:endParaRPr lang="en-US" sz="2400" b="1">
              <a:solidFill>
                <a:schemeClr val="tx2"/>
              </a:solidFill>
              <a:latin typeface="Comic Sans MS" panose="030F0702030302020204" charset="0"/>
              <a:cs typeface="Comic Sans MS" panose="030F0702030302020204" charset="0"/>
            </a:endParaRPr>
          </a:p>
        </p:txBody>
      </p:sp>
      <p:sp>
        <p:nvSpPr>
          <p:cNvPr id="7" name="Flowchart: Alternate Process 6"/>
          <p:cNvSpPr/>
          <p:nvPr/>
        </p:nvSpPr>
        <p:spPr>
          <a:xfrm>
            <a:off x="3047365" y="4307205"/>
            <a:ext cx="2667000" cy="1586865"/>
          </a:xfrm>
          <a:prstGeom prst="flowChartAlternateProcess">
            <a:avLst/>
          </a:prstGeom>
          <a:solidFill>
            <a:schemeClr val="accent6">
              <a:lumMod val="20000"/>
              <a:lumOff val="80000"/>
            </a:schemeClr>
          </a:solidFill>
          <a:ln w="3175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2"/>
                </a:solidFill>
                <a:latin typeface="Comic Sans MS" panose="030F0702030302020204" charset="0"/>
                <a:cs typeface="Comic Sans MS" panose="030F0702030302020204" charset="0"/>
              </a:rPr>
              <a:t>pyvirtualdisplay</a:t>
            </a:r>
            <a:endParaRPr lang="en-US" sz="2400" b="1">
              <a:solidFill>
                <a:schemeClr val="tx2"/>
              </a:solidFill>
              <a:latin typeface="Comic Sans MS" panose="030F0702030302020204" charset="0"/>
              <a:cs typeface="Comic Sans MS" panose="030F0702030302020204" charset="0"/>
            </a:endParaRPr>
          </a:p>
        </p:txBody>
      </p:sp>
      <p:sp>
        <p:nvSpPr>
          <p:cNvPr id="8" name="Flowchart: Alternate Process 7"/>
          <p:cNvSpPr/>
          <p:nvPr/>
        </p:nvSpPr>
        <p:spPr>
          <a:xfrm>
            <a:off x="6470650" y="4307205"/>
            <a:ext cx="2646680" cy="1586865"/>
          </a:xfrm>
          <a:prstGeom prst="flowChartAlternateProcess">
            <a:avLst/>
          </a:prstGeom>
          <a:solidFill>
            <a:schemeClr val="accent6">
              <a:lumMod val="20000"/>
              <a:lumOff val="80000"/>
            </a:schemeClr>
          </a:solidFill>
          <a:ln w="31750" cmpd="sng">
            <a:solidFill>
              <a:schemeClr val="accent1">
                <a:shade val="50000"/>
              </a:schemeClr>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400" b="1">
                <a:solidFill>
                  <a:schemeClr val="tx2"/>
                </a:solidFill>
                <a:latin typeface="Comic Sans MS" panose="030F0702030302020204" charset="0"/>
                <a:cs typeface="Comic Sans MS" panose="030F0702030302020204" charset="0"/>
              </a:rPr>
              <a:t>imageio</a:t>
            </a:r>
            <a:endParaRPr lang="en-US" sz="2400" b="1">
              <a:solidFill>
                <a:schemeClr val="tx2"/>
              </a:solidFill>
              <a:latin typeface="Comic Sans MS" panose="030F0702030302020204" charset="0"/>
              <a:cs typeface="Comic Sans MS" panose="030F0702030302020204" charset="0"/>
            </a:endParaRPr>
          </a:p>
          <a:p>
            <a:pPr algn="ctr"/>
            <a:r>
              <a:rPr lang="en-US" sz="2400" b="1">
                <a:solidFill>
                  <a:schemeClr val="tx2"/>
                </a:solidFill>
                <a:latin typeface="Comic Sans MS" panose="030F0702030302020204" charset="0"/>
                <a:cs typeface="Comic Sans MS" panose="030F0702030302020204" charset="0"/>
              </a:rPr>
              <a:t>[ffmpeg]</a:t>
            </a:r>
            <a:endParaRPr lang="en-US" sz="2400" b="1">
              <a:solidFill>
                <a:schemeClr val="tx2"/>
              </a:solidFill>
              <a:latin typeface="Comic Sans MS" panose="030F0702030302020204" charset="0"/>
              <a:cs typeface="Comic Sans MS" panose="030F07020303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941705" y="449580"/>
            <a:ext cx="10309225" cy="521970"/>
          </a:xfrm>
          <a:prstGeom prst="rect">
            <a:avLst/>
          </a:prstGeom>
          <a:noFill/>
        </p:spPr>
        <p:txBody>
          <a:bodyPr wrap="square" rtlCol="0">
            <a:spAutoFit/>
          </a:bodyPr>
          <a:p>
            <a:pPr algn="ctr"/>
            <a:r>
              <a:rPr lang="en-US" sz="2800" b="1">
                <a:gradFill>
                  <a:gsLst>
                    <a:gs pos="0">
                      <a:srgbClr val="7B32B2"/>
                    </a:gs>
                    <a:gs pos="100000">
                      <a:srgbClr val="401A5D"/>
                    </a:gs>
                  </a:gsLst>
                  <a:lin scaled="0"/>
                </a:gradFill>
                <a:latin typeface="Comic Sans MS" panose="030F0702030302020204" charset="0"/>
                <a:cs typeface="Comic Sans MS" panose="030F0702030302020204" charset="0"/>
              </a:rPr>
              <a:t>Results and Discussion</a:t>
            </a:r>
            <a:endParaRPr lang="en-US" sz="2800" b="1">
              <a:gradFill>
                <a:gsLst>
                  <a:gs pos="0">
                    <a:srgbClr val="7B32B2"/>
                  </a:gs>
                  <a:gs pos="100000">
                    <a:srgbClr val="401A5D"/>
                  </a:gs>
                </a:gsLst>
                <a:lin scaled="0"/>
              </a:gradFill>
              <a:latin typeface="Comic Sans MS" panose="030F0702030302020204" charset="0"/>
              <a:cs typeface="Comic Sans MS" panose="030F0702030302020204" charset="0"/>
            </a:endParaRPr>
          </a:p>
        </p:txBody>
      </p:sp>
      <p:sp>
        <p:nvSpPr>
          <p:cNvPr id="5" name="Text Box 4"/>
          <p:cNvSpPr txBox="1"/>
          <p:nvPr/>
        </p:nvSpPr>
        <p:spPr>
          <a:xfrm>
            <a:off x="647700" y="1200785"/>
            <a:ext cx="10947400" cy="368300"/>
          </a:xfrm>
          <a:prstGeom prst="rect">
            <a:avLst/>
          </a:prstGeom>
          <a:noFill/>
        </p:spPr>
        <p:txBody>
          <a:bodyPr wrap="square" rtlCol="0">
            <a:spAutoFit/>
          </a:bodyPr>
          <a:p>
            <a:endParaRPr lang="en-US"/>
          </a:p>
        </p:txBody>
      </p:sp>
      <p:sp>
        <p:nvSpPr>
          <p:cNvPr id="6" name="Text Box 5"/>
          <p:cNvSpPr txBox="1"/>
          <p:nvPr/>
        </p:nvSpPr>
        <p:spPr>
          <a:xfrm>
            <a:off x="554990" y="1272540"/>
            <a:ext cx="11132185" cy="5450205"/>
          </a:xfrm>
          <a:prstGeom prst="rect">
            <a:avLst/>
          </a:prstGeom>
          <a:noFill/>
        </p:spPr>
        <p:txBody>
          <a:bodyPr wrap="square" rtlCol="0">
            <a:noAutofit/>
          </a:bodyPr>
          <a:p>
            <a:pPr marL="342900" indent="-342900" algn="just">
              <a:lnSpc>
                <a:spcPct val="125000"/>
              </a:lnSpc>
              <a:spcBef>
                <a:spcPts val="0"/>
              </a:spcBef>
              <a:spcAft>
                <a:spcPts val="0"/>
              </a:spcAft>
              <a:buFont typeface="Arial" panose="020B0604020202020204" pitchFamily="34" charset="0"/>
              <a:buChar char="•"/>
            </a:pPr>
            <a:r>
              <a:rPr lang="en-US" sz="2400" b="1">
                <a:latin typeface="Comic Sans MS" panose="030F0702030302020204" charset="0"/>
                <a:cs typeface="Comic Sans MS" panose="030F0702030302020204" charset="0"/>
              </a:rPr>
              <a:t>Overfitting</a:t>
            </a:r>
            <a:r>
              <a:rPr lang="en-US" sz="2400">
                <a:latin typeface="Comic Sans MS" panose="030F0702030302020204" charset="0"/>
                <a:cs typeface="Comic Sans MS" panose="030F0702030302020204" charset="0"/>
              </a:rPr>
              <a:t> was observed in the </a:t>
            </a:r>
            <a:r>
              <a:rPr lang="en-US" sz="2400" b="1">
                <a:latin typeface="Comic Sans MS" panose="030F0702030302020204" charset="0"/>
                <a:cs typeface="Comic Sans MS" panose="030F0702030302020204" charset="0"/>
              </a:rPr>
              <a:t>Deep Determinisic Policy Gradient algorithm</a:t>
            </a:r>
            <a:r>
              <a:rPr lang="en-US" sz="2400">
                <a:latin typeface="Comic Sans MS" panose="030F0702030302020204" charset="0"/>
                <a:cs typeface="Comic Sans MS" panose="030F0702030302020204" charset="0"/>
              </a:rPr>
              <a:t>.</a:t>
            </a:r>
            <a:endParaRPr lang="en-US" sz="2400">
              <a:latin typeface="Comic Sans MS" panose="030F0702030302020204" charset="0"/>
              <a:cs typeface="Comic Sans MS" panose="030F0702030302020204" charset="0"/>
            </a:endParaRPr>
          </a:p>
          <a:p>
            <a:pPr marL="342900" indent="-342900" algn="just">
              <a:lnSpc>
                <a:spcPct val="125000"/>
              </a:lnSpc>
              <a:spcBef>
                <a:spcPts val="0"/>
              </a:spcBef>
              <a:spcAft>
                <a:spcPts val="0"/>
              </a:spcAft>
              <a:buFont typeface="Arial" panose="020B0604020202020204" pitchFamily="34" charset="0"/>
              <a:buChar char="•"/>
            </a:pPr>
            <a:r>
              <a:rPr lang="en-US" sz="2400" b="1">
                <a:latin typeface="Comic Sans MS" panose="030F0702030302020204" charset="0"/>
                <a:cs typeface="Comic Sans MS" panose="030F0702030302020204" charset="0"/>
              </a:rPr>
              <a:t>Contrasting results</a:t>
            </a:r>
            <a:r>
              <a:rPr lang="en-US" sz="2400">
                <a:latin typeface="Comic Sans MS" panose="030F0702030302020204" charset="0"/>
                <a:cs typeface="Comic Sans MS" panose="030F0702030302020204" charset="0"/>
              </a:rPr>
              <a:t> were observed in </a:t>
            </a:r>
            <a:r>
              <a:rPr lang="en-US" sz="2400" b="1">
                <a:latin typeface="Comic Sans MS" panose="030F0702030302020204" charset="0"/>
                <a:cs typeface="Comic Sans MS" panose="030F0702030302020204" charset="0"/>
              </a:rPr>
              <a:t>Proximal Policy Optimization</a:t>
            </a:r>
            <a:r>
              <a:rPr lang="en-US" sz="2400">
                <a:latin typeface="Comic Sans MS" panose="030F0702030302020204" charset="0"/>
                <a:cs typeface="Comic Sans MS" panose="030F0702030302020204" charset="0"/>
              </a:rPr>
              <a:t>.</a:t>
            </a:r>
            <a:endParaRPr lang="en-US" sz="2400">
              <a:latin typeface="Comic Sans MS" panose="030F0702030302020204" charset="0"/>
              <a:cs typeface="Comic Sans MS" panose="030F0702030302020204" charset="0"/>
            </a:endParaRPr>
          </a:p>
          <a:p>
            <a:pPr marL="342900" indent="-342900" algn="just">
              <a:lnSpc>
                <a:spcPct val="125000"/>
              </a:lnSpc>
              <a:spcBef>
                <a:spcPts val="0"/>
              </a:spcBef>
              <a:spcAft>
                <a:spcPts val="0"/>
              </a:spcAft>
              <a:buFont typeface="Arial" panose="020B0604020202020204" pitchFamily="34" charset="0"/>
              <a:buChar char="•"/>
            </a:pPr>
            <a:r>
              <a:rPr lang="en-US" sz="2400" b="1">
                <a:latin typeface="Comic Sans MS" panose="030F0702030302020204" charset="0"/>
                <a:cs typeface="Comic Sans MS" panose="030F0702030302020204" charset="0"/>
              </a:rPr>
              <a:t>Soft Actor Critic </a:t>
            </a:r>
            <a:r>
              <a:rPr lang="en-US" sz="2400">
                <a:latin typeface="Comic Sans MS" panose="030F0702030302020204" charset="0"/>
                <a:cs typeface="Comic Sans MS" panose="030F0702030302020204" charset="0"/>
              </a:rPr>
              <a:t>was observed to be very </a:t>
            </a:r>
            <a:r>
              <a:rPr lang="en-US" sz="2400" b="1">
                <a:latin typeface="Comic Sans MS" panose="030F0702030302020204" charset="0"/>
                <a:cs typeface="Comic Sans MS" panose="030F0702030302020204" charset="0"/>
              </a:rPr>
              <a:t>sensitive to the changes</a:t>
            </a:r>
            <a:r>
              <a:rPr lang="en-US" sz="2400">
                <a:latin typeface="Comic Sans MS" panose="030F0702030302020204" charset="0"/>
                <a:cs typeface="Comic Sans MS" panose="030F0702030302020204" charset="0"/>
              </a:rPr>
              <a:t> in the surroundings.</a:t>
            </a:r>
            <a:endParaRPr lang="en-US" sz="2400">
              <a:latin typeface="Comic Sans MS" panose="030F0702030302020204" charset="0"/>
              <a:cs typeface="Comic Sans MS" panose="030F0702030302020204" charset="0"/>
            </a:endParaRPr>
          </a:p>
          <a:p>
            <a:pPr marL="342900" indent="-342900" algn="just">
              <a:lnSpc>
                <a:spcPct val="125000"/>
              </a:lnSpc>
              <a:spcBef>
                <a:spcPts val="0"/>
              </a:spcBef>
              <a:spcAft>
                <a:spcPts val="0"/>
              </a:spcAft>
              <a:buFont typeface="Arial" panose="020B0604020202020204" pitchFamily="34" charset="0"/>
              <a:buChar char="•"/>
            </a:pPr>
            <a:r>
              <a:rPr lang="en-US" sz="2400" b="1">
                <a:latin typeface="Comic Sans MS" panose="030F0702030302020204" charset="0"/>
                <a:cs typeface="Comic Sans MS" panose="030F0702030302020204" charset="0"/>
              </a:rPr>
              <a:t>Stability</a:t>
            </a:r>
            <a:r>
              <a:rPr lang="en-US" sz="2400">
                <a:latin typeface="Comic Sans MS" panose="030F0702030302020204" charset="0"/>
                <a:cs typeface="Comic Sans MS" panose="030F0702030302020204" charset="0"/>
              </a:rPr>
              <a:t> was observed in </a:t>
            </a:r>
            <a:r>
              <a:rPr lang="en-US" sz="2400" b="1">
                <a:latin typeface="Comic Sans MS" panose="030F0702030302020204" charset="0"/>
                <a:cs typeface="Comic Sans MS" panose="030F0702030302020204" charset="0"/>
              </a:rPr>
              <a:t>Twin Delayed Deep Deep Deterministic Policy Gradient</a:t>
            </a:r>
            <a:r>
              <a:rPr lang="en-US" sz="2400">
                <a:latin typeface="Comic Sans MS" panose="030F0702030302020204" charset="0"/>
                <a:cs typeface="Comic Sans MS" panose="030F0702030302020204" charset="0"/>
              </a:rPr>
              <a:t> but </a:t>
            </a:r>
            <a:r>
              <a:rPr lang="en-US" sz="2400" b="1">
                <a:latin typeface="Comic Sans MS" panose="030F0702030302020204" charset="0"/>
                <a:cs typeface="Comic Sans MS" panose="030F0702030302020204" charset="0"/>
              </a:rPr>
              <a:t>reward was not as expected</a:t>
            </a:r>
            <a:r>
              <a:rPr lang="en-US" sz="2400">
                <a:latin typeface="Comic Sans MS" panose="030F0702030302020204" charset="0"/>
                <a:cs typeface="Comic Sans MS" panose="030F0702030302020204" charset="0"/>
              </a:rPr>
              <a:t>.</a:t>
            </a:r>
            <a:endParaRPr lang="en-US" sz="2400">
              <a:latin typeface="Comic Sans MS" panose="030F0702030302020204" charset="0"/>
              <a:cs typeface="Comic Sans MS" panose="030F0702030302020204" charset="0"/>
            </a:endParaRPr>
          </a:p>
          <a:p>
            <a:pPr marL="342900" indent="-342900" algn="just">
              <a:lnSpc>
                <a:spcPct val="125000"/>
              </a:lnSpc>
              <a:spcBef>
                <a:spcPts val="0"/>
              </a:spcBef>
              <a:spcAft>
                <a:spcPts val="0"/>
              </a:spcAft>
              <a:buFont typeface="Arial" panose="020B0604020202020204" pitchFamily="34" charset="0"/>
              <a:buChar char="•"/>
            </a:pPr>
            <a:r>
              <a:rPr lang="en-US" sz="2400" b="1">
                <a:latin typeface="Comic Sans MS" panose="030F0702030302020204" charset="0"/>
                <a:cs typeface="Comic Sans MS" panose="030F0702030302020204" charset="0"/>
              </a:rPr>
              <a:t>Consistent performance, stable learning and high rewards</a:t>
            </a:r>
            <a:r>
              <a:rPr lang="en-US" sz="2400">
                <a:latin typeface="Comic Sans MS" panose="030F0702030302020204" charset="0"/>
                <a:cs typeface="Comic Sans MS" panose="030F0702030302020204" charset="0"/>
              </a:rPr>
              <a:t> were observed in the </a:t>
            </a:r>
            <a:r>
              <a:rPr lang="en-US" sz="2400" b="1">
                <a:latin typeface="Comic Sans MS" panose="030F0702030302020204" charset="0"/>
                <a:cs typeface="Comic Sans MS" panose="030F0702030302020204" charset="0"/>
              </a:rPr>
              <a:t>Advantage Actor Critic</a:t>
            </a:r>
            <a:r>
              <a:rPr lang="en-US" sz="2400">
                <a:latin typeface="Comic Sans MS" panose="030F0702030302020204" charset="0"/>
                <a:cs typeface="Comic Sans MS" panose="030F0702030302020204" charset="0"/>
              </a:rPr>
              <a:t>.</a:t>
            </a:r>
            <a:endParaRPr lang="en-US" sz="2400">
              <a:latin typeface="Comic Sans MS" panose="030F0702030302020204" charset="0"/>
              <a:cs typeface="Comic Sans MS" panose="030F0702030302020204" charset="0"/>
            </a:endParaRPr>
          </a:p>
          <a:p>
            <a:pPr marL="342900" indent="-342900" algn="just">
              <a:buFont typeface="Arial" panose="020B0604020202020204" pitchFamily="34" charset="0"/>
              <a:buChar char="•"/>
            </a:pPr>
            <a:endParaRPr lang="en-US" sz="2400">
              <a:latin typeface="Comic Sans MS" panose="030F0702030302020204" charset="0"/>
              <a:cs typeface="Comic Sans MS" panose="030F0702030302020204" charset="0"/>
            </a:endParaRPr>
          </a:p>
          <a:p>
            <a:pPr marL="342900" indent="-342900" algn="just">
              <a:buFont typeface="Arial" panose="020B0604020202020204" pitchFamily="34" charset="0"/>
              <a:buChar char="•"/>
            </a:pPr>
            <a:r>
              <a:rPr lang="en-US" sz="2400">
                <a:latin typeface="Comic Sans MS" panose="030F0702030302020204" charset="0"/>
                <a:cs typeface="Comic Sans MS" panose="030F0702030302020204" charset="0"/>
              </a:rPr>
              <a:t>Bridging the gap between simulated environments and real-world deployment is very important for implactful RL applications.</a:t>
            </a:r>
            <a:endParaRPr lang="en-US" sz="2400">
              <a:latin typeface="Comic Sans MS" panose="030F0702030302020204" charset="0"/>
              <a:cs typeface="Comic Sans MS" panose="030F0702030302020204" charset="0"/>
            </a:endParaRPr>
          </a:p>
          <a:p>
            <a:pPr indent="0" algn="just">
              <a:buFont typeface="Arial" panose="020B0604020202020204" pitchFamily="34" charset="0"/>
              <a:buNone/>
            </a:pPr>
            <a:endParaRPr lang="en-US" sz="2400">
              <a:latin typeface="Comic Sans MS" panose="030F0702030302020204" charset="0"/>
              <a:cs typeface="Comic Sans MS" panose="030F07020303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14" name="Content Placeholder 13" descr="d4e593f4-ea8d-4d0e-a0f3-4e4dddd31fe1"/>
          <p:cNvPicPr>
            <a:picLocks noChangeAspect="1"/>
          </p:cNvPicPr>
          <p:nvPr>
            <p:ph idx="1"/>
          </p:nvPr>
        </p:nvPicPr>
        <p:blipFill>
          <a:blip r:embed="rId1"/>
          <a:stretch>
            <a:fillRect/>
          </a:stretch>
        </p:blipFill>
        <p:spPr>
          <a:xfrm>
            <a:off x="1433195" y="539750"/>
            <a:ext cx="9325610" cy="57785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926465" y="346710"/>
            <a:ext cx="10360025" cy="561975"/>
          </a:xfrm>
          <a:prstGeom prst="rect">
            <a:avLst/>
          </a:prstGeom>
          <a:noFill/>
        </p:spPr>
        <p:txBody>
          <a:bodyPr wrap="square" rtlCol="0">
            <a:noAutofit/>
          </a:bodyPr>
          <a:p>
            <a:pPr algn="ctr"/>
            <a:r>
              <a:rPr lang="en-US" sz="2800" b="1">
                <a:gradFill>
                  <a:gsLst>
                    <a:gs pos="0">
                      <a:srgbClr val="14CD68"/>
                    </a:gs>
                    <a:gs pos="100000">
                      <a:srgbClr val="0B6E38"/>
                    </a:gs>
                  </a:gsLst>
                  <a:lin scaled="0"/>
                </a:gradFill>
                <a:latin typeface="Comic Sans MS" panose="030F0702030302020204" charset="0"/>
                <a:cs typeface="Comic Sans MS" panose="030F0702030302020204" charset="0"/>
              </a:rPr>
              <a:t>Conculsion</a:t>
            </a:r>
            <a:endParaRPr lang="en-US" sz="2800" b="1">
              <a:gradFill>
                <a:gsLst>
                  <a:gs pos="0">
                    <a:srgbClr val="14CD68"/>
                  </a:gs>
                  <a:gs pos="100000">
                    <a:srgbClr val="0B6E38"/>
                  </a:gs>
                </a:gsLst>
                <a:lin scaled="0"/>
              </a:gradFill>
              <a:latin typeface="Comic Sans MS" panose="030F0702030302020204" charset="0"/>
              <a:cs typeface="Comic Sans MS" panose="030F0702030302020204" charset="0"/>
            </a:endParaRPr>
          </a:p>
        </p:txBody>
      </p:sp>
      <p:sp>
        <p:nvSpPr>
          <p:cNvPr id="5" name="Text Box 4"/>
          <p:cNvSpPr txBox="1"/>
          <p:nvPr/>
        </p:nvSpPr>
        <p:spPr>
          <a:xfrm>
            <a:off x="617855" y="908050"/>
            <a:ext cx="10977880" cy="5875655"/>
          </a:xfrm>
          <a:prstGeom prst="rect">
            <a:avLst/>
          </a:prstGeom>
          <a:noFill/>
        </p:spPr>
        <p:txBody>
          <a:bodyPr wrap="square" rtlCol="0">
            <a:noAutofit/>
          </a:bodyPr>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Significant variations in performance were observed for different algorithms.</a:t>
            </a:r>
            <a:endParaRPr lang="en-US" sz="2400">
              <a:latin typeface="Comic Sans MS" panose="030F0702030302020204" charset="0"/>
              <a:cs typeface="Comic Sans MS" panose="030F0702030302020204" charset="0"/>
            </a:endParaRPr>
          </a:p>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Some algorithms showed robust and stable locomotion behaviours while others exhibited suboptimal or unstable performance.</a:t>
            </a:r>
            <a:endParaRPr lang="en-US" sz="2400">
              <a:latin typeface="Comic Sans MS" panose="030F0702030302020204" charset="0"/>
              <a:cs typeface="Comic Sans MS" panose="030F0702030302020204" charset="0"/>
            </a:endParaRPr>
          </a:p>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Sample efficiency, hyperparameter sensitivity, robustness, and adaptability are the critical factors influencing algorithm’s performance in challenging task of bipedal locomotion.</a:t>
            </a:r>
            <a:endParaRPr lang="en-US" sz="2400">
              <a:latin typeface="Comic Sans MS" panose="030F0702030302020204" charset="0"/>
              <a:cs typeface="Comic Sans MS" panose="030F0702030302020204" charset="0"/>
            </a:endParaRPr>
          </a:p>
          <a:p>
            <a:pPr marL="342900" indent="-342900" algn="just">
              <a:lnSpc>
                <a:spcPct val="125000"/>
              </a:lnSpc>
              <a:spcBef>
                <a:spcPts val="0"/>
              </a:spcBef>
              <a:spcAft>
                <a:spcPts val="0"/>
              </a:spcAft>
              <a:buFont typeface="Arial" panose="020B0604020202020204" pitchFamily="34" charset="0"/>
              <a:buChar char="•"/>
            </a:pPr>
            <a:r>
              <a:rPr lang="en-US" sz="2400">
                <a:latin typeface="Comic Sans MS" panose="030F0702030302020204" charset="0"/>
                <a:cs typeface="Comic Sans MS" panose="030F0702030302020204" charset="0"/>
              </a:rPr>
              <a:t>While algorithms like A2C and PPO have shown promising results with stable learning and reasonable sample efficiency, others like SAC and TD3 have struggled to achieve satisfactory performance, highlighting the need for further algorithmic improvements.</a:t>
            </a:r>
            <a:endParaRPr lang="en-US" sz="2400">
              <a:latin typeface="Comic Sans MS" panose="030F0702030302020204" charset="0"/>
              <a:cs typeface="Comic Sans MS" panose="030F07020303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4" name="Text Box 3"/>
          <p:cNvSpPr txBox="1"/>
          <p:nvPr/>
        </p:nvSpPr>
        <p:spPr>
          <a:xfrm>
            <a:off x="926465" y="346710"/>
            <a:ext cx="10360025" cy="561975"/>
          </a:xfrm>
          <a:prstGeom prst="rect">
            <a:avLst/>
          </a:prstGeom>
          <a:noFill/>
        </p:spPr>
        <p:txBody>
          <a:bodyPr wrap="square" rtlCol="0">
            <a:noAutofit/>
          </a:bodyPr>
          <a:p>
            <a:pPr algn="ctr"/>
            <a:r>
              <a:rPr lang="en-US" sz="2800" b="1">
                <a:gradFill>
                  <a:gsLst>
                    <a:gs pos="100000">
                      <a:srgbClr val="F33DF5"/>
                    </a:gs>
                    <a:gs pos="100000">
                      <a:srgbClr val="0B6E38"/>
                    </a:gs>
                  </a:gsLst>
                  <a:lin scaled="0"/>
                </a:gradFill>
                <a:latin typeface="Comic Sans MS" panose="030F0702030302020204" charset="0"/>
                <a:cs typeface="Comic Sans MS" panose="030F0702030302020204" charset="0"/>
              </a:rPr>
              <a:t>Future Scope</a:t>
            </a:r>
            <a:endParaRPr lang="en-US" sz="2800" b="1">
              <a:gradFill>
                <a:gsLst>
                  <a:gs pos="100000">
                    <a:srgbClr val="F33DF5"/>
                  </a:gs>
                  <a:gs pos="100000">
                    <a:srgbClr val="0B6E38"/>
                  </a:gs>
                </a:gsLst>
                <a:lin scaled="0"/>
              </a:gradFill>
              <a:latin typeface="Comic Sans MS" panose="030F0702030302020204" charset="0"/>
              <a:cs typeface="Comic Sans MS" panose="030F0702030302020204" charset="0"/>
            </a:endParaRPr>
          </a:p>
        </p:txBody>
      </p:sp>
      <p:sp>
        <p:nvSpPr>
          <p:cNvPr id="5" name="Text Box 4"/>
          <p:cNvSpPr txBox="1"/>
          <p:nvPr/>
        </p:nvSpPr>
        <p:spPr>
          <a:xfrm>
            <a:off x="663575" y="1242060"/>
            <a:ext cx="10864850" cy="5182235"/>
          </a:xfrm>
          <a:prstGeom prst="rect">
            <a:avLst/>
          </a:prstGeom>
          <a:noFill/>
        </p:spPr>
        <p:txBody>
          <a:bodyPr wrap="square" rtlCol="0">
            <a:noAutofit/>
          </a:bodyPr>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The further research should address the limitations and challanges identified in this study including enhancing the sample efficiency, robustess, and adaptability of RL algorithms.</a:t>
            </a:r>
            <a:endParaRPr lang="en-US" sz="2400">
              <a:latin typeface="Comic Sans MS" panose="030F0702030302020204" charset="0"/>
              <a:cs typeface="Comic Sans MS" panose="030F0702030302020204" charset="0"/>
            </a:endParaRPr>
          </a:p>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Exploration of Transfer Learning could facilitate knowledge transfer between different tasks and environments, accelerating learning and improving the performance of RL agents.</a:t>
            </a:r>
            <a:endParaRPr lang="en-US" sz="2400">
              <a:latin typeface="Comic Sans MS" panose="030F0702030302020204" charset="0"/>
              <a:cs typeface="Comic Sans MS" panose="030F0702030302020204" charset="0"/>
            </a:endParaRPr>
          </a:p>
          <a:p>
            <a:pPr marL="342900" indent="-342900" algn="just">
              <a:lnSpc>
                <a:spcPct val="150000"/>
              </a:lnSpc>
              <a:buFont typeface="Arial" panose="020B0604020202020204" pitchFamily="34" charset="0"/>
              <a:buChar char="•"/>
            </a:pPr>
            <a:r>
              <a:rPr lang="en-US" sz="2400">
                <a:latin typeface="Comic Sans MS" panose="030F0702030302020204" charset="0"/>
                <a:cs typeface="Comic Sans MS" panose="030F0702030302020204" charset="0"/>
              </a:rPr>
              <a:t>Bridging the gap between simulated environments and real-world deployment is essential for the widespread adoption of reinforcement learning technologies.</a:t>
            </a:r>
            <a:endParaRPr lang="en-US" sz="2400">
              <a:latin typeface="Comic Sans MS" panose="030F0702030302020204" charset="0"/>
              <a:cs typeface="Comic Sans MS" panose="030F0702030302020204" charset="0"/>
            </a:endParaRPr>
          </a:p>
          <a:p>
            <a:pPr marL="342900" indent="-342900" algn="just">
              <a:buFont typeface="Arial" panose="020B0604020202020204" pitchFamily="34" charset="0"/>
              <a:buChar char="•"/>
            </a:pPr>
            <a:endParaRPr lang="en-US" sz="2400">
              <a:latin typeface="Comic Sans MS" panose="030F0702030302020204" charset="0"/>
              <a:cs typeface="Comic Sans MS" panose="030F07020303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4024</Words>
  <Application>WPS Presentation</Application>
  <PresentationFormat>Widescreen</PresentationFormat>
  <Paragraphs>104</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Comic Sans MS</vt:lpstr>
      <vt:lpstr>Microsoft YaHei</vt:lpstr>
      <vt:lpstr>Arial Unicode MS</vt:lpstr>
      <vt:lpstr>Calibri Light</vt:lpstr>
      <vt:lpstr>Calibri</vt:lpstr>
      <vt:lpstr>Arial Narrow</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M Hemanth Kumar Yadav</cp:lastModifiedBy>
  <cp:revision>194</cp:revision>
  <dcterms:created xsi:type="dcterms:W3CDTF">2024-04-24T06:11:00Z</dcterms:created>
  <dcterms:modified xsi:type="dcterms:W3CDTF">2024-04-28T06:53:38Z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5F5071DE2D704DC7AFCC68EB3C8B6F5C_11</vt:lpwstr>
  </property>
  <property fmtid="{D5CDD505-2E9C-101B-9397-08002B2CF9AE}" pid="3" name="KSOProductBuildVer">
    <vt:lpwstr>1033-12.2.0.13472</vt:lpwstr>
  </property>
</Properties>
</file>