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1"/>
  </p:notesMasterIdLst>
  <p:handoutMasterIdLst>
    <p:handoutMasterId r:id="rId12"/>
  </p:handoutMasterIdLst>
  <p:sldIdLst>
    <p:sldId id="256" r:id="rId5"/>
    <p:sldId id="258"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26" y="84"/>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3/22/2020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3/22/2020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3/22/2020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3/22/2020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ivaliga/WQD7005-Milestone-2/blob/master/Milestone%202%20(Store%20data%20in%20HIVE%20data%20warehouse).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2508146" y="725166"/>
            <a:ext cx="8791575" cy="1323439"/>
          </a:xfrm>
        </p:spPr>
        <p:txBody>
          <a:bodyPr>
            <a:noAutofit/>
          </a:bodyPr>
          <a:lstStyle/>
          <a:p>
            <a:pPr algn="ctr"/>
            <a:r>
              <a:rPr lang="en-US" sz="3600" b="1" dirty="0">
                <a:solidFill>
                  <a:schemeClr val="bg1"/>
                </a:solidFill>
                <a:latin typeface="Century Gothic" panose="020B0502020202020204" pitchFamily="34" charset="0"/>
              </a:rPr>
              <a:t>Milestone 2 : </a:t>
            </a:r>
            <a:br>
              <a:rPr lang="en-US" sz="3600" b="1" dirty="0">
                <a:solidFill>
                  <a:schemeClr val="bg1"/>
                </a:solidFill>
                <a:latin typeface="Century Gothic" panose="020B0502020202020204" pitchFamily="34" charset="0"/>
              </a:rPr>
            </a:br>
            <a:r>
              <a:rPr lang="en-US" sz="4400" i="1" dirty="0">
                <a:solidFill>
                  <a:schemeClr val="bg1"/>
                </a:solidFill>
                <a:latin typeface="Century Gothic" panose="020B0502020202020204" pitchFamily="34" charset="0"/>
              </a:rPr>
              <a:t>“Store data into hive data warehouse “</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2156643" y="4590180"/>
            <a:ext cx="9494583" cy="1655762"/>
          </a:xfrm>
        </p:spPr>
        <p:txBody>
          <a:bodyPr>
            <a:noAutofit/>
          </a:bodyPr>
          <a:lstStyle/>
          <a:p>
            <a:pPr algn="r"/>
            <a:r>
              <a:rPr lang="en-US" sz="2800" b="1" dirty="0">
                <a:latin typeface="Century Gothic" panose="020B0502020202020204" pitchFamily="34" charset="0"/>
                <a:ea typeface="Tahoma" panose="020B0604030504040204" pitchFamily="34" charset="0"/>
                <a:cs typeface="Tahoma" panose="020B0604030504040204" pitchFamily="34" charset="0"/>
              </a:rPr>
              <a:t>Group members :</a:t>
            </a:r>
          </a:p>
          <a:p>
            <a:pPr algn="r"/>
            <a:r>
              <a:rPr lang="en-US" sz="2800" dirty="0">
                <a:latin typeface="Century Gothic" panose="020B0502020202020204" pitchFamily="34" charset="0"/>
                <a:ea typeface="Tahoma" panose="020B0604030504040204" pitchFamily="34" charset="0"/>
                <a:cs typeface="Tahoma" panose="020B0604030504040204" pitchFamily="34" charset="0"/>
              </a:rPr>
              <a:t>Sivanesan </a:t>
            </a:r>
            <a:r>
              <a:rPr lang="en-US" sz="2800" dirty="0" err="1">
                <a:latin typeface="Century Gothic" panose="020B0502020202020204" pitchFamily="34" charset="0"/>
                <a:ea typeface="Tahoma" panose="020B0604030504040204" pitchFamily="34" charset="0"/>
                <a:cs typeface="Tahoma" panose="020B0604030504040204" pitchFamily="34" charset="0"/>
              </a:rPr>
              <a:t>pillai</a:t>
            </a:r>
            <a:r>
              <a:rPr lang="en-US" sz="2800" dirty="0">
                <a:latin typeface="Century Gothic" panose="020B0502020202020204" pitchFamily="34" charset="0"/>
                <a:ea typeface="Tahoma" panose="020B0604030504040204" pitchFamily="34" charset="0"/>
                <a:cs typeface="Tahoma" panose="020B0604030504040204" pitchFamily="34" charset="0"/>
              </a:rPr>
              <a:t> (</a:t>
            </a:r>
            <a:r>
              <a:rPr lang="en-US" sz="2800" dirty="0" err="1">
                <a:latin typeface="Century Gothic" panose="020B0502020202020204" pitchFamily="34" charset="0"/>
                <a:ea typeface="Tahoma" panose="020B0604030504040204" pitchFamily="34" charset="0"/>
                <a:cs typeface="Tahoma" panose="020B0604030504040204" pitchFamily="34" charset="0"/>
              </a:rPr>
              <a:t>wqd</a:t>
            </a:r>
            <a:r>
              <a:rPr lang="en-US" sz="2800" dirty="0">
                <a:latin typeface="Century Gothic" panose="020B0502020202020204" pitchFamily="34" charset="0"/>
                <a:ea typeface="Tahoma" panose="020B0604030504040204" pitchFamily="34" charset="0"/>
                <a:cs typeface="Tahoma" panose="020B0604030504040204" pitchFamily="34" charset="0"/>
              </a:rPr>
              <a:t> 170074)</a:t>
            </a:r>
          </a:p>
          <a:p>
            <a:pPr algn="r"/>
            <a:r>
              <a:rPr lang="en-US" sz="2800" dirty="0" err="1">
                <a:latin typeface="Century Gothic" panose="020B0502020202020204" pitchFamily="34" charset="0"/>
                <a:ea typeface="Tahoma" panose="020B0604030504040204" pitchFamily="34" charset="0"/>
                <a:cs typeface="Tahoma" panose="020B0604030504040204" pitchFamily="34" charset="0"/>
              </a:rPr>
              <a:t>Mathavan</a:t>
            </a:r>
            <a:r>
              <a:rPr lang="en-US" sz="2800" dirty="0">
                <a:latin typeface="Century Gothic" panose="020B0502020202020204" pitchFamily="34" charset="0"/>
                <a:ea typeface="Tahoma" panose="020B0604030504040204" pitchFamily="34" charset="0"/>
                <a:cs typeface="Tahoma" panose="020B0604030504040204" pitchFamily="34" charset="0"/>
              </a:rPr>
              <a:t> </a:t>
            </a:r>
            <a:r>
              <a:rPr lang="en-US" sz="2800" dirty="0" err="1">
                <a:latin typeface="Century Gothic" panose="020B0502020202020204" pitchFamily="34" charset="0"/>
                <a:ea typeface="Tahoma" panose="020B0604030504040204" pitchFamily="34" charset="0"/>
                <a:cs typeface="Tahoma" panose="020B0604030504040204" pitchFamily="34" charset="0"/>
              </a:rPr>
              <a:t>Chandrasegaram</a:t>
            </a:r>
            <a:r>
              <a:rPr lang="en-US" sz="2800" dirty="0">
                <a:latin typeface="Century Gothic" panose="020B0502020202020204" pitchFamily="34" charset="0"/>
                <a:ea typeface="Tahoma" panose="020B0604030504040204" pitchFamily="34" charset="0"/>
                <a:cs typeface="Tahoma" panose="020B0604030504040204" pitchFamily="34" charset="0"/>
              </a:rPr>
              <a:t> (</a:t>
            </a:r>
            <a:r>
              <a:rPr lang="en-US" sz="2800" dirty="0" err="1">
                <a:latin typeface="Century Gothic" panose="020B0502020202020204" pitchFamily="34" charset="0"/>
                <a:ea typeface="Tahoma" panose="020B0604030504040204" pitchFamily="34" charset="0"/>
                <a:cs typeface="Tahoma" panose="020B0604030504040204" pitchFamily="34" charset="0"/>
              </a:rPr>
              <a:t>wqd</a:t>
            </a:r>
            <a:r>
              <a:rPr lang="en-US" sz="2800" dirty="0">
                <a:latin typeface="Century Gothic" panose="020B0502020202020204" pitchFamily="34" charset="0"/>
                <a:ea typeface="Tahoma" panose="020B0604030504040204" pitchFamily="34" charset="0"/>
                <a:cs typeface="Tahoma" panose="020B0604030504040204" pitchFamily="34" charset="0"/>
              </a:rPr>
              <a:t> 170075)</a:t>
            </a:r>
          </a:p>
        </p:txBody>
      </p:sp>
      <p:sp>
        <p:nvSpPr>
          <p:cNvPr id="4" name="TextBox 3">
            <a:extLst>
              <a:ext uri="{FF2B5EF4-FFF2-40B4-BE49-F238E27FC236}">
                <a16:creationId xmlns:a16="http://schemas.microsoft.com/office/drawing/2014/main" id="{B7B2555F-0BBC-46BB-9693-11C195D39B16}"/>
              </a:ext>
            </a:extLst>
          </p:cNvPr>
          <p:cNvSpPr txBox="1"/>
          <p:nvPr/>
        </p:nvSpPr>
        <p:spPr>
          <a:xfrm>
            <a:off x="3558508" y="2539686"/>
            <a:ext cx="6931742" cy="1077218"/>
          </a:xfrm>
          <a:prstGeom prst="rect">
            <a:avLst/>
          </a:prstGeom>
          <a:noFill/>
        </p:spPr>
        <p:txBody>
          <a:bodyPr wrap="square" rtlCol="0">
            <a:spAutoFit/>
          </a:bodyPr>
          <a:lstStyle/>
          <a:p>
            <a:pPr algn="ctr"/>
            <a:r>
              <a:rPr lang="en-US" sz="3200" dirty="0">
                <a:latin typeface="Century Gothic" panose="020B0502020202020204" pitchFamily="34" charset="0"/>
              </a:rPr>
              <a:t>WQD7005 (Data Mining) </a:t>
            </a:r>
            <a:br>
              <a:rPr lang="en-US" sz="3200" dirty="0">
                <a:latin typeface="Century Gothic" panose="020B0502020202020204" pitchFamily="34" charset="0"/>
              </a:rPr>
            </a:br>
            <a:r>
              <a:rPr lang="en-US" sz="3200" dirty="0">
                <a:latin typeface="Century Gothic" panose="020B0502020202020204" pitchFamily="34" charset="0"/>
              </a:rPr>
              <a:t>Prof. Dr. </a:t>
            </a:r>
            <a:r>
              <a:rPr lang="en-US" sz="3200" dirty="0" err="1">
                <a:latin typeface="Century Gothic" panose="020B0502020202020204" pitchFamily="34" charset="0"/>
              </a:rPr>
              <a:t>Teh</a:t>
            </a:r>
            <a:r>
              <a:rPr lang="en-US" sz="3200" dirty="0">
                <a:latin typeface="Century Gothic" panose="020B0502020202020204" pitchFamily="34" charset="0"/>
              </a:rPr>
              <a:t> Ying Wah</a:t>
            </a:r>
            <a:endParaRPr lang="en-MY" sz="3200" dirty="0">
              <a:latin typeface="Century Gothic" panose="020B050202020202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27355" y="338299"/>
            <a:ext cx="9905998" cy="428617"/>
          </a:xfrm>
        </p:spPr>
        <p:txBody>
          <a:bodyPr>
            <a:noAutofit/>
          </a:bodyPr>
          <a:lstStyle/>
          <a:p>
            <a:pPr algn="ctr"/>
            <a:r>
              <a:rPr lang="en-US" sz="4400" b="1" dirty="0">
                <a:solidFill>
                  <a:schemeClr val="bg1"/>
                </a:solidFill>
                <a:latin typeface="Tahoma" panose="020B0604030504040204" pitchFamily="34" charset="0"/>
                <a:ea typeface="Tahoma" panose="020B0604030504040204" pitchFamily="34" charset="0"/>
                <a:cs typeface="Tahoma" panose="020B0604030504040204" pitchFamily="34" charset="0"/>
              </a:rPr>
              <a:t>Hadoop Environment </a:t>
            </a:r>
          </a:p>
        </p:txBody>
      </p:sp>
      <p:pic>
        <p:nvPicPr>
          <p:cNvPr id="6" name="Content Placeholder 5">
            <a:extLst>
              <a:ext uri="{FF2B5EF4-FFF2-40B4-BE49-F238E27FC236}">
                <a16:creationId xmlns:a16="http://schemas.microsoft.com/office/drawing/2014/main" id="{F8DE89DB-2425-492A-956D-5AB3E8A24345}"/>
              </a:ext>
            </a:extLst>
          </p:cNvPr>
          <p:cNvPicPr>
            <a:picLocks noGrp="1" noChangeAspect="1"/>
          </p:cNvPicPr>
          <p:nvPr>
            <p:ph idx="1"/>
          </p:nvPr>
        </p:nvPicPr>
        <p:blipFill>
          <a:blip r:embed="rId2"/>
          <a:stretch>
            <a:fillRect/>
          </a:stretch>
        </p:blipFill>
        <p:spPr>
          <a:xfrm>
            <a:off x="1327355" y="2359742"/>
            <a:ext cx="10014154" cy="4291780"/>
          </a:xfrm>
          <a:prstGeom prst="rect">
            <a:avLst/>
          </a:prstGeom>
        </p:spPr>
      </p:pic>
      <p:sp>
        <p:nvSpPr>
          <p:cNvPr id="7" name="TextBox 6">
            <a:extLst>
              <a:ext uri="{FF2B5EF4-FFF2-40B4-BE49-F238E27FC236}">
                <a16:creationId xmlns:a16="http://schemas.microsoft.com/office/drawing/2014/main" id="{0A034B9D-0C27-4E90-A71E-FD26CE6F1FC0}"/>
              </a:ext>
            </a:extLst>
          </p:cNvPr>
          <p:cNvSpPr txBox="1"/>
          <p:nvPr/>
        </p:nvSpPr>
        <p:spPr>
          <a:xfrm>
            <a:off x="1194619" y="766916"/>
            <a:ext cx="10332832" cy="1446550"/>
          </a:xfrm>
          <a:prstGeom prst="rect">
            <a:avLst/>
          </a:prstGeom>
          <a:noFill/>
        </p:spPr>
        <p:txBody>
          <a:bodyPr wrap="square" rtlCol="0">
            <a:spAutoFit/>
          </a:bodyPr>
          <a:lstStyle/>
          <a:p>
            <a:pPr algn="just"/>
            <a:r>
              <a:rPr lang="en-US" sz="2200" dirty="0"/>
              <a:t>Hadoop is an open-source software framework for storing data and running applications on clusters of commodity hardware. It provides massive storage for any kind of data, enormous processing power and the ability to handle virtually limitless concurrent tasks or jobs.</a:t>
            </a:r>
            <a:endParaRPr lang="en-MY" sz="2200" dirty="0"/>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F5175-6BCF-43A1-B703-A7C6E2AAD8C2}"/>
              </a:ext>
            </a:extLst>
          </p:cNvPr>
          <p:cNvSpPr>
            <a:spLocks noGrp="1"/>
          </p:cNvSpPr>
          <p:nvPr>
            <p:ph type="title"/>
          </p:nvPr>
        </p:nvSpPr>
        <p:spPr>
          <a:xfrm>
            <a:off x="1288896" y="131821"/>
            <a:ext cx="9905998" cy="812076"/>
          </a:xfrm>
        </p:spPr>
        <p:txBody>
          <a:bodyPr>
            <a:normAutofit/>
          </a:bodyPr>
          <a:lstStyle/>
          <a:p>
            <a:pPr algn="ctr"/>
            <a:r>
              <a:rPr lang="en-US" sz="4000" b="1" dirty="0">
                <a:solidFill>
                  <a:schemeClr val="bg1"/>
                </a:solidFill>
                <a:latin typeface="Tahoma" panose="020B0604030504040204" pitchFamily="34" charset="0"/>
                <a:ea typeface="Tahoma" panose="020B0604030504040204" pitchFamily="34" charset="0"/>
                <a:cs typeface="Tahoma" panose="020B0604030504040204" pitchFamily="34" charset="0"/>
              </a:rPr>
              <a:t>How does Hive on Hadoop work?</a:t>
            </a:r>
            <a:endParaRPr lang="en-MY" sz="4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9C2BAB93-6081-43DE-A36D-A5E89D868104}"/>
              </a:ext>
            </a:extLst>
          </p:cNvPr>
          <p:cNvSpPr>
            <a:spLocks noGrp="1"/>
          </p:cNvSpPr>
          <p:nvPr>
            <p:ph idx="1"/>
          </p:nvPr>
        </p:nvSpPr>
        <p:spPr>
          <a:xfrm>
            <a:off x="1170909" y="870154"/>
            <a:ext cx="10568807" cy="5530645"/>
          </a:xfrm>
        </p:spPr>
        <p:txBody>
          <a:bodyPr>
            <a:normAutofit/>
          </a:bodyPr>
          <a:lstStyle/>
          <a:p>
            <a:pPr marL="0" indent="0">
              <a:buNone/>
            </a:pPr>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Apache Hadoop</a:t>
            </a:r>
          </a:p>
          <a:p>
            <a:pPr marL="457200" indent="-457200">
              <a:buFont typeface="+mj-lt"/>
              <a:buAutoNum type="arabicParenR"/>
            </a:pPr>
            <a:r>
              <a:rPr lang="en-US" sz="2200" dirty="0"/>
              <a:t>Hadoop is not a database, it is basically a distributed file system which is used to process and store large data sets across the computer cluster.</a:t>
            </a:r>
          </a:p>
          <a:p>
            <a:pPr marL="457200" indent="-457200">
              <a:buFont typeface="+mj-lt"/>
              <a:buAutoNum type="arabicParenR"/>
            </a:pPr>
            <a:r>
              <a:rPr lang="en-US" sz="2200" dirty="0"/>
              <a:t>It has two main core components HDFS(Hadoop Distributed File System) and MapReduce. </a:t>
            </a:r>
          </a:p>
          <a:p>
            <a:pPr marL="457200" indent="-457200">
              <a:buFont typeface="+mj-lt"/>
              <a:buAutoNum type="arabicParenR"/>
            </a:pPr>
            <a:r>
              <a:rPr lang="en-US" sz="2200" dirty="0"/>
              <a:t>HDFS is the storage layer which is used to store a large amount of data across computer    clusters.</a:t>
            </a:r>
          </a:p>
          <a:p>
            <a:pPr marL="457200" indent="-457200">
              <a:buFont typeface="+mj-lt"/>
              <a:buAutoNum type="arabicParenR"/>
            </a:pPr>
            <a:r>
              <a:rPr lang="en-US" sz="2200" dirty="0"/>
              <a:t>The Hadoop ecosystem contains different sub-projects (tools) such as Sqoop, Pig, and Hive that are used to help Hadoop modules.</a:t>
            </a:r>
            <a:endParaRPr lang="en-US" dirty="0"/>
          </a:p>
          <a:p>
            <a:pPr lvl="1">
              <a:buFont typeface="Wingdings" panose="05000000000000000000" pitchFamily="2" charset="2"/>
              <a:buChar char="ü"/>
            </a:pPr>
            <a:r>
              <a:rPr lang="en-US" dirty="0"/>
              <a:t>Sqoop: It is used to import and export data to and from between HDFS and RDBMS.</a:t>
            </a:r>
          </a:p>
          <a:p>
            <a:pPr lvl="1">
              <a:buFont typeface="Wingdings" panose="05000000000000000000" pitchFamily="2" charset="2"/>
              <a:buChar char="ü"/>
            </a:pPr>
            <a:r>
              <a:rPr lang="en-US" dirty="0"/>
              <a:t>Pig: It is a procedural language platform used to develop a script for MapReduce operations.</a:t>
            </a:r>
          </a:p>
          <a:p>
            <a:pPr lvl="1">
              <a:buFont typeface="Wingdings" panose="05000000000000000000" pitchFamily="2" charset="2"/>
              <a:buChar char="ü"/>
            </a:pPr>
            <a:r>
              <a:rPr lang="en-US" dirty="0"/>
              <a:t>Hive: It is a platform used to develop SQL type scripts to do MapReduce operations.</a:t>
            </a:r>
            <a:endParaRPr lang="en-MY"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ED0B01BF-946A-457C-A07D-72A9BE58A44B}"/>
                  </a:ext>
                </a:extLst>
              </p:cNvPr>
              <p:cNvGraphicFramePr>
                <a:graphicFrameLocks noChangeAspect="1"/>
              </p:cNvGraphicFramePr>
              <p:nvPr>
                <p:extLst>
                  <p:ext uri="{D42A27DB-BD31-4B8C-83A1-F6EECF244321}">
                    <p14:modId xmlns:p14="http://schemas.microsoft.com/office/powerpoint/2010/main" val="3932174038"/>
                  </p:ext>
                </p:extLst>
              </p:nvPr>
            </p:nvGraphicFramePr>
            <p:xfrm>
              <a:off x="-2334834" y="2092427"/>
              <a:ext cx="3048000" cy="1714500"/>
            </p:xfrm>
            <a:graphic>
              <a:graphicData uri="http://schemas.microsoft.com/office/powerpoint/2016/slidezoom">
                <pslz:sldZm>
                  <pslz:sldZmObj sldId="264" cId="590331693">
                    <pslz:zmPr id="{E533F9C8-CD97-490E-B3A1-6B71C36E65A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ED0B01BF-946A-457C-A07D-72A9BE58A44B}"/>
                  </a:ext>
                </a:extLst>
              </p:cNvPr>
              <p:cNvPicPr>
                <a:picLocks noGrp="1" noRot="1" noChangeAspect="1" noMove="1" noResize="1" noEditPoints="1" noAdjustHandles="1" noChangeArrowheads="1" noChangeShapeType="1"/>
              </p:cNvPicPr>
              <p:nvPr/>
            </p:nvPicPr>
            <p:blipFill>
              <a:blip r:embed="rId4"/>
              <a:stretch>
                <a:fillRect/>
              </a:stretch>
            </p:blipFill>
            <p:spPr>
              <a:xfrm>
                <a:off x="-2334834" y="2092427"/>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9033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44652" y="172335"/>
            <a:ext cx="9905998" cy="1478570"/>
          </a:xfrm>
        </p:spPr>
        <p:txBody>
          <a:bodyPr>
            <a:normAutofit/>
          </a:bodyPr>
          <a:lstStyle/>
          <a:p>
            <a:r>
              <a:rPr lang="en-US" sz="4400" b="1" dirty="0">
                <a:solidFill>
                  <a:schemeClr val="bg1"/>
                </a:solidFill>
                <a:latin typeface="Tahoma" panose="020B0604030504040204" pitchFamily="34" charset="0"/>
                <a:ea typeface="Tahoma" panose="020B0604030504040204" pitchFamily="34" charset="0"/>
                <a:cs typeface="Tahoma" panose="020B0604030504040204" pitchFamily="34" charset="0"/>
              </a:rPr>
              <a:t>Apache HIVE</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471948" y="1637071"/>
            <a:ext cx="11194026" cy="4807974"/>
          </a:xfrm>
        </p:spPr>
        <p:txBody>
          <a:bodyPr>
            <a:normAutofit lnSpcReduction="10000"/>
          </a:bodyPr>
          <a:lstStyle/>
          <a:p>
            <a:pPr lvl="1" algn="just">
              <a:buFont typeface="Wingdings" panose="05000000000000000000" pitchFamily="2" charset="2"/>
              <a:buChar char="ü"/>
            </a:pPr>
            <a:r>
              <a:rPr lang="en-US" sz="2400" dirty="0">
                <a:ea typeface="Tahoma" panose="020B0604030504040204" pitchFamily="34" charset="0"/>
                <a:cs typeface="Tahoma" panose="020B0604030504040204" pitchFamily="34" charset="0"/>
              </a:rPr>
              <a:t>Hive is a data warehouse infrastructure tool to process structured data in Hadoop. </a:t>
            </a:r>
          </a:p>
          <a:p>
            <a:pPr lvl="1" algn="just">
              <a:buFont typeface="Wingdings" panose="05000000000000000000" pitchFamily="2" charset="2"/>
              <a:buChar char="ü"/>
            </a:pPr>
            <a:r>
              <a:rPr lang="en-US" sz="2400" dirty="0">
                <a:ea typeface="Tahoma" panose="020B0604030504040204" pitchFamily="34" charset="0"/>
                <a:cs typeface="Tahoma" panose="020B0604030504040204" pitchFamily="34" charset="0"/>
              </a:rPr>
              <a:t>It is the excellent big data software that helps in writing, reading, and managing huge datasets present in the distributive storage. </a:t>
            </a:r>
          </a:p>
          <a:p>
            <a:pPr lvl="1" algn="just">
              <a:buFont typeface="Wingdings" panose="05000000000000000000" pitchFamily="2" charset="2"/>
              <a:buChar char="ü"/>
            </a:pPr>
            <a:r>
              <a:rPr lang="en-US" sz="2400" dirty="0">
                <a:ea typeface="Tahoma" panose="020B0604030504040204" pitchFamily="34" charset="0"/>
                <a:cs typeface="Tahoma" panose="020B0604030504040204" pitchFamily="34" charset="0"/>
              </a:rPr>
              <a:t>It is an open source project built on top of Hadoop to summarize Big Data, and makes querying and analyzing easy.</a:t>
            </a:r>
          </a:p>
          <a:p>
            <a:pPr lvl="1" algn="just">
              <a:buFont typeface="Wingdings" panose="05000000000000000000" pitchFamily="2" charset="2"/>
              <a:buChar char="ü"/>
            </a:pPr>
            <a:r>
              <a:rPr lang="en-US" sz="2400" dirty="0">
                <a:ea typeface="Tahoma" panose="020B0604030504040204" pitchFamily="34" charset="0"/>
                <a:cs typeface="Tahoma" panose="020B0604030504040204" pitchFamily="34" charset="0"/>
              </a:rPr>
              <a:t>There is a special language similar to SQL known as HiveQL that converts the queries into MapReduce </a:t>
            </a:r>
            <a:r>
              <a:rPr lang="en-US" sz="2400" dirty="0" err="1">
                <a:ea typeface="Tahoma" panose="020B0604030504040204" pitchFamily="34" charset="0"/>
                <a:cs typeface="Tahoma" panose="020B0604030504040204" pitchFamily="34" charset="0"/>
              </a:rPr>
              <a:t>programmes</a:t>
            </a:r>
            <a:r>
              <a:rPr lang="en-US" sz="2400" dirty="0">
                <a:ea typeface="Tahoma" panose="020B0604030504040204" pitchFamily="34" charset="0"/>
                <a:cs typeface="Tahoma" panose="020B0604030504040204" pitchFamily="34" charset="0"/>
              </a:rPr>
              <a:t> that can be executed on datasets in HDFS (Hadoop Distributed File System).</a:t>
            </a:r>
          </a:p>
          <a:p>
            <a:pPr lvl="1" algn="just">
              <a:buFont typeface="Wingdings" panose="05000000000000000000" pitchFamily="2" charset="2"/>
              <a:buChar char="ü"/>
            </a:pPr>
            <a:r>
              <a:rPr lang="en-US" sz="2400" dirty="0">
                <a:ea typeface="Tahoma" panose="020B0604030504040204" pitchFamily="34" charset="0"/>
                <a:cs typeface="Tahoma" panose="020B0604030504040204" pitchFamily="34" charset="0"/>
              </a:rPr>
              <a:t>Hive is seen as a Data Warehouse Infrastructure and is used as an ETL (Extraction-Transformation-Loading) tool. It improves the flexibility in schema design with data serialization and deserialization. It is an excellent tool for querying historical data.</a:t>
            </a:r>
          </a:p>
        </p:txBody>
      </p:sp>
      <p:pic>
        <p:nvPicPr>
          <p:cNvPr id="1026" name="Picture 2">
            <a:extLst>
              <a:ext uri="{FF2B5EF4-FFF2-40B4-BE49-F238E27FC236}">
                <a16:creationId xmlns:a16="http://schemas.microsoft.com/office/drawing/2014/main" id="{BDFE33D5-B29C-410A-BAB4-D0F926774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6362" y="172335"/>
            <a:ext cx="2422780" cy="1312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31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2" y="190815"/>
            <a:ext cx="9905998" cy="1478570"/>
          </a:xfrm>
        </p:spPr>
        <p:txBody>
          <a:bodyPr>
            <a:normAutofit/>
          </a:bodyPr>
          <a:lstStyle/>
          <a:p>
            <a:pPr algn="ctr"/>
            <a:r>
              <a:rPr lang="en-US" sz="4400" b="1" dirty="0">
                <a:solidFill>
                  <a:schemeClr val="bg1"/>
                </a:solidFill>
                <a:latin typeface="Tahoma" panose="020B0604030504040204" pitchFamily="34" charset="0"/>
                <a:ea typeface="Tahoma" panose="020B0604030504040204" pitchFamily="34" charset="0"/>
                <a:cs typeface="Tahoma" panose="020B0604030504040204" pitchFamily="34" charset="0"/>
              </a:rPr>
              <a:t>Step by step on how to store the data into hive</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14400" y="1209368"/>
            <a:ext cx="10781071" cy="5279922"/>
          </a:xfrm>
        </p:spPr>
        <p:txBody>
          <a:bodyPr>
            <a:noAutofit/>
          </a:bodyPr>
          <a:lstStyle/>
          <a:p>
            <a:pPr marL="457200" lvl="1" indent="0">
              <a:buNone/>
            </a:pPr>
            <a:endParaRPr lang="en-US" sz="1800" dirty="0">
              <a:ea typeface="Tahoma" panose="020B0604030504040204" pitchFamily="34" charset="0"/>
              <a:cs typeface="Tahoma" panose="020B0604030504040204" pitchFamily="34" charset="0"/>
            </a:endParaRPr>
          </a:p>
          <a:p>
            <a:pPr marL="914400" lvl="1" indent="-457200">
              <a:buFont typeface="+mj-lt"/>
              <a:buAutoNum type="arabicPeriod"/>
            </a:pPr>
            <a:r>
              <a:rPr lang="en-US" sz="1800" dirty="0">
                <a:ea typeface="Tahoma" panose="020B0604030504040204" pitchFamily="34" charset="0"/>
                <a:cs typeface="Tahoma" panose="020B0604030504040204" pitchFamily="34" charset="0"/>
              </a:rPr>
              <a:t>Created a directory into local system.</a:t>
            </a:r>
          </a:p>
          <a:p>
            <a:pPr marL="914400" lvl="1" indent="-457200">
              <a:buFont typeface="+mj-lt"/>
              <a:buAutoNum type="arabicPeriod"/>
            </a:pPr>
            <a:r>
              <a:rPr lang="en-US" sz="1800" dirty="0">
                <a:ea typeface="Tahoma" panose="020B0604030504040204" pitchFamily="34" charset="0"/>
                <a:cs typeface="Tahoma" panose="020B0604030504040204" pitchFamily="34" charset="0"/>
              </a:rPr>
              <a:t>Save a data/file as in txt format into newly created directory. </a:t>
            </a:r>
          </a:p>
          <a:p>
            <a:pPr marL="914400" lvl="1" indent="-457200">
              <a:buFont typeface="+mj-lt"/>
              <a:buAutoNum type="arabicPeriod"/>
            </a:pPr>
            <a:r>
              <a:rPr lang="en-US" sz="1800" dirty="0">
                <a:ea typeface="Tahoma" panose="020B0604030504040204" pitchFamily="34" charset="0"/>
                <a:cs typeface="Tahoma" panose="020B0604030504040204" pitchFamily="34" charset="0"/>
              </a:rPr>
              <a:t>Locate and view the data file.</a:t>
            </a:r>
          </a:p>
          <a:p>
            <a:pPr marL="914400" lvl="1" indent="-457200">
              <a:buFont typeface="+mj-lt"/>
              <a:buAutoNum type="arabicPeriod"/>
            </a:pPr>
            <a:r>
              <a:rPr lang="en-US" sz="1800" dirty="0">
                <a:ea typeface="Tahoma" panose="020B0604030504040204" pitchFamily="34" charset="0"/>
                <a:cs typeface="Tahoma" panose="020B0604030504040204" pitchFamily="34" charset="0"/>
              </a:rPr>
              <a:t>Launch “HIVE” – data warehouse.</a:t>
            </a:r>
          </a:p>
          <a:p>
            <a:pPr marL="914400" lvl="1" indent="-457200">
              <a:buFont typeface="+mj-lt"/>
              <a:buAutoNum type="arabicPeriod"/>
            </a:pPr>
            <a:r>
              <a:rPr lang="en-US" sz="1800" dirty="0">
                <a:ea typeface="Tahoma" panose="020B0604030504040204" pitchFamily="34" charset="0"/>
                <a:cs typeface="Tahoma" panose="020B0604030504040204" pitchFamily="34" charset="0"/>
              </a:rPr>
              <a:t>Check databases, create new database as petrol.</a:t>
            </a:r>
          </a:p>
          <a:p>
            <a:pPr marL="914400" lvl="1" indent="-457200">
              <a:buFont typeface="+mj-lt"/>
              <a:buAutoNum type="arabicPeriod"/>
            </a:pPr>
            <a:r>
              <a:rPr lang="en-US" sz="1800" dirty="0">
                <a:ea typeface="Tahoma" panose="020B0604030504040204" pitchFamily="34" charset="0"/>
                <a:cs typeface="Tahoma" panose="020B0604030504040204" pitchFamily="34" charset="0"/>
              </a:rPr>
              <a:t>Use the newly created database (GDP), check for existing table, and create new table with defining all the required columns.</a:t>
            </a:r>
          </a:p>
          <a:p>
            <a:pPr marL="914400" lvl="1" indent="-457200">
              <a:buFont typeface="+mj-lt"/>
              <a:buAutoNum type="arabicPeriod"/>
            </a:pPr>
            <a:r>
              <a:rPr lang="en-US" sz="1800" dirty="0">
                <a:ea typeface="Tahoma" panose="020B0604030504040204" pitchFamily="34" charset="0"/>
                <a:cs typeface="Tahoma" panose="020B0604030504040204" pitchFamily="34" charset="0"/>
              </a:rPr>
              <a:t>Load data from local file system into hive table. </a:t>
            </a:r>
          </a:p>
          <a:p>
            <a:pPr marL="914400" lvl="1" indent="-457200">
              <a:buFont typeface="+mj-lt"/>
              <a:buAutoNum type="arabicPeriod"/>
            </a:pPr>
            <a:r>
              <a:rPr lang="en-US" sz="1800" dirty="0">
                <a:ea typeface="Tahoma" panose="020B0604030504040204" pitchFamily="34" charset="0"/>
                <a:cs typeface="Tahoma" panose="020B0604030504040204" pitchFamily="34" charset="0"/>
              </a:rPr>
              <a:t>Check and verified the data (United Nation GDP) has successfully loaded into HIVE table (data warehouse)</a:t>
            </a:r>
          </a:p>
          <a:p>
            <a:pPr marL="457200" lvl="1" indent="0">
              <a:buNone/>
            </a:pPr>
            <a:endParaRPr lang="en-US" sz="1800" dirty="0">
              <a:ea typeface="Tahoma" panose="020B0604030504040204" pitchFamily="34" charset="0"/>
              <a:cs typeface="Tahoma" panose="020B0604030504040204" pitchFamily="34" charset="0"/>
            </a:endParaRPr>
          </a:p>
          <a:p>
            <a:pPr marL="457200" lvl="1" indent="0">
              <a:buNone/>
            </a:pPr>
            <a:r>
              <a:rPr lang="en-US" dirty="0">
                <a:ea typeface="Tahoma" panose="020B0604030504040204" pitchFamily="34" charset="0"/>
                <a:cs typeface="Tahoma" panose="020B0604030504040204" pitchFamily="34" charset="0"/>
              </a:rPr>
              <a:t>Detail guide with commands : </a:t>
            </a:r>
            <a:r>
              <a:rPr lang="en-US" dirty="0">
                <a:ea typeface="Tahoma" panose="020B0604030504040204" pitchFamily="34" charset="0"/>
                <a:cs typeface="Tahoma" panose="020B0604030504040204" pitchFamily="34" charset="0"/>
                <a:hlinkClick r:id="rId2"/>
              </a:rPr>
              <a:t>https://github.com/sivaliga/WQD7005-Milestone-2/blob/master/Milestone%202%20(Store%20data%20in%20HIVE%20data%20warehouse).pdf</a:t>
            </a:r>
            <a:r>
              <a:rPr lang="en-US" dirty="0">
                <a:ea typeface="Tahoma" panose="020B0604030504040204" pitchFamily="34" charset="0"/>
                <a:cs typeface="Tahoma" panose="020B0604030504040204" pitchFamily="34" charset="0"/>
              </a:rPr>
              <a:t> </a:t>
            </a:r>
          </a:p>
          <a:p>
            <a:pPr marL="457200" lvl="1" indent="0">
              <a:buNone/>
            </a:pPr>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19556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5398824"/>
          </a:xfrm>
        </p:spPr>
        <p:txBody>
          <a:bodyPr>
            <a:normAutofit/>
          </a:bodyPr>
          <a:lstStyle/>
          <a:p>
            <a:pPr algn="ctr"/>
            <a:r>
              <a:rPr lang="en-US" sz="6000" dirty="0">
                <a:solidFill>
                  <a:schemeClr val="bg1"/>
                </a:solidFill>
                <a:latin typeface="Tahoma" panose="020B0604030504040204" pitchFamily="34" charset="0"/>
                <a:ea typeface="Tahoma" panose="020B0604030504040204" pitchFamily="34" charset="0"/>
                <a:cs typeface="Tahoma" panose="020B0604030504040204" pitchFamily="34" charset="0"/>
              </a:rPr>
              <a:t>Lets Move to LIVE Demo</a:t>
            </a:r>
            <a:br>
              <a:rPr lang="en-US" sz="6000"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US" sz="60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6000" dirty="0">
                <a:solidFill>
                  <a:schemeClr val="bg1"/>
                </a:solidFill>
                <a:latin typeface="Tahoma" panose="020B0604030504040204" pitchFamily="34" charset="0"/>
                <a:ea typeface="Tahoma" panose="020B0604030504040204" pitchFamily="34" charset="0"/>
                <a:cs typeface="Tahoma" panose="020B0604030504040204" pitchFamily="34" charset="0"/>
              </a:rPr>
              <a:t>&amp;</a:t>
            </a:r>
            <a:br>
              <a:rPr lang="en-US" sz="6000"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US" sz="60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6000" dirty="0">
                <a:solidFill>
                  <a:schemeClr val="bg1"/>
                </a:solidFill>
                <a:latin typeface="Tahoma" panose="020B0604030504040204" pitchFamily="34" charset="0"/>
                <a:ea typeface="Tahoma" panose="020B0604030504040204" pitchFamily="34" charset="0"/>
                <a:cs typeface="Tahoma" panose="020B0604030504040204" pitchFamily="34" charset="0"/>
              </a:rPr>
              <a:t>THANK YOU </a:t>
            </a:r>
            <a:br>
              <a:rPr lang="en-US" sz="60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6000" dirty="0">
                <a:solidFill>
                  <a:schemeClr val="bg1"/>
                </a:solidFill>
                <a:latin typeface="Tahoma" panose="020B0604030504040204" pitchFamily="34" charset="0"/>
                <a:ea typeface="Tahoma" panose="020B0604030504040204" pitchFamily="34" charset="0"/>
                <a:cs typeface="Tahoma" panose="020B0604030504040204" pitchFamily="34" charset="0"/>
              </a:rPr>
              <a:t>Prof. Dr. </a:t>
            </a:r>
            <a:r>
              <a:rPr lang="en-US" sz="6000" dirty="0" err="1">
                <a:solidFill>
                  <a:schemeClr val="bg1"/>
                </a:solidFill>
                <a:latin typeface="Tahoma" panose="020B0604030504040204" pitchFamily="34" charset="0"/>
                <a:ea typeface="Tahoma" panose="020B0604030504040204" pitchFamily="34" charset="0"/>
                <a:cs typeface="Tahoma" panose="020B0604030504040204" pitchFamily="34" charset="0"/>
              </a:rPr>
              <a:t>Teh</a:t>
            </a:r>
            <a:r>
              <a:rPr lang="en-US" sz="6000" dirty="0">
                <a:solidFill>
                  <a:schemeClr val="bg1"/>
                </a:solidFill>
                <a:latin typeface="Tahoma" panose="020B0604030504040204" pitchFamily="34" charset="0"/>
                <a:ea typeface="Tahoma" panose="020B0604030504040204" pitchFamily="34" charset="0"/>
                <a:cs typeface="Tahoma" panose="020B0604030504040204" pitchFamily="34" charset="0"/>
              </a:rPr>
              <a:t> Ying Wah</a:t>
            </a:r>
          </a:p>
        </p:txBody>
      </p:sp>
    </p:spTree>
    <p:extLst>
      <p:ext uri="{BB962C8B-B14F-4D97-AF65-F5344CB8AC3E}">
        <p14:creationId xmlns:p14="http://schemas.microsoft.com/office/powerpoint/2010/main" val="1902613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E7866CFD-F94E-4AE5-ACEA-86FEC0F48A10}">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505</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Gothic</vt:lpstr>
      <vt:lpstr>Tahoma</vt:lpstr>
      <vt:lpstr>Tw Cen MT</vt:lpstr>
      <vt:lpstr>Wingdings</vt:lpstr>
      <vt:lpstr>Circuit</vt:lpstr>
      <vt:lpstr>Milestone 2 :  “Store data into hive data warehouse “</vt:lpstr>
      <vt:lpstr>Hadoop Environment </vt:lpstr>
      <vt:lpstr>How does Hive on Hadoop work?</vt:lpstr>
      <vt:lpstr>Apache HIVE</vt:lpstr>
      <vt:lpstr>Step by step on how to store the data into hive</vt:lpstr>
      <vt:lpstr>Lets Move to LIVE Demo  &amp;  THANK YOU  Prof. Dr. Teh Ying Wah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2020-03-21T06:10:02Z</dcterms:created>
  <dcterms:modified xsi:type="dcterms:W3CDTF">2020-03-22T11:24:54Z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