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T Sans Narrow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8664C-C077-41AD-B281-D81DE076DAF2}">
  <a:tblStyle styleId="{9788664C-C077-41AD-B281-D81DE076DA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92FB00-7D46-4A59-8162-505168E86F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2a6c051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2a6c051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c11c118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c11c118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2a6c051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2a6c051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2a6c05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2a6c051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2a6c051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2a6c051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b50a599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b50a599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c11c118c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c11c118c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9fe919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a9fe919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9fe919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9fe919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9fe919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9fe919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9fe919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9fe919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9fe919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9fe919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b50a5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b50a5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9fe919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9fe9197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c11c11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c11c11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2a6c05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2a6c05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c11c118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c11c118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c11c118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c11c118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c11c118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c11c118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8026972_Application_of_Machine_Learning_Algorithms_in_Credit_Card_Default_Payment_Predi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jitee.org/wp-content/uploads/papers/v8i7/G5754058719.pdf" TargetMode="External"/><Relationship Id="rId4" Type="http://schemas.openxmlformats.org/officeDocument/2006/relationships/hyperlink" Target="https://www.researchgate.net/publication/328986410_Machine_Learning_Approaches_to_Predict_Default_of_Credit_Card_Cli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11700" y="1527450"/>
            <a:ext cx="8520600" cy="10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/>
              <a:t>PREDICTING DEFAULTERS ON CREDIT CARDS USING CLASSIFICATION ALGORITHMS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011225" y="4176375"/>
            <a:ext cx="713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F9900"/>
                </a:solidFill>
              </a:rPr>
              <a:t>WQD7005 </a:t>
            </a:r>
            <a:r>
              <a:rPr lang="en-MY" sz="1400" b="1" dirty="0">
                <a:solidFill>
                  <a:srgbClr val="FF9900"/>
                </a:solidFill>
              </a:rPr>
              <a:t>Data Mining</a:t>
            </a:r>
            <a:endParaRPr sz="1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 dirty="0">
                <a:solidFill>
                  <a:srgbClr val="FF9900"/>
                </a:solidFill>
              </a:rPr>
              <a:t>Milestone4</a:t>
            </a:r>
            <a:endParaRPr lang="en" sz="1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9900"/>
                </a:solidFill>
              </a:rPr>
              <a:t>Semester 2 2019/2020</a:t>
            </a:r>
            <a:endParaRPr sz="1400" b="1" dirty="0">
              <a:solidFill>
                <a:srgbClr val="FF9900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9900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524975" y="2957300"/>
            <a:ext cx="64590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0000" lvl="0" indent="284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WQD170075		Mathavan Chandrasegaram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PCA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74850" y="1637575"/>
            <a:ext cx="8520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18 attributes containing payment and bill details are selected to be reduced to 6 principal components (PC)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6 PC are combined with the other attributes in the dataset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l="28645" t="35646" r="29334" b="45148"/>
          <a:stretch/>
        </p:blipFill>
        <p:spPr>
          <a:xfrm>
            <a:off x="788575" y="2867875"/>
            <a:ext cx="7566850" cy="1875250"/>
          </a:xfrm>
          <a:prstGeom prst="rect">
            <a:avLst/>
          </a:prstGeom>
          <a:noFill/>
          <a:ln w="12700" cap="flat" cmpd="sng">
            <a:solidFill>
              <a:srgbClr val="353744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48" name="Google Shape;148;p22"/>
          <p:cNvSpPr txBox="1"/>
          <p:nvPr/>
        </p:nvSpPr>
        <p:spPr>
          <a:xfrm>
            <a:off x="353275" y="1066375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Principal Component Analysis</a:t>
            </a:r>
            <a:endParaRPr sz="2400" b="1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PCA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67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dimensionally reduced dataset does not contain a large number of highly correlated attributes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817" y="445025"/>
            <a:ext cx="4653483" cy="4124000"/>
          </a:xfrm>
          <a:prstGeom prst="rect">
            <a:avLst/>
          </a:prstGeom>
          <a:noFill/>
          <a:ln w="12700" cap="flat" cmpd="sng">
            <a:solidFill>
              <a:srgbClr val="35374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Sampling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565850" y="1802350"/>
            <a:ext cx="1445400" cy="816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Selection</a:t>
            </a:r>
            <a:endParaRPr sz="1800"/>
          </a:p>
        </p:txBody>
      </p:sp>
      <p:sp>
        <p:nvSpPr>
          <p:cNvPr id="164" name="Google Shape;164;p24"/>
          <p:cNvSpPr/>
          <p:nvPr/>
        </p:nvSpPr>
        <p:spPr>
          <a:xfrm>
            <a:off x="2974838" y="1802350"/>
            <a:ext cx="1079700" cy="816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Scaling</a:t>
            </a:r>
            <a:endParaRPr sz="1800"/>
          </a:p>
        </p:txBody>
      </p:sp>
      <p:sp>
        <p:nvSpPr>
          <p:cNvPr id="165" name="Google Shape;165;p24"/>
          <p:cNvSpPr/>
          <p:nvPr/>
        </p:nvSpPr>
        <p:spPr>
          <a:xfrm>
            <a:off x="5952900" y="1802350"/>
            <a:ext cx="2038500" cy="816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 Validation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 folds)</a:t>
            </a:r>
            <a:endParaRPr sz="1800"/>
          </a:p>
        </p:txBody>
      </p:sp>
      <p:sp>
        <p:nvSpPr>
          <p:cNvPr id="166" name="Google Shape;166;p24"/>
          <p:cNvSpPr/>
          <p:nvPr/>
        </p:nvSpPr>
        <p:spPr>
          <a:xfrm>
            <a:off x="2087625" y="2159425"/>
            <a:ext cx="739500" cy="195600"/>
          </a:xfrm>
          <a:prstGeom prst="rightArrow">
            <a:avLst>
              <a:gd name="adj1" fmla="val 50000"/>
              <a:gd name="adj2" fmla="val 78156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202275" y="2159425"/>
            <a:ext cx="1602900" cy="195600"/>
          </a:xfrm>
          <a:prstGeom prst="rightArrow">
            <a:avLst>
              <a:gd name="adj1" fmla="val 50000"/>
              <a:gd name="adj2" fmla="val 78156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rot="5400000">
            <a:off x="3043250" y="3027050"/>
            <a:ext cx="942900" cy="195600"/>
          </a:xfrm>
          <a:prstGeom prst="rightArrow">
            <a:avLst>
              <a:gd name="adj1" fmla="val 50000"/>
              <a:gd name="adj2" fmla="val 78156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463350" y="3648700"/>
            <a:ext cx="2229900" cy="816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Dimensionality Reduction (PCA)</a:t>
            </a:r>
            <a:endParaRPr sz="1800"/>
          </a:p>
        </p:txBody>
      </p:sp>
      <p:sp>
        <p:nvSpPr>
          <p:cNvPr id="170" name="Google Shape;170;p24"/>
          <p:cNvSpPr/>
          <p:nvPr/>
        </p:nvSpPr>
        <p:spPr>
          <a:xfrm>
            <a:off x="4797225" y="3959050"/>
            <a:ext cx="1008000" cy="195600"/>
          </a:xfrm>
          <a:prstGeom prst="rightArrow">
            <a:avLst>
              <a:gd name="adj1" fmla="val 50000"/>
              <a:gd name="adj2" fmla="val 78156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929750" y="3648700"/>
            <a:ext cx="2038500" cy="816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 Validation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 folds)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Modelling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484938" y="1610238"/>
          <a:ext cx="7987500" cy="2773620"/>
        </p:xfrm>
        <a:graphic>
          <a:graphicData uri="http://schemas.openxmlformats.org/drawingml/2006/table">
            <a:tbl>
              <a:tblPr>
                <a:noFill/>
                <a:tableStyleId>{9788664C-C077-41AD-B281-D81DE076DAF2}</a:tableStyleId>
              </a:tblPr>
              <a:tblGrid>
                <a:gridCol w="18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53744"/>
                          </a:solidFill>
                        </a:rPr>
                        <a:t>Logistic Regression</a:t>
                      </a:r>
                      <a:endParaRPr b="1">
                        <a:solidFill>
                          <a:srgbClr val="353744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classifier = LogisticRegression()</a:t>
                      </a:r>
                      <a:endParaRPr/>
                    </a:p>
                  </a:txBody>
                  <a:tcPr marL="91425" marR="91425" marT="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53744"/>
                          </a:solidFill>
                        </a:rPr>
                        <a:t>Decision Tree</a:t>
                      </a:r>
                      <a:endParaRPr b="1">
                        <a:solidFill>
                          <a:srgbClr val="353744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classifier = DecisionTreeClassifier(max_depth=10, </a:t>
                      </a:r>
                      <a:endParaRPr>
                        <a:solidFill>
                          <a:srgbClr val="35374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random_state=14)</a:t>
                      </a:r>
                      <a:endParaRPr>
                        <a:solidFill>
                          <a:srgbClr val="353744"/>
                        </a:solidFill>
                      </a:endParaRPr>
                    </a:p>
                  </a:txBody>
                  <a:tcPr marL="91425" marR="91425" marT="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53744"/>
                          </a:solidFill>
                        </a:rPr>
                        <a:t>Naive Bayes</a:t>
                      </a:r>
                      <a:endParaRPr b="1">
                        <a:solidFill>
                          <a:srgbClr val="353744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classifier = GaussianNB()</a:t>
                      </a:r>
                      <a:endParaRPr>
                        <a:solidFill>
                          <a:srgbClr val="353744"/>
                        </a:solidFill>
                      </a:endParaRPr>
                    </a:p>
                  </a:txBody>
                  <a:tcPr marL="91425" marR="91425" marT="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53744"/>
                          </a:solidFill>
                        </a:rPr>
                        <a:t>Random Forest</a:t>
                      </a:r>
                      <a:endParaRPr b="1">
                        <a:solidFill>
                          <a:srgbClr val="353744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classifier = RandomForestClassifier(n_estimators=10)</a:t>
                      </a:r>
                      <a:endParaRPr>
                        <a:solidFill>
                          <a:srgbClr val="353744"/>
                        </a:solidFill>
                      </a:endParaRPr>
                    </a:p>
                  </a:txBody>
                  <a:tcPr marL="91425" marR="91425" marT="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53744"/>
                          </a:solidFill>
                        </a:rPr>
                        <a:t>Neural Network</a:t>
                      </a:r>
                      <a:endParaRPr b="1">
                        <a:solidFill>
                          <a:srgbClr val="353744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classifier = MLPClassifier(hidden_layer_sizes=(10,</a:t>
                      </a:r>
                      <a:endParaRPr>
                        <a:solidFill>
                          <a:srgbClr val="35374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8,6),activation='relu',solver='adam',</a:t>
                      </a:r>
                      <a:endParaRPr>
                        <a:solidFill>
                          <a:srgbClr val="35374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alpha=0.0001,max_iter=1000)</a:t>
                      </a:r>
                      <a:endParaRPr>
                        <a:solidFill>
                          <a:srgbClr val="353744"/>
                        </a:solidFill>
                      </a:endParaRPr>
                    </a:p>
                  </a:txBody>
                  <a:tcPr marL="91425" marR="91425" marT="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53744"/>
                          </a:solidFill>
                        </a:rPr>
                        <a:t>AdaBoost</a:t>
                      </a:r>
                      <a:endParaRPr b="1">
                        <a:solidFill>
                          <a:srgbClr val="353744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classifier = AdaBoostClassifier(learning_rate=0.5, </a:t>
                      </a:r>
                      <a:endParaRPr>
                        <a:solidFill>
                          <a:srgbClr val="35374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n_estimators=100,algorithm='SAMME.R')</a:t>
                      </a:r>
                      <a:endParaRPr>
                        <a:solidFill>
                          <a:srgbClr val="353744"/>
                        </a:solidFill>
                      </a:endParaRPr>
                    </a:p>
                  </a:txBody>
                  <a:tcPr marL="91425" marR="91425" marT="0" marB="457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Evaluation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311700" y="1222625"/>
            <a:ext cx="8387400" cy="3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Area under ROC</a:t>
            </a:r>
            <a:r>
              <a:rPr lang="en" sz="1800"/>
              <a:t> is the area under the receiver-operating curve.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Classification Accuracy (CA)</a:t>
            </a:r>
            <a:r>
              <a:rPr lang="en" sz="1800"/>
              <a:t> is the proportion of correctly classified examples.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F-1</a:t>
            </a:r>
            <a:r>
              <a:rPr lang="en" sz="1800"/>
              <a:t> is a weighted harmonic mean of precision and recall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Precision </a:t>
            </a:r>
            <a:r>
              <a:rPr lang="en" sz="1800"/>
              <a:t>is the proportion of true positives among instances classified as positive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Recall </a:t>
            </a:r>
            <a:r>
              <a:rPr lang="en" sz="1800"/>
              <a:t>is the proportion of true positives among all positive instances in the data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Time </a:t>
            </a:r>
            <a:r>
              <a:rPr lang="en" sz="1800"/>
              <a:t>- the amount of time (seconds) it takes to complete 5 folds of cross validation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Performance and Score of Each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00" y="1000025"/>
            <a:ext cx="7957551" cy="3941135"/>
          </a:xfrm>
          <a:prstGeom prst="rect">
            <a:avLst/>
          </a:prstGeom>
          <a:noFill/>
          <a:ln w="12700" cap="flat" cmpd="sng">
            <a:solidFill>
              <a:srgbClr val="35374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952500" y="-12"/>
          <a:ext cx="7239000" cy="5003800"/>
        </p:xfrm>
        <a:graphic>
          <a:graphicData uri="http://schemas.openxmlformats.org/drawingml/2006/table">
            <a:tbl>
              <a:tblPr>
                <a:noFill/>
                <a:tableStyleId>{9788664C-C077-41AD-B281-D81DE076DAF2}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Method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Feature Reduction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AUC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CA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F1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Precision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Recall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Time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(s)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Logistic Regression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PCA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0.5000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0.7788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0.6819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0.6065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0.7788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0.97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-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0.5001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0.7788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0.6821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0.6287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0.7788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4.59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Naive Bayes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PCA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0.6528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0.7290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0.7350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0.7675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0.7290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0.23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-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0.6861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0.7053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0.7255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0.7744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0.7053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0.37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Decision Tree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PCA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0.5381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0.7651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0.7152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0.7074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0.7651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1.14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-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0.6566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0.8084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0.7917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0.7895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0.8084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1.83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Random Forest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PCA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0.6435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0.7879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0.7437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0.7685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0.7461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3.58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-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0.6604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0.7556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0.7539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0.7791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0.7556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4.92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Neural Network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PCA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0.6479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0.8142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0.7920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0.7959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0.8142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42.35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-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0.6537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0.8177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0.7962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0.8005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0.8177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56.24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53744"/>
                          </a:solidFill>
                        </a:rPr>
                        <a:t>AdaBoost</a:t>
                      </a:r>
                      <a:endParaRPr sz="1000" b="1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PCA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0.6410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0.8117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0.7879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0.7922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0.8117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14.34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</a:rPr>
                        <a:t>-</a:t>
                      </a:r>
                      <a:endParaRPr sz="1000">
                        <a:solidFill>
                          <a:srgbClr val="353744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0.6500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0.8179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0.7949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0.8008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0.8179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744"/>
                          </a:solidFill>
                          <a:highlight>
                            <a:srgbClr val="FFFFFF"/>
                          </a:highlight>
                        </a:rPr>
                        <a:t>21.19</a:t>
                      </a:r>
                      <a:endParaRPr sz="1000">
                        <a:solidFill>
                          <a:srgbClr val="35374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% Reduction in Scores and Training Time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311700" y="792050"/>
            <a:ext cx="2575200" cy="3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/>
            </a:br>
            <a:r>
              <a:rPr lang="en" b="1"/>
              <a:t>An algorithm that benefits greatly from dimensionality reduction is one which has a high reduction in training time but a low reduction in the scoring metrics.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900" y="921863"/>
            <a:ext cx="5943600" cy="3667125"/>
          </a:xfrm>
          <a:prstGeom prst="rect">
            <a:avLst/>
          </a:prstGeom>
          <a:noFill/>
          <a:ln w="12700" cap="flat" cmpd="sng">
            <a:solidFill>
              <a:srgbClr val="35374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Scores - </a:t>
            </a:r>
            <a:r>
              <a:rPr lang="en" b="1"/>
              <a:t>Artificial Neural Network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Worst Scores - </a:t>
            </a:r>
            <a:r>
              <a:rPr lang="en" b="1"/>
              <a:t>Logistic Regression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Improvement (time) using PCA - </a:t>
            </a:r>
            <a:r>
              <a:rPr lang="en" b="1"/>
              <a:t>Logistic Regression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Improvement (score) using PCA - </a:t>
            </a:r>
            <a:r>
              <a:rPr lang="en" b="1"/>
              <a:t>Naive Bayes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Least improvement (time) using PCA - </a:t>
            </a:r>
            <a:r>
              <a:rPr lang="en" b="1"/>
              <a:t>Artificial Neural Network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Worst impacted (score) using PCA - </a:t>
            </a:r>
            <a:r>
              <a:rPr lang="en" b="1"/>
              <a:t>Decision Tree</a:t>
            </a:r>
            <a:endParaRPr b="1"/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the Group Project Presentation, please use the followings as a guide: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 </a:t>
            </a:r>
            <a:r>
              <a:rPr lang="en" sz="1100" b="1">
                <a:solidFill>
                  <a:srgbClr val="FF0000"/>
                </a:solidFill>
              </a:rPr>
              <a:t>✓</a:t>
            </a:r>
            <a:r>
              <a:rPr lang="en" sz="1100"/>
              <a:t>Title page, list of group members with matric numbers </a:t>
            </a:r>
            <a:endParaRPr sz="11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 </a:t>
            </a:r>
            <a:r>
              <a:rPr lang="en" sz="1100" b="1">
                <a:solidFill>
                  <a:srgbClr val="FF0000"/>
                </a:solidFill>
              </a:rPr>
              <a:t>✓</a:t>
            </a:r>
            <a:r>
              <a:rPr lang="en" sz="1100"/>
              <a:t>Introduction, objectives, dataset, domain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3. </a:t>
            </a:r>
            <a:r>
              <a:rPr lang="en" sz="1100" b="1">
                <a:solidFill>
                  <a:srgbClr val="FF0000"/>
                </a:solidFill>
              </a:rPr>
              <a:t>✓</a:t>
            </a:r>
            <a:r>
              <a:rPr lang="en" sz="1100"/>
              <a:t>Literature review (optional) - show list of 2 journal papers related to the scope after year 2010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4. Methods - each member focus on their method during program development; put more focus on this part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5. Experiment - results analysis, compare results of different methods; show graphs/charts; put more focus on this part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6. Conclusion - additional info to share; go the extra mile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7. </a:t>
            </a:r>
            <a:r>
              <a:rPr lang="en" sz="1100" b="1">
                <a:solidFill>
                  <a:srgbClr val="FF0000"/>
                </a:solidFill>
              </a:rPr>
              <a:t>✓</a:t>
            </a:r>
            <a:r>
              <a:rPr lang="en" sz="1100"/>
              <a:t>Ensure each slide has slide numbering, easy to read font type/size/color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focus on analysis of experiment results; identify contribution of each group members.</a:t>
            </a:r>
            <a:endParaRPr sz="1100"/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dataset of </a:t>
            </a:r>
            <a:r>
              <a:rPr lang="en" i="1"/>
              <a:t>n</a:t>
            </a:r>
            <a:r>
              <a:rPr lang="en"/>
              <a:t> months of payment information, the task is to classify and predict the status of the credit card users (defaulter or non-defaulter), for the incoming </a:t>
            </a:r>
            <a:r>
              <a:rPr lang="en" i="1"/>
              <a:t>n+1</a:t>
            </a:r>
            <a:r>
              <a:rPr lang="en"/>
              <a:t> month.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Objectives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implement </a:t>
            </a:r>
            <a:r>
              <a:rPr lang="en" u="sng"/>
              <a:t>6 types of classifier machine learning algorithms</a:t>
            </a:r>
            <a:r>
              <a:rPr lang="en"/>
              <a:t>, namely logistic regression, decision tree, naive bayes, random forest, neural networks, and ensemble (AdaBoost).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implement </a:t>
            </a:r>
            <a:r>
              <a:rPr lang="en" u="sng"/>
              <a:t>dimensionality reduction using Principal Component Analysis (PCA)</a:t>
            </a:r>
            <a:r>
              <a:rPr lang="en"/>
              <a:t> and identify machine learning algorithms that benefit the most from dimensionality reduction of our dataset.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analyze </a:t>
            </a:r>
            <a:r>
              <a:rPr lang="en" u="sng"/>
              <a:t>the best and worst performing classifier</a:t>
            </a:r>
            <a:r>
              <a:rPr lang="en"/>
              <a:t> suitable for the dataset case.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H. Admel, K. Dinao, &amp; M. Zerina. (2018). Application of Machine Learning Algorithms In Credit Card Default Payment Prediction. International Journal of Scientific Research, 7(10), 425-426.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https://www.researchgate.net/publication/328026972_Application_of_Machine_Learning_Algorithms_in_Credit_Card_Default_Payment_Prediction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[2] L. Ruilin. (2018). Machine Learning Approaches to Predict Default of Credit Card Clients. Modern Economy, 09(11):1828-1838.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Retrieved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https://www.researchgate.net/publication/328986410_Machine_Learning_Approaches_to_Predict_Default_of_Credit_Card_Clients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[3] S. A. Akanksha &amp; R Manoj. (2019). Prediction of Default Credit Card Users Using Data Mining Techniques. International Journal of Innovative Technology and Exploring Engineering (IJITEE), 8(7), 816-821.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Retrieved from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https://www.ijitee.org/wp-content/uploads/papers/v8i7/G5754058719.pdf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6756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 Machine Learning Repository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[http://archive.ics.uci.edu/ml/datasets/default+of+credit+card+clients]</a:t>
            </a:r>
            <a:endParaRPr sz="1400" i="1"/>
          </a:p>
          <a:p>
            <a:pPr marL="3200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3000 instances (observations) </a:t>
            </a:r>
            <a:endParaRPr/>
          </a:p>
          <a:p>
            <a:pPr marL="3200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attributes (features): personal details, payment history, bill statement, prev. payment</a:t>
            </a:r>
            <a:endParaRPr/>
          </a:p>
          <a:p>
            <a:pPr marL="3200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payment will be the target (class) of interest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Domain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task (for learning) and the outcome is used as a model to predict whether the client are more likely to default or not for next month payment.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5" y="1908088"/>
            <a:ext cx="2586500" cy="8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225" y="1637850"/>
            <a:ext cx="1314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220" y="3393339"/>
            <a:ext cx="1597350" cy="146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272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Logistic Regression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Decision Tree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Naive Bayes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Random Forest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Neural Network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AdaBoost</a:t>
            </a:r>
            <a:endParaRPr b="1"/>
          </a:p>
        </p:txBody>
      </p:sp>
      <p:sp>
        <p:nvSpPr>
          <p:cNvPr id="92" name="Google Shape;92;p16"/>
          <p:cNvSpPr/>
          <p:nvPr/>
        </p:nvSpPr>
        <p:spPr>
          <a:xfrm>
            <a:off x="3793600" y="1152425"/>
            <a:ext cx="522300" cy="2877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" name="Google Shape;93;p16"/>
          <p:cNvSpPr txBox="1"/>
          <p:nvPr/>
        </p:nvSpPr>
        <p:spPr>
          <a:xfrm>
            <a:off x="4788775" y="1309350"/>
            <a:ext cx="3862500" cy="2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Text-based programming tool (Python)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as our primary tool for analytics and machine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Visual programming tool (Orange)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plan out our workflow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60" y="3775400"/>
            <a:ext cx="1547324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777" y="2002075"/>
            <a:ext cx="2348450" cy="6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091000" y="645050"/>
            <a:ext cx="35820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Implementation approach?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77625" y="920400"/>
            <a:ext cx="25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workflow was drafted using a node-based data mining tool called Orange.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workflow was later implemented in Python using an ipython notebook.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75" y="912450"/>
            <a:ext cx="5889125" cy="3609750"/>
          </a:xfrm>
          <a:prstGeom prst="rect">
            <a:avLst/>
          </a:prstGeom>
          <a:noFill/>
          <a:ln w="12700" cap="flat" cmpd="sng">
            <a:solidFill>
              <a:srgbClr val="35374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Input 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682800" y="1864088"/>
          <a:ext cx="7655600" cy="762000"/>
        </p:xfrm>
        <a:graphic>
          <a:graphicData uri="http://schemas.openxmlformats.org/drawingml/2006/table">
            <a:tbl>
              <a:tblPr>
                <a:noFill/>
                <a:tableStyleId>{9788664C-C077-41AD-B281-D81DE076DAF2}</a:tableStyleId>
              </a:tblPr>
              <a:tblGrid>
                <a:gridCol w="38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3744"/>
                          </a:solidFill>
                        </a:rPr>
                        <a:t>Download dataset as spreadsheet file, and call the data in Python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3744"/>
                          </a:solidFill>
                        </a:rPr>
                        <a:t>Directly retrieve the dataset from online source from Python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Google Shape;113;p18"/>
          <p:cNvGraphicFramePr/>
          <p:nvPr/>
        </p:nvGraphicFramePr>
        <p:xfrm>
          <a:off x="813300" y="3201725"/>
          <a:ext cx="7127250" cy="1498600"/>
        </p:xfrm>
        <a:graphic>
          <a:graphicData uri="http://schemas.openxmlformats.org/drawingml/2006/table">
            <a:tbl>
              <a:tblPr>
                <a:noFill/>
                <a:tableStyleId>{D392FB00-7D46-4A59-8162-505168E86F73}</a:tableStyleId>
              </a:tblPr>
              <a:tblGrid>
                <a:gridCol w="71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5374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Dataset = pd.read_excel('https://archive.ics.uci.edu/ml/machine-learning-databases/00350/default%20of%20credit%20card%20clients.xls',skiprows=1)</a:t>
                      </a:r>
                      <a:endParaRPr sz="1800">
                        <a:solidFill>
                          <a:srgbClr val="35374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Preprocessing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     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LIMIT_BAL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SEX                           int64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EDUCATION                     int64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MARRIAGE                      int64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PAY_0                         int64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PAY_6                         int64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BILL_AMT1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BILL_AMT6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PAY_AMT1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PAY_AMT6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default payment next month    int64</a:t>
            </a:r>
            <a:endParaRPr sz="1000">
              <a:solidFill>
                <a:srgbClr val="FF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object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5105900" y="1266175"/>
            <a:ext cx="37263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     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LIMIT_BAL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SEX                        category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EDUCATION                  category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MARRIAGE                   category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PAY_0                      category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PAY_6                      category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BILL_AMT1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BILL_AMT6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PAY_AMT1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PAY_AMT6                      int64</a:t>
            </a:r>
            <a:endParaRPr sz="1000">
              <a:solidFill>
                <a:srgbClr val="3537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DEFAULT                    category</a:t>
            </a:r>
            <a:endParaRPr sz="1000">
              <a:solidFill>
                <a:srgbClr val="38761D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object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664200" y="2473950"/>
            <a:ext cx="1168200" cy="195600"/>
          </a:xfrm>
          <a:prstGeom prst="rightArrow">
            <a:avLst>
              <a:gd name="adj1" fmla="val 50000"/>
              <a:gd name="adj2" fmla="val 78156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11700" y="4170875"/>
            <a:ext cx="79161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integer values are also normalized to ensure that models requiring normalized values can be trained properly.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Defaulters VS Non-Defaulters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179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distribution of defaulters and non defaulters are unbalanced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models are weighted (where applicable) and weighted scoring is used on  F1, precision and recall scores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1" name="Google Shape;131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75" y="1256475"/>
            <a:ext cx="534132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PCA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90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correlation heatmap, a cluster of 18 attributes with high correlation is identified:</a:t>
            </a:r>
            <a:endParaRPr/>
          </a:p>
          <a:p>
            <a:pPr marL="457200" lvl="0" indent="-304800" algn="just" rtl="0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PAY_0 to PAY_6: 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History of past payment 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(April to September, 2005)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BILL_AMT1 to BILL_AMT6: 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Amount of bill statement 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(NT dollar, April to September, 2005)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PAY_AMT1 to PAY_AMT6: 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Amount of previous payment 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3537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(NT dollar, April to September, 2005)</a:t>
            </a:r>
            <a:endParaRPr sz="1200">
              <a:solidFill>
                <a:srgbClr val="3537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45" y="445025"/>
            <a:ext cx="4620054" cy="4124000"/>
          </a:xfrm>
          <a:prstGeom prst="rect">
            <a:avLst/>
          </a:prstGeom>
          <a:noFill/>
          <a:ln w="12700" cap="flat" cmpd="sng">
            <a:solidFill>
              <a:srgbClr val="353744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1401</Words>
  <Application>Microsoft Office PowerPoint</Application>
  <PresentationFormat>On-screen Show (16:9)</PresentationFormat>
  <Paragraphs>287</Paragraphs>
  <Slides>20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PT Sans Narrow</vt:lpstr>
      <vt:lpstr>Arial</vt:lpstr>
      <vt:lpstr>Open Sans</vt:lpstr>
      <vt:lpstr>Tropic</vt:lpstr>
      <vt:lpstr>PREDICTING DEFAULTERS ON CREDIT CARDS USING CLASSIFICATION ALGORITHMS</vt:lpstr>
      <vt:lpstr>Introduction</vt:lpstr>
      <vt:lpstr>Introduction</vt:lpstr>
      <vt:lpstr>Methods</vt:lpstr>
      <vt:lpstr>Workflow</vt:lpstr>
      <vt:lpstr>Methods - Data Input </vt:lpstr>
      <vt:lpstr>Methods - Data Preprocessing</vt:lpstr>
      <vt:lpstr>Defaulters VS Non-Defaulters</vt:lpstr>
      <vt:lpstr>Methods - PCA</vt:lpstr>
      <vt:lpstr>Methods - PCA</vt:lpstr>
      <vt:lpstr>Methods - PCA</vt:lpstr>
      <vt:lpstr>Methods - Data Sampling</vt:lpstr>
      <vt:lpstr>Methods - Data Modelling</vt:lpstr>
      <vt:lpstr>Methods - Evaluation</vt:lpstr>
      <vt:lpstr>Results - Performance and Score of Each Model </vt:lpstr>
      <vt:lpstr>PowerPoint Presentation</vt:lpstr>
      <vt:lpstr>Results - % Reduction in Scores and Training Time</vt:lpstr>
      <vt:lpstr>Conclusion</vt:lpstr>
      <vt:lpstr>guide</vt:lpstr>
      <vt:lpstr>Literature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DEFAULTERS ON CREDIT CARDS USING CLASSIFICATION ALGORITHMS</dc:title>
  <dc:creator>USER</dc:creator>
  <cp:lastModifiedBy>maddy mathavan</cp:lastModifiedBy>
  <cp:revision>2</cp:revision>
  <dcterms:modified xsi:type="dcterms:W3CDTF">2020-06-04T18:04:40Z</dcterms:modified>
</cp:coreProperties>
</file>