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12"/>
  </p:notesMasterIdLst>
  <p:handoutMasterIdLst>
    <p:handoutMasterId r:id="rId13"/>
  </p:handoutMasterIdLst>
  <p:sldIdLst>
    <p:sldId id="256" r:id="rId5"/>
    <p:sldId id="259" r:id="rId6"/>
    <p:sldId id="261" r:id="rId7"/>
    <p:sldId id="263" r:id="rId8"/>
    <p:sldId id="257" r:id="rId9"/>
    <p:sldId id="269"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328" autoAdjust="0"/>
  </p:normalViewPr>
  <p:slideViewPr>
    <p:cSldViewPr snapToGrid="0">
      <p:cViewPr varScale="1">
        <p:scale>
          <a:sx n="42" d="100"/>
          <a:sy n="42" d="100"/>
        </p:scale>
        <p:origin x="48" y="274"/>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3/20/2020</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3/20/2020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3338027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#1 should be clear and concise.  Each piece of evidence should be summarized for clarity and cited correctly.  Do not simply read the pieces of evidence, but elaborate where needed.  </a:t>
            </a:r>
          </a:p>
          <a:p>
            <a:r>
              <a:rPr lang="en-US" dirty="0"/>
              <a:t>[type notes for elaboration here]</a:t>
            </a:r>
          </a:p>
          <a:p>
            <a:r>
              <a:rPr lang="en-US" dirty="0"/>
              <a:t>Be sure to transition to main point #2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2639452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750561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dirty="0"/>
          </a:p>
        </p:txBody>
      </p:sp>
    </p:spTree>
    <p:extLst>
      <p:ext uri="{BB962C8B-B14F-4D97-AF65-F5344CB8AC3E}">
        <p14:creationId xmlns:p14="http://schemas.microsoft.com/office/powerpoint/2010/main" val="373054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noProof="0"/>
              <a:t>Click to edit Master title style</a:t>
            </a:r>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p:txBody>
          <a:bodyPr/>
          <a:lstStyle/>
          <a:p>
            <a:fld id="{FB7F6C47-B260-4BB6-8230-7D14D5CDE026}" type="datetimeFigureOut">
              <a:rPr lang="en-US" noProof="0" smtClean="0"/>
              <a:t>3/20/2020</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D4F5D18E-4241-429D-BEDB-6A7415C52F3D}"/>
              </a:ext>
            </a:extLst>
          </p:cNvPr>
          <p:cNvSpPr>
            <a:spLocks noGrp="1"/>
          </p:cNvSpPr>
          <p:nvPr>
            <p:ph type="dt" sz="half" idx="10"/>
          </p:nvPr>
        </p:nvSpPr>
        <p:spPr/>
        <p:txBody>
          <a:bodyPr/>
          <a:lstStyle/>
          <a:p>
            <a:fld id="{FB7F6C47-B260-4BB6-8230-7D14D5CDE026}" type="datetimeFigureOut">
              <a:rPr lang="en-US" noProof="0" smtClean="0"/>
              <a:t>3/20/2020</a:t>
            </a:fld>
            <a:endParaRPr lang="en-US" noProof="0" dirty="0"/>
          </a:p>
        </p:txBody>
      </p:sp>
      <p:sp>
        <p:nvSpPr>
          <p:cNvPr id="8" name="Footer Placeholder 7">
            <a:extLst>
              <a:ext uri="{FF2B5EF4-FFF2-40B4-BE49-F238E27FC236}">
                <a16:creationId xmlns:a16="http://schemas.microsoft.com/office/drawing/2014/main" id="{7F5CFD55-6AD5-4B7E-AC33-483174EF1EBD}"/>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14D43F5-DCFF-4B29-AC19-0BF28605BA8B}"/>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B3473E37-6504-470F-92FA-792C3ACA4FEC}"/>
              </a:ext>
            </a:extLst>
          </p:cNvPr>
          <p:cNvSpPr>
            <a:spLocks noGrp="1"/>
          </p:cNvSpPr>
          <p:nvPr>
            <p:ph type="dt" sz="half" idx="10"/>
          </p:nvPr>
        </p:nvSpPr>
        <p:spPr/>
        <p:txBody>
          <a:bodyPr/>
          <a:lstStyle/>
          <a:p>
            <a:fld id="{FB7F6C47-B260-4BB6-8230-7D14D5CDE026}" type="datetimeFigureOut">
              <a:rPr lang="en-US" noProof="0" smtClean="0"/>
              <a:t>3/20/2020</a:t>
            </a:fld>
            <a:endParaRPr lang="en-US" noProof="0" dirty="0"/>
          </a:p>
        </p:txBody>
      </p:sp>
      <p:sp>
        <p:nvSpPr>
          <p:cNvPr id="12" name="Footer Placeholder 11">
            <a:extLst>
              <a:ext uri="{FF2B5EF4-FFF2-40B4-BE49-F238E27FC236}">
                <a16:creationId xmlns:a16="http://schemas.microsoft.com/office/drawing/2014/main" id="{7523DE74-18E2-4EF3-A1FC-8A32CCFE2666}"/>
              </a:ext>
            </a:extLst>
          </p:cNvPr>
          <p:cNvSpPr>
            <a:spLocks noGrp="1"/>
          </p:cNvSpPr>
          <p:nvPr>
            <p:ph type="ftr" sz="quarter" idx="11"/>
          </p:nvPr>
        </p:nvSpPr>
        <p:spPr/>
        <p:txBody>
          <a:bodyPr/>
          <a:lstStyle/>
          <a:p>
            <a:r>
              <a:rPr lang="en-US" noProof="0" dirty="0"/>
              <a:t>Add a footer</a:t>
            </a:r>
          </a:p>
        </p:txBody>
      </p:sp>
      <p:sp>
        <p:nvSpPr>
          <p:cNvPr id="13" name="Slide Number Placeholder 12">
            <a:extLst>
              <a:ext uri="{FF2B5EF4-FFF2-40B4-BE49-F238E27FC236}">
                <a16:creationId xmlns:a16="http://schemas.microsoft.com/office/drawing/2014/main" id="{51B4AF82-5505-4A7E-AA81-139F21451D9A}"/>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noProof="0"/>
              <a:t>Click to edit Master title style</a:t>
            </a:r>
          </a:p>
        </p:txBody>
      </p:sp>
      <p:sp>
        <p:nvSpPr>
          <p:cNvPr id="7" name="Date Placeholder 6">
            <a:extLst>
              <a:ext uri="{FF2B5EF4-FFF2-40B4-BE49-F238E27FC236}">
                <a16:creationId xmlns:a16="http://schemas.microsoft.com/office/drawing/2014/main" id="{93AF03C3-E3F3-4845-8D9E-9BD2A676707E}"/>
              </a:ext>
            </a:extLst>
          </p:cNvPr>
          <p:cNvSpPr>
            <a:spLocks noGrp="1"/>
          </p:cNvSpPr>
          <p:nvPr>
            <p:ph type="dt" sz="half" idx="10"/>
          </p:nvPr>
        </p:nvSpPr>
        <p:spPr/>
        <p:txBody>
          <a:bodyPr/>
          <a:lstStyle/>
          <a:p>
            <a:fld id="{FB7F6C47-B260-4BB6-8230-7D14D5CDE026}" type="datetimeFigureOut">
              <a:rPr lang="en-US" noProof="0" smtClean="0"/>
              <a:t>3/20/2020</a:t>
            </a:fld>
            <a:endParaRPr lang="en-US" noProof="0" dirty="0"/>
          </a:p>
        </p:txBody>
      </p:sp>
      <p:sp>
        <p:nvSpPr>
          <p:cNvPr id="8" name="Footer Placeholder 7">
            <a:extLst>
              <a:ext uri="{FF2B5EF4-FFF2-40B4-BE49-F238E27FC236}">
                <a16:creationId xmlns:a16="http://schemas.microsoft.com/office/drawing/2014/main" id="{DB9C7230-29FF-42F2-A662-1BC1D19C5003}"/>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99EBD02D-5A68-4A14-892F-DE4953F2E3DD}"/>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76D14D8-4D13-4DFE-938B-B710F891BBA2}"/>
              </a:ext>
            </a:extLst>
          </p:cNvPr>
          <p:cNvSpPr>
            <a:spLocks noGrp="1"/>
          </p:cNvSpPr>
          <p:nvPr>
            <p:ph type="dt" sz="half" idx="10"/>
          </p:nvPr>
        </p:nvSpPr>
        <p:spPr/>
        <p:txBody>
          <a:bodyPr/>
          <a:lstStyle/>
          <a:p>
            <a:fld id="{FB7F6C47-B260-4BB6-8230-7D14D5CDE026}" type="datetimeFigureOut">
              <a:rPr lang="en-US" noProof="0" smtClean="0"/>
              <a:t>3/20/2020</a:t>
            </a:fld>
            <a:endParaRPr lang="en-US" noProof="0" dirty="0"/>
          </a:p>
        </p:txBody>
      </p:sp>
      <p:sp>
        <p:nvSpPr>
          <p:cNvPr id="6" name="Footer Placeholder 5">
            <a:extLst>
              <a:ext uri="{FF2B5EF4-FFF2-40B4-BE49-F238E27FC236}">
                <a16:creationId xmlns:a16="http://schemas.microsoft.com/office/drawing/2014/main" id="{6864B8A5-6021-4208-A587-B45576E66D48}"/>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3C96ABC-E632-4853-B7CC-A2FB4B7CF144}"/>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noProof="0"/>
              <a:t>Click to edit Master title style</a:t>
            </a:r>
          </a:p>
        </p:txBody>
      </p:sp>
      <p:sp>
        <p:nvSpPr>
          <p:cNvPr id="3" name="Content Placeholder 2"/>
          <p:cNvSpPr>
            <a:spLocks noGrp="1"/>
          </p:cNvSpPr>
          <p:nvPr>
            <p:ph idx="1" hasCustomPrompt="1"/>
          </p:nvPr>
        </p:nvSpPr>
        <p:spPr>
          <a:xfrm>
            <a:off x="4855633" y="446088"/>
            <a:ext cx="6252633" cy="5414963"/>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8" name="Date Placeholder 7">
            <a:extLst>
              <a:ext uri="{FF2B5EF4-FFF2-40B4-BE49-F238E27FC236}">
                <a16:creationId xmlns:a16="http://schemas.microsoft.com/office/drawing/2014/main" id="{CBF97433-9C09-4B71-A1E0-24F75011D99C}"/>
              </a:ext>
            </a:extLst>
          </p:cNvPr>
          <p:cNvSpPr>
            <a:spLocks noGrp="1"/>
          </p:cNvSpPr>
          <p:nvPr>
            <p:ph type="dt" sz="half" idx="10"/>
          </p:nvPr>
        </p:nvSpPr>
        <p:spPr/>
        <p:txBody>
          <a:bodyPr/>
          <a:lstStyle/>
          <a:p>
            <a:fld id="{FB7F6C47-B260-4BB6-8230-7D14D5CDE026}" type="datetimeFigureOut">
              <a:rPr lang="en-US" noProof="0" smtClean="0"/>
              <a:t>3/20/2020</a:t>
            </a:fld>
            <a:endParaRPr lang="en-US" noProof="0" dirty="0"/>
          </a:p>
        </p:txBody>
      </p:sp>
      <p:sp>
        <p:nvSpPr>
          <p:cNvPr id="9" name="Footer Placeholder 8">
            <a:extLst>
              <a:ext uri="{FF2B5EF4-FFF2-40B4-BE49-F238E27FC236}">
                <a16:creationId xmlns:a16="http://schemas.microsoft.com/office/drawing/2014/main" id="{46EDA271-FE91-46E6-ABB5-0A3AD2448B21}"/>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C44DCFF3-B944-4C24-A12C-689D1FF794E8}"/>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noProof="0"/>
              <a:t>Click to edit Master title style</a:t>
            </a:r>
          </a:p>
        </p:txBody>
      </p:sp>
      <p:sp>
        <p:nvSpPr>
          <p:cNvPr id="3" name="Text Placeholder 2"/>
          <p:cNvSpPr>
            <a:spLocks noGrp="1"/>
          </p:cNvSpPr>
          <p:nvPr>
            <p:ph type="body" idx="1" hasCustomPrompt="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9" name="Text Placeholder 5"/>
          <p:cNvSpPr>
            <a:spLocks noGrp="1"/>
          </p:cNvSpPr>
          <p:nvPr>
            <p:ph type="body" sz="quarter" idx="16" hasCustomPrompt="1"/>
          </p:nvPr>
        </p:nvSpPr>
        <p:spPr>
          <a:xfrm>
            <a:off x="7574642" y="1081456"/>
            <a:ext cx="3810001" cy="4075465"/>
          </a:xfrm>
        </p:spPr>
        <p:txBody>
          <a:bodyPr anchor="t" anchorCtr="0">
            <a:normAutofit/>
          </a:bodyPr>
          <a:lstStyle>
            <a:lvl1pPr marL="0" indent="0" algn="l">
              <a:buFontTx/>
              <a:buNone/>
              <a:defRPr sz="2800"/>
            </a:lvl1pPr>
          </a:lstStyle>
          <a:p>
            <a:pPr lvl="0"/>
            <a:r>
              <a:rPr lang="en-US" noProof="0"/>
              <a:t>Edit Master text styles</a:t>
            </a:r>
          </a:p>
        </p:txBody>
      </p:sp>
      <p:sp>
        <p:nvSpPr>
          <p:cNvPr id="7" name="Date Placeholder 6">
            <a:extLst>
              <a:ext uri="{FF2B5EF4-FFF2-40B4-BE49-F238E27FC236}">
                <a16:creationId xmlns:a16="http://schemas.microsoft.com/office/drawing/2014/main" id="{7964F81E-11BA-4BB3-AC2C-0A729DC676E6}"/>
              </a:ext>
            </a:extLst>
          </p:cNvPr>
          <p:cNvSpPr>
            <a:spLocks noGrp="1"/>
          </p:cNvSpPr>
          <p:nvPr>
            <p:ph type="dt" sz="half" idx="17"/>
          </p:nvPr>
        </p:nvSpPr>
        <p:spPr/>
        <p:txBody>
          <a:bodyPr/>
          <a:lstStyle/>
          <a:p>
            <a:fld id="{FB7F6C47-B260-4BB6-8230-7D14D5CDE026}" type="datetimeFigureOut">
              <a:rPr lang="en-US" noProof="0" smtClean="0"/>
              <a:t>3/20/2020</a:t>
            </a:fld>
            <a:endParaRPr lang="en-US" noProof="0" dirty="0"/>
          </a:p>
        </p:txBody>
      </p:sp>
      <p:sp>
        <p:nvSpPr>
          <p:cNvPr id="10" name="Footer Placeholder 9">
            <a:extLst>
              <a:ext uri="{FF2B5EF4-FFF2-40B4-BE49-F238E27FC236}">
                <a16:creationId xmlns:a16="http://schemas.microsoft.com/office/drawing/2014/main" id="{F93A4488-E8DE-4FEB-88F9-B37F95CC838A}"/>
              </a:ext>
            </a:extLst>
          </p:cNvPr>
          <p:cNvSpPr>
            <a:spLocks noGrp="1"/>
          </p:cNvSpPr>
          <p:nvPr>
            <p:ph type="ftr" sz="quarter" idx="18"/>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DF909D08-1E53-42D5-954B-F61B5083645D}"/>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noProof="0"/>
              <a:t>Click to edit Master title style</a:t>
            </a:r>
          </a:p>
        </p:txBody>
      </p:sp>
      <p:sp>
        <p:nvSpPr>
          <p:cNvPr id="6" name="Text Placeholder 5"/>
          <p:cNvSpPr>
            <a:spLocks noGrp="1"/>
          </p:cNvSpPr>
          <p:nvPr>
            <p:ph type="body" sz="quarter" idx="16" hasCustomPrompt="1"/>
          </p:nvPr>
        </p:nvSpPr>
        <p:spPr>
          <a:xfrm>
            <a:off x="6156000" y="2286000"/>
            <a:ext cx="4880300" cy="2295525"/>
          </a:xfrm>
        </p:spPr>
        <p:txBody>
          <a:bodyPr anchor="ctr" anchorCtr="0">
            <a:normAutofit/>
          </a:bodyPr>
          <a:lstStyle>
            <a:lvl1pPr marL="0" indent="0" algn="ctr">
              <a:buFontTx/>
              <a:buNone/>
              <a:defRPr sz="2800"/>
            </a:lvl1pPr>
          </a:lstStyle>
          <a:p>
            <a:pPr lvl="0"/>
            <a:r>
              <a:rPr lang="en-US" noProof="0"/>
              <a:t>Edit Master text styles</a:t>
            </a:r>
          </a:p>
        </p:txBody>
      </p:sp>
      <p:sp>
        <p:nvSpPr>
          <p:cNvPr id="5" name="Date Placeholder 4">
            <a:extLst>
              <a:ext uri="{FF2B5EF4-FFF2-40B4-BE49-F238E27FC236}">
                <a16:creationId xmlns:a16="http://schemas.microsoft.com/office/drawing/2014/main" id="{52142ECB-4FB1-4B01-80F3-04208C781B16}"/>
              </a:ext>
            </a:extLst>
          </p:cNvPr>
          <p:cNvSpPr>
            <a:spLocks noGrp="1"/>
          </p:cNvSpPr>
          <p:nvPr>
            <p:ph type="dt" sz="half" idx="17"/>
          </p:nvPr>
        </p:nvSpPr>
        <p:spPr/>
        <p:txBody>
          <a:bodyPr/>
          <a:lstStyle/>
          <a:p>
            <a:fld id="{FB7F6C47-B260-4BB6-8230-7D14D5CDE026}" type="datetimeFigureOut">
              <a:rPr lang="en-US" noProof="0" smtClean="0"/>
              <a:t>3/20/2020</a:t>
            </a:fld>
            <a:endParaRPr lang="en-US" noProof="0" dirty="0"/>
          </a:p>
        </p:txBody>
      </p:sp>
      <p:sp>
        <p:nvSpPr>
          <p:cNvPr id="7" name="Footer Placeholder 6">
            <a:extLst>
              <a:ext uri="{FF2B5EF4-FFF2-40B4-BE49-F238E27FC236}">
                <a16:creationId xmlns:a16="http://schemas.microsoft.com/office/drawing/2014/main" id="{776F215A-F354-440E-A263-A920F5950831}"/>
              </a:ext>
            </a:extLst>
          </p:cNvPr>
          <p:cNvSpPr>
            <a:spLocks noGrp="1"/>
          </p:cNvSpPr>
          <p:nvPr>
            <p:ph type="ftr" sz="quarter" idx="18"/>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E90FC50C-9C02-4BD6-9CBE-6880E1297783}"/>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noProof="0"/>
              <a:t>Click to edit Master title style</a:t>
            </a:r>
          </a:p>
        </p:txBody>
      </p:sp>
      <p:sp>
        <p:nvSpPr>
          <p:cNvPr id="3" name="Vertical Text Placeholder 2"/>
          <p:cNvSpPr>
            <a:spLocks noGrp="1"/>
          </p:cNvSpPr>
          <p:nvPr>
            <p:ph type="body" orient="vert" idx="1" hasCustomPrompt="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9D7128B4-F868-4384-A8AA-473DA3516902}"/>
              </a:ext>
            </a:extLst>
          </p:cNvPr>
          <p:cNvSpPr>
            <a:spLocks noGrp="1"/>
          </p:cNvSpPr>
          <p:nvPr>
            <p:ph type="dt" sz="half" idx="10"/>
          </p:nvPr>
        </p:nvSpPr>
        <p:spPr/>
        <p:txBody>
          <a:bodyPr/>
          <a:lstStyle/>
          <a:p>
            <a:fld id="{FB7F6C47-B260-4BB6-8230-7D14D5CDE026}" type="datetimeFigureOut">
              <a:rPr lang="en-US" noProof="0" smtClean="0"/>
              <a:t>3/20/2020</a:t>
            </a:fld>
            <a:endParaRPr lang="en-US" noProof="0" dirty="0"/>
          </a:p>
        </p:txBody>
      </p:sp>
      <p:sp>
        <p:nvSpPr>
          <p:cNvPr id="8" name="Footer Placeholder 7">
            <a:extLst>
              <a:ext uri="{FF2B5EF4-FFF2-40B4-BE49-F238E27FC236}">
                <a16:creationId xmlns:a16="http://schemas.microsoft.com/office/drawing/2014/main" id="{84FF940D-9281-4C2A-BA62-E5854A11F99B}"/>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FB1454F-842C-4F51-A7E7-0335B2FB16F1}"/>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C3AB4A3-AE75-4D00-9BE1-AF3996C6B77E}"/>
              </a:ext>
            </a:extLst>
          </p:cNvPr>
          <p:cNvSpPr>
            <a:spLocks noGrp="1"/>
          </p:cNvSpPr>
          <p:nvPr>
            <p:ph type="dt" sz="half" idx="10"/>
          </p:nvPr>
        </p:nvSpPr>
        <p:spPr/>
        <p:txBody>
          <a:bodyPr/>
          <a:lstStyle/>
          <a:p>
            <a:fld id="{FB7F6C47-B260-4BB6-8230-7D14D5CDE026}" type="datetimeFigureOut">
              <a:rPr lang="en-US" noProof="0" smtClean="0"/>
              <a:t>3/20/2020</a:t>
            </a:fld>
            <a:endParaRPr lang="en-US" noProof="0" dirty="0"/>
          </a:p>
        </p:txBody>
      </p:sp>
      <p:sp>
        <p:nvSpPr>
          <p:cNvPr id="10" name="Footer Placeholder 9">
            <a:extLst>
              <a:ext uri="{FF2B5EF4-FFF2-40B4-BE49-F238E27FC236}">
                <a16:creationId xmlns:a16="http://schemas.microsoft.com/office/drawing/2014/main" id="{9471F3C4-BAAF-4391-B574-8E340EDA39E9}"/>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FB8DD71F-FEC6-4AB5-974A-FD2B82A7BEE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740B6DF-7478-4740-A710-DA5E9EBA7CBF}"/>
              </a:ext>
            </a:extLst>
          </p:cNvPr>
          <p:cNvSpPr>
            <a:spLocks noGrp="1"/>
          </p:cNvSpPr>
          <p:nvPr>
            <p:ph type="dt" sz="half" idx="10"/>
          </p:nvPr>
        </p:nvSpPr>
        <p:spPr/>
        <p:txBody>
          <a:bodyPr/>
          <a:lstStyle/>
          <a:p>
            <a:fld id="{FB7F6C47-B260-4BB6-8230-7D14D5CDE026}" type="datetimeFigureOut">
              <a:rPr lang="en-US" noProof="0" smtClean="0"/>
              <a:t>3/20/2020</a:t>
            </a:fld>
            <a:endParaRPr lang="en-US" noProof="0" dirty="0"/>
          </a:p>
        </p:txBody>
      </p:sp>
      <p:sp>
        <p:nvSpPr>
          <p:cNvPr id="7" name="Footer Placeholder 6">
            <a:extLst>
              <a:ext uri="{FF2B5EF4-FFF2-40B4-BE49-F238E27FC236}">
                <a16:creationId xmlns:a16="http://schemas.microsoft.com/office/drawing/2014/main" id="{42D89951-67E9-4086-AED0-C236A00A5330}"/>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38553809-8746-49E3-BCB5-0A9FF406C30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F86C4-C3A0-4CA8-8809-1D90DE9E4D4F}"/>
              </a:ext>
            </a:extLst>
          </p:cNvPr>
          <p:cNvSpPr>
            <a:spLocks noGrp="1"/>
          </p:cNvSpPr>
          <p:nvPr>
            <p:ph type="dt" sz="half" idx="14"/>
          </p:nvPr>
        </p:nvSpPr>
        <p:spPr/>
        <p:txBody>
          <a:bodyPr/>
          <a:lstStyle/>
          <a:p>
            <a:fld id="{FB7F6C47-B260-4BB6-8230-7D14D5CDE026}" type="datetimeFigureOut">
              <a:rPr lang="en-US" noProof="0" smtClean="0"/>
              <a:t>3/20/2020</a:t>
            </a:fld>
            <a:endParaRPr lang="en-US" noProof="0" dirty="0"/>
          </a:p>
        </p:txBody>
      </p:sp>
      <p:sp>
        <p:nvSpPr>
          <p:cNvPr id="10" name="Footer Placeholder 9">
            <a:extLst>
              <a:ext uri="{FF2B5EF4-FFF2-40B4-BE49-F238E27FC236}">
                <a16:creationId xmlns:a16="http://schemas.microsoft.com/office/drawing/2014/main" id="{EDD26EA8-C9F2-49A7-8F7B-A782D30B827A}"/>
              </a:ext>
            </a:extLst>
          </p:cNvPr>
          <p:cNvSpPr>
            <a:spLocks noGrp="1"/>
          </p:cNvSpPr>
          <p:nvPr>
            <p:ph type="ftr" sz="quarter" idx="15"/>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241DD2E8-07A6-430F-A2FB-E2746C9352D4}"/>
              </a:ext>
            </a:extLst>
          </p:cNvPr>
          <p:cNvSpPr>
            <a:spLocks noGrp="1"/>
          </p:cNvSpPr>
          <p:nvPr>
            <p:ph type="sldNum" sz="quarter" idx="16"/>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82940641-87D1-48C5-879E-8A5FBA537AFD}"/>
              </a:ext>
            </a:extLst>
          </p:cNvPr>
          <p:cNvSpPr>
            <a:spLocks noGrp="1"/>
          </p:cNvSpPr>
          <p:nvPr>
            <p:ph type="dt" sz="half" idx="10"/>
          </p:nvPr>
        </p:nvSpPr>
        <p:spPr/>
        <p:txBody>
          <a:bodyPr/>
          <a:lstStyle/>
          <a:p>
            <a:fld id="{FB7F6C47-B260-4BB6-8230-7D14D5CDE026}" type="datetimeFigureOut">
              <a:rPr lang="en-US" noProof="0" smtClean="0"/>
              <a:t>3/20/2020</a:t>
            </a:fld>
            <a:endParaRPr lang="en-US" noProof="0" dirty="0"/>
          </a:p>
        </p:txBody>
      </p:sp>
      <p:sp>
        <p:nvSpPr>
          <p:cNvPr id="10" name="Footer Placeholder 9">
            <a:extLst>
              <a:ext uri="{FF2B5EF4-FFF2-40B4-BE49-F238E27FC236}">
                <a16:creationId xmlns:a16="http://schemas.microsoft.com/office/drawing/2014/main" id="{DBFA68A8-3A7A-430B-9A66-482C28DC5A76}"/>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96C17F98-4E3F-4327-8CCF-D13C337121A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Date Placeholder 2">
            <a:extLst>
              <a:ext uri="{FF2B5EF4-FFF2-40B4-BE49-F238E27FC236}">
                <a16:creationId xmlns:a16="http://schemas.microsoft.com/office/drawing/2014/main" id="{5829ED24-3C5F-4326-A304-DBDBA6CE7E1A}"/>
              </a:ext>
            </a:extLst>
          </p:cNvPr>
          <p:cNvSpPr>
            <a:spLocks noGrp="1"/>
          </p:cNvSpPr>
          <p:nvPr>
            <p:ph type="dt" sz="half" idx="10"/>
          </p:nvPr>
        </p:nvSpPr>
        <p:spPr/>
        <p:txBody>
          <a:bodyPr/>
          <a:lstStyle/>
          <a:p>
            <a:fld id="{FB7F6C47-B260-4BB6-8230-7D14D5CDE026}" type="datetimeFigureOut">
              <a:rPr lang="en-US" noProof="0" smtClean="0"/>
              <a:t>3/20/2020</a:t>
            </a:fld>
            <a:endParaRPr lang="en-US" noProof="0" dirty="0"/>
          </a:p>
        </p:txBody>
      </p:sp>
      <p:sp>
        <p:nvSpPr>
          <p:cNvPr id="4" name="Footer Placeholder 3">
            <a:extLst>
              <a:ext uri="{FF2B5EF4-FFF2-40B4-BE49-F238E27FC236}">
                <a16:creationId xmlns:a16="http://schemas.microsoft.com/office/drawing/2014/main" id="{BF532AEE-3AAE-4FBF-969F-8A364CE8AEB6}"/>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6717C1A8-7DBE-4E24-BCA1-D820D780B9C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20466CE2-DFEE-46B8-AFB2-817272E3B703}"/>
              </a:ext>
            </a:extLst>
          </p:cNvPr>
          <p:cNvSpPr>
            <a:spLocks noGrp="1"/>
          </p:cNvSpPr>
          <p:nvPr>
            <p:ph type="dt" sz="half" idx="10"/>
          </p:nvPr>
        </p:nvSpPr>
        <p:spPr/>
        <p:txBody>
          <a:bodyPr/>
          <a:lstStyle/>
          <a:p>
            <a:fld id="{FB7F6C47-B260-4BB6-8230-7D14D5CDE026}" type="datetimeFigureOut">
              <a:rPr lang="en-US" noProof="0" smtClean="0"/>
              <a:t>3/20/2020</a:t>
            </a:fld>
            <a:endParaRPr lang="en-US" noProof="0" dirty="0"/>
          </a:p>
        </p:txBody>
      </p:sp>
      <p:sp>
        <p:nvSpPr>
          <p:cNvPr id="9" name="Footer Placeholder 8">
            <a:extLst>
              <a:ext uri="{FF2B5EF4-FFF2-40B4-BE49-F238E27FC236}">
                <a16:creationId xmlns:a16="http://schemas.microsoft.com/office/drawing/2014/main" id="{27E9A94A-136A-4208-8F98-012BDAC1A23C}"/>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81459C8B-DA0F-4808-A642-40471D1D2C96}"/>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1FE71A4-2AD7-44A1-9075-3AB1A226C1C2}"/>
              </a:ext>
            </a:extLst>
          </p:cNvPr>
          <p:cNvSpPr>
            <a:spLocks noGrp="1"/>
          </p:cNvSpPr>
          <p:nvPr>
            <p:ph type="dt" sz="half" idx="15"/>
          </p:nvPr>
        </p:nvSpPr>
        <p:spPr/>
        <p:txBody>
          <a:bodyPr/>
          <a:lstStyle/>
          <a:p>
            <a:fld id="{FB7F6C47-B260-4BB6-8230-7D14D5CDE026}" type="datetimeFigureOut">
              <a:rPr lang="en-US" noProof="0" smtClean="0"/>
              <a:t>3/20/2020</a:t>
            </a:fld>
            <a:endParaRPr lang="en-US" noProof="0" dirty="0"/>
          </a:p>
        </p:txBody>
      </p:sp>
      <p:sp>
        <p:nvSpPr>
          <p:cNvPr id="4" name="Footer Placeholder 3">
            <a:extLst>
              <a:ext uri="{FF2B5EF4-FFF2-40B4-BE49-F238E27FC236}">
                <a16:creationId xmlns:a16="http://schemas.microsoft.com/office/drawing/2014/main" id="{0F5F74D3-28C0-4AA1-8508-75D32DA3C2A0}"/>
              </a:ext>
            </a:extLst>
          </p:cNvPr>
          <p:cNvSpPr>
            <a:spLocks noGrp="1"/>
          </p:cNvSpPr>
          <p:nvPr>
            <p:ph type="ftr" sz="quarter" idx="16"/>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77D83112-B341-46D2-8B30-46DBC3DAE35A}"/>
              </a:ext>
            </a:extLst>
          </p:cNvPr>
          <p:cNvSpPr>
            <a:spLocks noGrp="1"/>
          </p:cNvSpPr>
          <p:nvPr>
            <p:ph type="sldNum" sz="quarter" idx="17"/>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913A633-0BBE-491F-94FD-A319FC7D2B1A}"/>
              </a:ext>
            </a:extLst>
          </p:cNvPr>
          <p:cNvSpPr>
            <a:spLocks noGrp="1"/>
          </p:cNvSpPr>
          <p:nvPr>
            <p:ph type="dt" sz="half" idx="10"/>
          </p:nvPr>
        </p:nvSpPr>
        <p:spPr/>
        <p:txBody>
          <a:bodyPr/>
          <a:lstStyle/>
          <a:p>
            <a:fld id="{FB7F6C47-B260-4BB6-8230-7D14D5CDE026}" type="datetimeFigureOut">
              <a:rPr lang="en-US" noProof="0" smtClean="0"/>
              <a:t>3/20/2020</a:t>
            </a:fld>
            <a:endParaRPr lang="en-US" noProof="0" dirty="0"/>
          </a:p>
        </p:txBody>
      </p:sp>
      <p:sp>
        <p:nvSpPr>
          <p:cNvPr id="8" name="Footer Placeholder 7">
            <a:extLst>
              <a:ext uri="{FF2B5EF4-FFF2-40B4-BE49-F238E27FC236}">
                <a16:creationId xmlns:a16="http://schemas.microsoft.com/office/drawing/2014/main" id="{9916FEDE-3F7F-4F2C-A341-BDA56AA7C2AC}"/>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C1EE25F-3E3B-45D3-B259-498E69BF2D67}"/>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noProof="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noProof="0" dirty="0"/>
              <a:t>Add a footer</a:t>
            </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noProof="0" smtClean="0"/>
              <a:t>3/20/2020</a:t>
            </a:fld>
            <a:endParaRPr lang="en-US" noProof="0"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a:xfrm>
            <a:off x="198783" y="278297"/>
            <a:ext cx="11485512" cy="4572000"/>
          </a:xfrm>
        </p:spPr>
        <p:txBody>
          <a:bodyPr/>
          <a:lstStyle/>
          <a:p>
            <a:r>
              <a:rPr lang="en-US" sz="3600" b="1" dirty="0"/>
              <a:t>Milestone 1 : </a:t>
            </a:r>
            <a:br>
              <a:rPr lang="en-US" sz="3600" dirty="0"/>
            </a:br>
            <a:r>
              <a:rPr lang="en-US" sz="3600" dirty="0"/>
              <a:t>“Web crawling the real time data by using Python”</a:t>
            </a:r>
            <a:br>
              <a:rPr lang="en-US" sz="3600" dirty="0"/>
            </a:br>
            <a:br>
              <a:rPr lang="en-US" sz="3600" dirty="0"/>
            </a:br>
            <a:r>
              <a:rPr lang="en-US" sz="2800" dirty="0"/>
              <a:t>WQD7005 (Data Mining) </a:t>
            </a:r>
            <a:br>
              <a:rPr lang="en-US" sz="2800" dirty="0"/>
            </a:br>
            <a:r>
              <a:rPr lang="en-US" sz="2800" dirty="0"/>
              <a:t>Prof. Dr. </a:t>
            </a:r>
            <a:r>
              <a:rPr lang="en-US" sz="2800" dirty="0" err="1"/>
              <a:t>Teh</a:t>
            </a:r>
            <a:r>
              <a:rPr lang="en-US" sz="2800" dirty="0"/>
              <a:t> Ying Wah </a:t>
            </a:r>
            <a:endParaRPr lang="en-US" sz="2800" b="0" dirty="0"/>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a:xfrm>
            <a:off x="810001" y="5049078"/>
            <a:ext cx="10874294" cy="1530626"/>
          </a:xfrm>
        </p:spPr>
        <p:txBody>
          <a:bodyPr>
            <a:normAutofit/>
          </a:bodyPr>
          <a:lstStyle/>
          <a:p>
            <a:pPr algn="r"/>
            <a:r>
              <a:rPr lang="en-US" sz="2400" b="1" dirty="0"/>
              <a:t>Group members name : </a:t>
            </a:r>
          </a:p>
          <a:p>
            <a:pPr algn="r"/>
            <a:r>
              <a:rPr lang="en-US" sz="2400" b="1" dirty="0"/>
              <a:t>Sivanesan Pillai (WQD 170074)</a:t>
            </a:r>
          </a:p>
          <a:p>
            <a:pPr algn="r"/>
            <a:r>
              <a:rPr lang="en-US" b="1" dirty="0" err="1"/>
              <a:t>Mathavan</a:t>
            </a:r>
            <a:r>
              <a:rPr lang="en-US" b="1" dirty="0"/>
              <a:t> </a:t>
            </a:r>
            <a:r>
              <a:rPr lang="en-US" b="1" dirty="0" err="1"/>
              <a:t>Chandrasegaram</a:t>
            </a:r>
            <a:r>
              <a:rPr lang="en-US" b="1" dirty="0"/>
              <a:t> (WQD 170075)</a:t>
            </a:r>
            <a:endParaRPr lang="en-US" sz="2400" b="1" dirty="0"/>
          </a:p>
        </p:txBody>
      </p:sp>
      <p:pic>
        <p:nvPicPr>
          <p:cNvPr id="5" name="Picture 4">
            <a:extLst>
              <a:ext uri="{FF2B5EF4-FFF2-40B4-BE49-F238E27FC236}">
                <a16:creationId xmlns:a16="http://schemas.microsoft.com/office/drawing/2014/main" id="{0245E3AD-1CD1-46A2-967F-F4952CDB353B}"/>
              </a:ext>
            </a:extLst>
          </p:cNvPr>
          <p:cNvPicPr/>
          <p:nvPr/>
        </p:nvPicPr>
        <p:blipFill>
          <a:blip r:embed="rId3"/>
          <a:stretch>
            <a:fillRect/>
          </a:stretch>
        </p:blipFill>
        <p:spPr>
          <a:xfrm>
            <a:off x="8829882" y="188844"/>
            <a:ext cx="3000375" cy="1029970"/>
          </a:xfrm>
          <a:prstGeom prst="rect">
            <a:avLst/>
          </a:prstGeom>
        </p:spPr>
      </p:pic>
    </p:spTree>
    <p:extLst>
      <p:ext uri="{BB962C8B-B14F-4D97-AF65-F5344CB8AC3E}">
        <p14:creationId xmlns:p14="http://schemas.microsoft.com/office/powerpoint/2010/main" val="161397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a:xfrm>
            <a:off x="0" y="1"/>
            <a:ext cx="12192000" cy="969263"/>
          </a:xfrm>
        </p:spPr>
        <p:txBody>
          <a:bodyPr/>
          <a:lstStyle/>
          <a:p>
            <a:r>
              <a:rPr lang="en-US" sz="4000" b="1" dirty="0"/>
              <a:t>INTRODUCTION</a:t>
            </a:r>
          </a:p>
        </p:txBody>
      </p:sp>
      <p:sp>
        <p:nvSpPr>
          <p:cNvPr id="4" name="TextBox 3">
            <a:extLst>
              <a:ext uri="{FF2B5EF4-FFF2-40B4-BE49-F238E27FC236}">
                <a16:creationId xmlns:a16="http://schemas.microsoft.com/office/drawing/2014/main" id="{B51D2680-01EA-41A7-B0E8-925DFBA8BFBB}"/>
              </a:ext>
            </a:extLst>
          </p:cNvPr>
          <p:cNvSpPr txBox="1"/>
          <p:nvPr/>
        </p:nvSpPr>
        <p:spPr>
          <a:xfrm>
            <a:off x="566928" y="1298448"/>
            <a:ext cx="11393424" cy="4154984"/>
          </a:xfrm>
          <a:prstGeom prst="rect">
            <a:avLst/>
          </a:prstGeom>
          <a:noFill/>
        </p:spPr>
        <p:txBody>
          <a:bodyPr wrap="square" rtlCol="0">
            <a:spAutoFit/>
          </a:bodyPr>
          <a:lstStyle/>
          <a:p>
            <a:pPr marL="342900" indent="-342900">
              <a:buFont typeface="Wingdings" panose="05000000000000000000" pitchFamily="2" charset="2"/>
              <a:buChar char="q"/>
            </a:pPr>
            <a:r>
              <a:rPr lang="en-US" sz="2400" dirty="0">
                <a:solidFill>
                  <a:schemeClr val="bg1"/>
                </a:solidFill>
                <a:highlight>
                  <a:srgbClr val="008080"/>
                </a:highlight>
              </a:rPr>
              <a:t>The internet is a pool of data and, with the right set of skills, one can use this data in a way to gain a lot of new information</a:t>
            </a:r>
            <a:r>
              <a:rPr lang="en-US" sz="2400" dirty="0">
                <a:solidFill>
                  <a:schemeClr val="bg1"/>
                </a:solidFill>
              </a:rPr>
              <a:t>. You can always copy paste the data to your excel or CSV file but that is also time-consuming and expensive.</a:t>
            </a:r>
          </a:p>
          <a:p>
            <a:pPr marL="342900" indent="-342900">
              <a:buFont typeface="Wingdings" panose="05000000000000000000" pitchFamily="2" charset="2"/>
              <a:buChar char="q"/>
            </a:pPr>
            <a:endParaRPr lang="en-US" sz="2400" dirty="0">
              <a:solidFill>
                <a:schemeClr val="bg1"/>
              </a:solidFill>
            </a:endParaRPr>
          </a:p>
          <a:p>
            <a:pPr marL="342900" indent="-342900">
              <a:buFont typeface="Wingdings" panose="05000000000000000000" pitchFamily="2" charset="2"/>
              <a:buChar char="q"/>
            </a:pPr>
            <a:r>
              <a:rPr lang="en-US" sz="2400" dirty="0">
                <a:solidFill>
                  <a:schemeClr val="bg1"/>
                </a:solidFill>
                <a:highlight>
                  <a:srgbClr val="008080"/>
                </a:highlight>
              </a:rPr>
              <a:t>Web crawling, </a:t>
            </a:r>
            <a:r>
              <a:rPr lang="en-US" sz="2400" dirty="0">
                <a:solidFill>
                  <a:schemeClr val="bg1"/>
                </a:solidFill>
              </a:rPr>
              <a:t>web scraping, web harvesting, or web data extraction </a:t>
            </a:r>
            <a:r>
              <a:rPr lang="en-US" sz="2400" dirty="0">
                <a:solidFill>
                  <a:schemeClr val="bg1"/>
                </a:solidFill>
                <a:highlight>
                  <a:srgbClr val="008080"/>
                </a:highlight>
              </a:rPr>
              <a:t>is</a:t>
            </a:r>
            <a:r>
              <a:rPr lang="en-US" sz="2400" dirty="0">
                <a:solidFill>
                  <a:schemeClr val="bg1"/>
                </a:solidFill>
              </a:rPr>
              <a:t> </a:t>
            </a:r>
            <a:r>
              <a:rPr lang="en-US" sz="2400" dirty="0">
                <a:solidFill>
                  <a:schemeClr val="bg1"/>
                </a:solidFill>
                <a:highlight>
                  <a:srgbClr val="008080"/>
                </a:highlight>
              </a:rPr>
              <a:t>data scraping used for extracting data from websites.</a:t>
            </a:r>
          </a:p>
          <a:p>
            <a:pPr marL="342900" indent="-342900">
              <a:buFont typeface="Wingdings" panose="05000000000000000000" pitchFamily="2" charset="2"/>
              <a:buChar char="q"/>
            </a:pPr>
            <a:endParaRPr lang="en-US" sz="2400" dirty="0">
              <a:solidFill>
                <a:schemeClr val="bg1"/>
              </a:solidFill>
            </a:endParaRPr>
          </a:p>
          <a:p>
            <a:pPr marL="342900" indent="-342900">
              <a:buFont typeface="Wingdings" panose="05000000000000000000" pitchFamily="2" charset="2"/>
              <a:buChar char="q"/>
            </a:pPr>
            <a:r>
              <a:rPr lang="en-US" sz="2400" b="1" dirty="0" err="1">
                <a:solidFill>
                  <a:schemeClr val="bg1"/>
                </a:solidFill>
                <a:highlight>
                  <a:srgbClr val="008080"/>
                </a:highlight>
              </a:rPr>
              <a:t>BeautifulSoup</a:t>
            </a:r>
            <a:r>
              <a:rPr lang="en-US" sz="2400" dirty="0">
                <a:solidFill>
                  <a:schemeClr val="bg1"/>
                </a:solidFill>
                <a:highlight>
                  <a:srgbClr val="008080"/>
                </a:highlight>
              </a:rPr>
              <a:t> is one popular library provided by Python to scrape data from the web. </a:t>
            </a:r>
            <a:r>
              <a:rPr lang="en-US" sz="2400" dirty="0">
                <a:solidFill>
                  <a:schemeClr val="bg1"/>
                </a:solidFill>
              </a:rPr>
              <a:t>To get the best out of it, one needs only to have a basic knowledge of HTML.</a:t>
            </a:r>
            <a:endParaRPr lang="en-MY" sz="2400" dirty="0">
              <a:solidFill>
                <a:schemeClr val="bg1"/>
              </a:solidFill>
            </a:endParaRPr>
          </a:p>
        </p:txBody>
      </p:sp>
    </p:spTree>
    <p:extLst>
      <p:ext uri="{BB962C8B-B14F-4D97-AF65-F5344CB8AC3E}">
        <p14:creationId xmlns:p14="http://schemas.microsoft.com/office/powerpoint/2010/main" val="3869094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498D-2480-4101-BEA1-C21902705539}"/>
              </a:ext>
            </a:extLst>
          </p:cNvPr>
          <p:cNvSpPr>
            <a:spLocks noGrp="1"/>
          </p:cNvSpPr>
          <p:nvPr>
            <p:ph type="title"/>
          </p:nvPr>
        </p:nvSpPr>
        <p:spPr>
          <a:xfrm>
            <a:off x="451515" y="375313"/>
            <a:ext cx="5053174" cy="1139895"/>
          </a:xfrm>
        </p:spPr>
        <p:txBody>
          <a:bodyPr/>
          <a:lstStyle/>
          <a:p>
            <a:r>
              <a:rPr lang="en-US" b="1" dirty="0"/>
              <a:t>WEB CRAWLING OVERVIEW</a:t>
            </a:r>
            <a:endParaRPr lang="en-US" dirty="0"/>
          </a:p>
        </p:txBody>
      </p:sp>
      <p:sp>
        <p:nvSpPr>
          <p:cNvPr id="3" name="Content Placeholder 2">
            <a:extLst>
              <a:ext uri="{FF2B5EF4-FFF2-40B4-BE49-F238E27FC236}">
                <a16:creationId xmlns:a16="http://schemas.microsoft.com/office/drawing/2014/main" id="{21CF0C0B-47F1-464B-88EF-B1989663479C}"/>
              </a:ext>
            </a:extLst>
          </p:cNvPr>
          <p:cNvSpPr>
            <a:spLocks noGrp="1"/>
          </p:cNvSpPr>
          <p:nvPr>
            <p:ph sz="half" idx="1"/>
          </p:nvPr>
        </p:nvSpPr>
        <p:spPr/>
        <p:txBody>
          <a:bodyPr/>
          <a:lstStyle/>
          <a:p>
            <a:pPr marL="0" indent="0" algn="ctr">
              <a:buNone/>
            </a:pPr>
            <a:r>
              <a:rPr lang="en-US" dirty="0"/>
              <a:t>[use this space to place an image that best captures the main idea of point #1]</a:t>
            </a:r>
          </a:p>
        </p:txBody>
      </p:sp>
      <p:sp>
        <p:nvSpPr>
          <p:cNvPr id="4" name="Content Placeholder 3">
            <a:extLst>
              <a:ext uri="{FF2B5EF4-FFF2-40B4-BE49-F238E27FC236}">
                <a16:creationId xmlns:a16="http://schemas.microsoft.com/office/drawing/2014/main" id="{9353A980-ADD3-49DF-ACFE-8E50E3F2ABCF}"/>
              </a:ext>
            </a:extLst>
          </p:cNvPr>
          <p:cNvSpPr>
            <a:spLocks noGrp="1"/>
          </p:cNvSpPr>
          <p:nvPr>
            <p:ph sz="half" idx="13"/>
          </p:nvPr>
        </p:nvSpPr>
        <p:spPr>
          <a:xfrm>
            <a:off x="6456098" y="375312"/>
            <a:ext cx="5577406" cy="6244944"/>
          </a:xfrm>
        </p:spPr>
        <p:txBody>
          <a:bodyPr>
            <a:normAutofit fontScale="85000" lnSpcReduction="20000"/>
          </a:bodyPr>
          <a:lstStyle/>
          <a:p>
            <a:pPr>
              <a:buFont typeface="Wingdings" panose="05000000000000000000" pitchFamily="2" charset="2"/>
              <a:buChar char="q"/>
            </a:pPr>
            <a:r>
              <a:rPr lang="en-US" i="1" dirty="0"/>
              <a:t>Develop web crawlers with </a:t>
            </a:r>
            <a:r>
              <a:rPr lang="en-US" i="1" dirty="0" err="1"/>
              <a:t>Scrapy</a:t>
            </a:r>
            <a:r>
              <a:rPr lang="en-US" i="1" dirty="0"/>
              <a:t>, a powerful framework for extracting, processing, and storing web data</a:t>
            </a:r>
            <a:r>
              <a:rPr lang="en-US" dirty="0"/>
              <a:t>.</a:t>
            </a:r>
          </a:p>
          <a:p>
            <a:pPr>
              <a:buFont typeface="Wingdings" panose="05000000000000000000" pitchFamily="2" charset="2"/>
              <a:buChar char="q"/>
            </a:pPr>
            <a:endParaRPr lang="en-US" dirty="0"/>
          </a:p>
          <a:p>
            <a:pPr>
              <a:buFont typeface="Wingdings" panose="05000000000000000000" pitchFamily="2" charset="2"/>
              <a:buChar char="q"/>
            </a:pPr>
            <a:r>
              <a:rPr lang="en-US" dirty="0" err="1"/>
              <a:t>Scrapy</a:t>
            </a:r>
            <a:r>
              <a:rPr lang="en-US" dirty="0"/>
              <a:t> is a Python framework for web scraping that provides a complete package for developers without worrying about maintaining code.</a:t>
            </a:r>
          </a:p>
          <a:p>
            <a:pPr>
              <a:buFont typeface="Wingdings" panose="05000000000000000000" pitchFamily="2" charset="2"/>
              <a:buChar char="q"/>
            </a:pPr>
            <a:endParaRPr lang="en-US" dirty="0"/>
          </a:p>
          <a:p>
            <a:pPr>
              <a:buFont typeface="Wingdings" panose="05000000000000000000" pitchFamily="2" charset="2"/>
              <a:buChar char="q"/>
            </a:pPr>
            <a:r>
              <a:rPr lang="en-US" dirty="0"/>
              <a:t>Beautiful Soup is also widely used for web scraping. It is a Python package for parsing HTML and XML documents and extract data from them. It is available for Python 2.6+ and Python 3.</a:t>
            </a:r>
            <a:endParaRPr lang="en-MY" dirty="0"/>
          </a:p>
          <a:p>
            <a:pPr>
              <a:buFont typeface="Wingdings" panose="05000000000000000000" pitchFamily="2" charset="2"/>
              <a:buChar char="q"/>
            </a:pPr>
            <a:endParaRPr lang="en-US" dirty="0"/>
          </a:p>
        </p:txBody>
      </p:sp>
      <p:pic>
        <p:nvPicPr>
          <p:cNvPr id="6" name="Picture 5">
            <a:extLst>
              <a:ext uri="{FF2B5EF4-FFF2-40B4-BE49-F238E27FC236}">
                <a16:creationId xmlns:a16="http://schemas.microsoft.com/office/drawing/2014/main" id="{91E9134A-3627-402D-A5CB-DFA0854B45C0}"/>
              </a:ext>
            </a:extLst>
          </p:cNvPr>
          <p:cNvPicPr>
            <a:picLocks noChangeAspect="1"/>
          </p:cNvPicPr>
          <p:nvPr/>
        </p:nvPicPr>
        <p:blipFill>
          <a:blip r:embed="rId3"/>
          <a:stretch>
            <a:fillRect/>
          </a:stretch>
        </p:blipFill>
        <p:spPr>
          <a:xfrm>
            <a:off x="-1" y="2084832"/>
            <a:ext cx="6456099" cy="4773168"/>
          </a:xfrm>
          <a:prstGeom prst="rect">
            <a:avLst/>
          </a:prstGeom>
        </p:spPr>
      </p:pic>
    </p:spTree>
    <p:extLst>
      <p:ext uri="{BB962C8B-B14F-4D97-AF65-F5344CB8AC3E}">
        <p14:creationId xmlns:p14="http://schemas.microsoft.com/office/powerpoint/2010/main" val="389558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20854-4AFC-4B68-944A-8A368C9A8619}"/>
              </a:ext>
            </a:extLst>
          </p:cNvPr>
          <p:cNvSpPr>
            <a:spLocks noGrp="1"/>
          </p:cNvSpPr>
          <p:nvPr>
            <p:ph sz="half" idx="1"/>
          </p:nvPr>
        </p:nvSpPr>
        <p:spPr>
          <a:xfrm>
            <a:off x="167150" y="0"/>
            <a:ext cx="5837436" cy="6419087"/>
          </a:xfrm>
        </p:spPr>
        <p:txBody>
          <a:bodyPr>
            <a:noAutofit/>
          </a:bodyPr>
          <a:lstStyle/>
          <a:p>
            <a:pPr>
              <a:buFont typeface="Wingdings" panose="05000000000000000000" pitchFamily="2" charset="2"/>
              <a:buChar char="q"/>
            </a:pPr>
            <a:r>
              <a:rPr lang="en-US" sz="2400" dirty="0"/>
              <a:t>Inspection is the most important job in web crawling, without knowing the structure of the webpage, it is very hard to get the needed information.</a:t>
            </a:r>
          </a:p>
          <a:p>
            <a:pPr>
              <a:buFont typeface="Wingdings" panose="05000000000000000000" pitchFamily="2" charset="2"/>
              <a:buChar char="q"/>
            </a:pPr>
            <a:r>
              <a:rPr lang="en-US" sz="2400" dirty="0"/>
              <a:t>For our Milestone 1, </a:t>
            </a:r>
            <a:r>
              <a:rPr lang="en-US" sz="2400" dirty="0">
                <a:highlight>
                  <a:srgbClr val="00FFFF"/>
                </a:highlight>
              </a:rPr>
              <a:t>we use Wikipedia to crawl </a:t>
            </a:r>
            <a:r>
              <a:rPr lang="en-US" sz="2400" dirty="0"/>
              <a:t>some of its table data from the page List of countries by GDP (nominal). </a:t>
            </a:r>
          </a:p>
          <a:p>
            <a:pPr>
              <a:buFont typeface="Wingdings" panose="05000000000000000000" pitchFamily="2" charset="2"/>
              <a:buChar char="q"/>
            </a:pPr>
            <a:r>
              <a:rPr lang="en-US" sz="2400" dirty="0"/>
              <a:t>This page contains a Lists heading </a:t>
            </a:r>
            <a:r>
              <a:rPr lang="en-US" sz="2400" dirty="0">
                <a:highlight>
                  <a:srgbClr val="00FFFF"/>
                </a:highlight>
              </a:rPr>
              <a:t>which contains three tables of countries sorted by their rank and its GDP value as per "International Monetary Fund", "World Bank", and "United Nations". </a:t>
            </a:r>
          </a:p>
          <a:p>
            <a:pPr>
              <a:buFont typeface="Wingdings" panose="05000000000000000000" pitchFamily="2" charset="2"/>
              <a:buChar char="q"/>
            </a:pPr>
            <a:r>
              <a:rPr lang="en-US" sz="2400" dirty="0">
                <a:highlight>
                  <a:srgbClr val="00FFFF"/>
                </a:highlight>
              </a:rPr>
              <a:t>Note, that these three tables are enclosed in an outer table</a:t>
            </a:r>
            <a:r>
              <a:rPr lang="en-US" sz="2400" dirty="0"/>
              <a:t>.</a:t>
            </a:r>
          </a:p>
        </p:txBody>
      </p:sp>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a:xfrm>
            <a:off x="6354564" y="0"/>
            <a:ext cx="5837436" cy="1810511"/>
          </a:xfrm>
        </p:spPr>
        <p:txBody>
          <a:bodyPr/>
          <a:lstStyle/>
          <a:p>
            <a:r>
              <a:rPr lang="en-US" b="1" dirty="0"/>
              <a:t>Understanding and Inspecting the Data</a:t>
            </a:r>
          </a:p>
        </p:txBody>
      </p:sp>
      <p:sp>
        <p:nvSpPr>
          <p:cNvPr id="4" name="Content Placeholder 3">
            <a:extLst>
              <a:ext uri="{FF2B5EF4-FFF2-40B4-BE49-F238E27FC236}">
                <a16:creationId xmlns:a16="http://schemas.microsoft.com/office/drawing/2014/main" id="{60322649-994F-4A10-ADE4-7A676293A71C}"/>
              </a:ext>
            </a:extLst>
          </p:cNvPr>
          <p:cNvSpPr>
            <a:spLocks noGrp="1"/>
          </p:cNvSpPr>
          <p:nvPr>
            <p:ph sz="half" idx="2"/>
          </p:nvPr>
        </p:nvSpPr>
        <p:spPr>
          <a:xfrm>
            <a:off x="11142414" y="3341903"/>
            <a:ext cx="765220" cy="2519148"/>
          </a:xfrm>
        </p:spPr>
        <p:txBody>
          <a:bodyPr>
            <a:normAutofit fontScale="70000" lnSpcReduction="20000"/>
          </a:bodyPr>
          <a:lstStyle/>
          <a:p>
            <a:pPr marL="0" indent="0" algn="ctr">
              <a:buNone/>
            </a:pPr>
            <a:r>
              <a:rPr lang="en-US" dirty="0"/>
              <a:t>[use this space to place an image that best captures the main idea of point #2]</a:t>
            </a:r>
          </a:p>
        </p:txBody>
      </p:sp>
      <p:pic>
        <p:nvPicPr>
          <p:cNvPr id="2050" name="Picture 2" descr="Understanding the data">
            <a:extLst>
              <a:ext uri="{FF2B5EF4-FFF2-40B4-BE49-F238E27FC236}">
                <a16:creationId xmlns:a16="http://schemas.microsoft.com/office/drawing/2014/main" id="{560AE27A-A262-4991-B015-82A0C272A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2103120"/>
            <a:ext cx="6214243"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91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462528" y="227732"/>
            <a:ext cx="10967472" cy="1271884"/>
          </a:xfrm>
        </p:spPr>
        <p:txBody>
          <a:bodyPr/>
          <a:lstStyle/>
          <a:p>
            <a:r>
              <a:rPr lang="en-US" sz="3600" b="1" dirty="0"/>
              <a:t>STEPS FOR CRAWLING WEBSITES</a:t>
            </a:r>
            <a:endParaRPr lang="en-US" sz="2400" dirty="0"/>
          </a:p>
        </p:txBody>
      </p:sp>
      <p:sp>
        <p:nvSpPr>
          <p:cNvPr id="10" name="TextBox 9">
            <a:extLst>
              <a:ext uri="{FF2B5EF4-FFF2-40B4-BE49-F238E27FC236}">
                <a16:creationId xmlns:a16="http://schemas.microsoft.com/office/drawing/2014/main" id="{2EC2957B-3EFA-42EC-8F1B-B8356B5894B5}"/>
              </a:ext>
            </a:extLst>
          </p:cNvPr>
          <p:cNvSpPr txBox="1"/>
          <p:nvPr/>
        </p:nvSpPr>
        <p:spPr>
          <a:xfrm>
            <a:off x="312792" y="1798176"/>
            <a:ext cx="11266944" cy="4832092"/>
          </a:xfrm>
          <a:prstGeom prst="rect">
            <a:avLst/>
          </a:prstGeom>
          <a:noFill/>
        </p:spPr>
        <p:txBody>
          <a:bodyPr wrap="square" rtlCol="0">
            <a:spAutoFit/>
          </a:bodyPr>
          <a:lstStyle/>
          <a:p>
            <a:endParaRPr lang="en-US" sz="2000" dirty="0"/>
          </a:p>
          <a:p>
            <a:pPr marL="342900" indent="-342900">
              <a:buFont typeface="Wingdings" panose="05000000000000000000" pitchFamily="2" charset="2"/>
              <a:buChar char="q"/>
            </a:pPr>
            <a:r>
              <a:rPr lang="en-US" sz="2400" dirty="0"/>
              <a:t>Sending an HTTP GET request to the URL of the webpage that you want to scrape, which will respond with HTML content. We can do this by using the Request library of Python.</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Fetching and parsing the data using </a:t>
            </a:r>
            <a:r>
              <a:rPr lang="en-US" sz="2400" dirty="0" err="1"/>
              <a:t>Beautifulsoup</a:t>
            </a:r>
            <a:r>
              <a:rPr lang="en-US" sz="2400" dirty="0"/>
              <a:t> and maintain the data in some data structure such as </a:t>
            </a:r>
            <a:r>
              <a:rPr lang="en-US" sz="2400" dirty="0" err="1"/>
              <a:t>Dict</a:t>
            </a:r>
            <a:r>
              <a:rPr lang="en-US" sz="2400" dirty="0"/>
              <a:t> or List.</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Analyzing the HTML tags and their attributes, such as class, id, and other HTML tag attributes. Also, identifying your HTML tags where your content lives.</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Outputting the data in any file format such as CSV, XLSX, JSON, etc.</a:t>
            </a:r>
            <a:endParaRPr lang="en-MY" sz="2400" dirty="0"/>
          </a:p>
        </p:txBody>
      </p:sp>
    </p:spTree>
    <p:extLst>
      <p:ext uri="{BB962C8B-B14F-4D97-AF65-F5344CB8AC3E}">
        <p14:creationId xmlns:p14="http://schemas.microsoft.com/office/powerpoint/2010/main" val="213104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JUMP INTO THE CODE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381000" y="2359152"/>
            <a:ext cx="11430000" cy="4498848"/>
          </a:xfrm>
          <a:prstGeom prst="rect">
            <a:avLst/>
          </a:prstGeom>
          <a:noFill/>
        </p:spPr>
        <p:txBody>
          <a:bodyPr wrap="square" rtlCol="0">
            <a:noAutofit/>
          </a:bodyPr>
          <a:lstStyle/>
          <a:p>
            <a:pPr lvl="0"/>
            <a:r>
              <a:rPr lang="en-US" sz="2400" dirty="0"/>
              <a:t># </a:t>
            </a:r>
            <a:r>
              <a:rPr lang="en-US" sz="2400" b="1" dirty="0"/>
              <a:t>Step 1</a:t>
            </a:r>
            <a:r>
              <a:rPr lang="en-US" sz="2400" dirty="0"/>
              <a:t>: Sending a HTTP request to a URL</a:t>
            </a:r>
          </a:p>
          <a:p>
            <a:pPr lvl="0"/>
            <a:r>
              <a:rPr lang="en-US" sz="2400" dirty="0"/>
              <a:t># </a:t>
            </a:r>
            <a:r>
              <a:rPr lang="en-US" sz="2400" b="1" dirty="0"/>
              <a:t>Step 2</a:t>
            </a:r>
            <a:r>
              <a:rPr lang="en-US" sz="2400" dirty="0"/>
              <a:t>: Parse the html content</a:t>
            </a:r>
          </a:p>
          <a:p>
            <a:pPr lvl="0"/>
            <a:r>
              <a:rPr lang="en-US" sz="2400" dirty="0"/>
              <a:t># </a:t>
            </a:r>
            <a:r>
              <a:rPr lang="en-US" sz="2400" b="1" dirty="0"/>
              <a:t>Step 3</a:t>
            </a:r>
            <a:r>
              <a:rPr lang="en-US" sz="2400" dirty="0"/>
              <a:t>: Analyze the HTML tag, where your content lives</a:t>
            </a:r>
          </a:p>
          <a:p>
            <a:pPr lvl="0"/>
            <a:r>
              <a:rPr lang="en-US" sz="2400" dirty="0"/>
              <a:t>			# Create a data dictionary to store the data.</a:t>
            </a:r>
          </a:p>
          <a:p>
            <a:pPr lvl="0"/>
            <a:r>
              <a:rPr lang="en-US" sz="2400" dirty="0"/>
              <a:t>			# Get the table having the class </a:t>
            </a:r>
            <a:r>
              <a:rPr lang="en-US" sz="2400" dirty="0" err="1"/>
              <a:t>wikitable</a:t>
            </a:r>
            <a:endParaRPr lang="en-US" sz="2400" dirty="0"/>
          </a:p>
          <a:p>
            <a:pPr lvl="0"/>
            <a:r>
              <a:rPr lang="en-US" sz="2400" dirty="0"/>
              <a:t>			# Get all the headings of Lists</a:t>
            </a:r>
          </a:p>
          <a:p>
            <a:pPr lvl="0"/>
            <a:r>
              <a:rPr lang="en-US" sz="2400" dirty="0"/>
              <a:t>			# Get all the 3 tables contained in "</a:t>
            </a:r>
            <a:r>
              <a:rPr lang="en-US" sz="2400" dirty="0" err="1"/>
              <a:t>gdp_table</a:t>
            </a:r>
            <a:r>
              <a:rPr lang="en-US" sz="2400" dirty="0"/>
              <a:t>"</a:t>
            </a:r>
          </a:p>
          <a:p>
            <a:pPr lvl="0"/>
            <a:r>
              <a:rPr lang="en-US" sz="2400" dirty="0"/>
              <a:t>			# Get all the rows of table</a:t>
            </a:r>
          </a:p>
          <a:p>
            <a:pPr lvl="0"/>
            <a:r>
              <a:rPr lang="en-US" sz="2400" dirty="0"/>
              <a:t>			# Put the data for the table with his heading.</a:t>
            </a:r>
          </a:p>
          <a:p>
            <a:pPr lvl="0"/>
            <a:r>
              <a:rPr lang="en-US" sz="2400" dirty="0"/>
              <a:t># </a:t>
            </a:r>
            <a:r>
              <a:rPr lang="en-US" sz="2400" b="1" dirty="0"/>
              <a:t>Step 4</a:t>
            </a:r>
            <a:r>
              <a:rPr lang="en-US" sz="2400" dirty="0"/>
              <a:t>: Export the data to csv</a:t>
            </a:r>
          </a:p>
        </p:txBody>
      </p:sp>
    </p:spTree>
    <p:extLst>
      <p:ext uri="{BB962C8B-B14F-4D97-AF65-F5344CB8AC3E}">
        <p14:creationId xmlns:p14="http://schemas.microsoft.com/office/powerpoint/2010/main" val="239459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b="1" dirty="0"/>
              <a:t>CONCLUSION </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402336" y="1920240"/>
            <a:ext cx="10979663" cy="3940811"/>
          </a:xfrm>
        </p:spPr>
        <p:txBody>
          <a:bodyPr/>
          <a:lstStyle/>
          <a:p>
            <a:pPr marL="0" indent="0">
              <a:buNone/>
            </a:pPr>
            <a:r>
              <a:rPr lang="en-US" dirty="0">
                <a:ea typeface="Tahoma" panose="020B0604030504040204" pitchFamily="34" charset="0"/>
                <a:cs typeface="Tahoma" panose="020B0604030504040204" pitchFamily="34" charset="0"/>
              </a:rPr>
              <a:t>On this assignment (Milestone 1) we have went through the process of how to crawled a Wikipedia page using Python3 and Beautiful Soup and finally exporting it to a CSV file. We have learned how to crawl a basic website and fetch all the useful data in just a couple of minutes.</a:t>
            </a:r>
          </a:p>
          <a:p>
            <a:pPr marL="0" indent="0">
              <a:buNone/>
            </a:pPr>
            <a:endParaRPr lang="en-US" dirty="0">
              <a:ea typeface="Tahoma" panose="020B0604030504040204" pitchFamily="34" charset="0"/>
              <a:cs typeface="Tahoma" panose="020B0604030504040204" pitchFamily="34" charset="0"/>
            </a:endParaRPr>
          </a:p>
          <a:p>
            <a:pPr marL="0" indent="0">
              <a:buNone/>
            </a:pPr>
            <a:r>
              <a:rPr lang="en-US" dirty="0">
                <a:ea typeface="Tahoma" panose="020B0604030504040204" pitchFamily="34" charset="0"/>
                <a:cs typeface="Tahoma" panose="020B0604030504040204" pitchFamily="34" charset="0"/>
              </a:rPr>
              <a:t>Thank you </a:t>
            </a:r>
            <a:r>
              <a:rPr lang="en-US" dirty="0"/>
              <a:t>Prof. Dr. </a:t>
            </a:r>
            <a:r>
              <a:rPr lang="en-US" dirty="0" err="1"/>
              <a:t>Teh</a:t>
            </a:r>
            <a:r>
              <a:rPr lang="en-US" dirty="0"/>
              <a:t> Ying Wah.</a:t>
            </a:r>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29462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F45182065_Persuasive speech outline_RVA_v3" id="{9991F312-7BAB-436D-8583-A5078171179B}" vid="{06C31F6F-9DBF-4ED0-83AC-3AFD01C902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E580CA-3EBF-40A1-848D-12B3B18BB82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9A0FB75-2DC0-41F8-9602-F83475C3A4C5}">
  <ds:schemaRefs>
    <ds:schemaRef ds:uri="http://schemas.microsoft.com/sharepoint/v3/contenttype/forms"/>
  </ds:schemaRefs>
</ds:datastoreItem>
</file>

<file path=customXml/itemProps3.xml><?xml version="1.0" encoding="utf-8"?>
<ds:datastoreItem xmlns:ds="http://schemas.openxmlformats.org/officeDocument/2006/customXml" ds:itemID="{72D07FD5-8A16-4741-957C-8B91E43CA4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959</Words>
  <Application>Microsoft Office PowerPoint</Application>
  <PresentationFormat>Widescreen</PresentationFormat>
  <Paragraphs>69</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Century Gothic</vt:lpstr>
      <vt:lpstr>Tahoma</vt:lpstr>
      <vt:lpstr>Wingdings</vt:lpstr>
      <vt:lpstr>Wingdings 2</vt:lpstr>
      <vt:lpstr>Quotable</vt:lpstr>
      <vt:lpstr>Milestone 1 :  “Web crawling the real time data by using Python”  WQD7005 (Data Mining)  Prof. Dr. Teh Ying Wah </vt:lpstr>
      <vt:lpstr>INTRODUCTION</vt:lpstr>
      <vt:lpstr>WEB CRAWLING OVERVIEW</vt:lpstr>
      <vt:lpstr>Understanding and Inspecting the Data</vt:lpstr>
      <vt:lpstr>STEPS FOR CRAWLING WEBSITES</vt:lpstr>
      <vt:lpstr>JUMP INTO THE CODE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2020-03-20T13:29:26Z</dcterms:created>
  <dcterms:modified xsi:type="dcterms:W3CDTF">2020-03-21T04:59:39Z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