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69" r:id="rId4"/>
    <p:sldId id="275" r:id="rId5"/>
    <p:sldId id="276" r:id="rId6"/>
    <p:sldId id="277" r:id="rId7"/>
    <p:sldId id="278" r:id="rId8"/>
    <p:sldId id="279" r:id="rId9"/>
    <p:sldId id="280" r:id="rId10"/>
    <p:sldId id="268" r:id="rId11"/>
    <p:sldId id="270"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94660"/>
  </p:normalViewPr>
  <p:slideViewPr>
    <p:cSldViewPr snapToGrid="0">
      <p:cViewPr>
        <p:scale>
          <a:sx n="66" d="100"/>
          <a:sy n="66" d="100"/>
        </p:scale>
        <p:origin x="712"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researchgate.net/publication/375599855_Crowd_Detection_Monitoring_and_Management_A_literature_Review" TargetMode="External"/><Relationship Id="rId3" Type="http://schemas.openxmlformats.org/officeDocument/2006/relationships/hyperlink" Target="https://arxiv.org/abs/2311.12621" TargetMode="External"/><Relationship Id="rId7" Type="http://schemas.openxmlformats.org/officeDocument/2006/relationships/hyperlink" Target="https://www.publications.scrs.in/chapter/pdf/view/15"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researchgate.net/publication/260367543_A_network_optimization-based_approach_for_crowd_management_in_large_public_gatherings" TargetMode="External"/><Relationship Id="rId5" Type="http://schemas.openxmlformats.org/officeDocument/2006/relationships/hyperlink" Target="https://ijarsct.co.in/Paper18135.pdf" TargetMode="External"/><Relationship Id="rId4" Type="http://schemas.openxmlformats.org/officeDocument/2006/relationships/hyperlink" Target="https://www.irjmets.com/uploadedfiles/paper/issue_11_november_2023/46461/final/fin_irjmets1700544371.pdf"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sz="2400" b="1" i="0" u="none" strike="noStrike" dirty="0">
                <a:solidFill>
                  <a:srgbClr val="000000"/>
                </a:solidFill>
                <a:effectLst/>
                <a:latin typeface="Calibri" panose="020F0502020204030204" pitchFamily="34" charset="0"/>
              </a:rPr>
              <a:t>Using existing CCTV network for crowd management, </a:t>
            </a:r>
            <a:br>
              <a:rPr lang="en-US" sz="2400" b="1" i="0" u="none" strike="noStrike" dirty="0">
                <a:solidFill>
                  <a:srgbClr val="000000"/>
                </a:solidFill>
                <a:effectLst/>
                <a:latin typeface="Calibri" panose="020F0502020204030204" pitchFamily="34" charset="0"/>
              </a:rPr>
            </a:br>
            <a:r>
              <a:rPr lang="en-US" sz="2400" b="1" i="0" u="none" strike="noStrike" dirty="0">
                <a:solidFill>
                  <a:srgbClr val="000000"/>
                </a:solidFill>
                <a:effectLst/>
                <a:latin typeface="Calibri" panose="020F0502020204030204" pitchFamily="34" charset="0"/>
              </a:rPr>
              <a:t>crime prevention, and work monitoring using </a:t>
            </a:r>
            <a:r>
              <a:rPr lang="en-US" sz="2400" b="1" i="0" u="none" strike="noStrike" dirty="0" err="1">
                <a:solidFill>
                  <a:srgbClr val="000000"/>
                </a:solidFill>
                <a:effectLst/>
                <a:latin typeface="Calibri" panose="020F0502020204030204" pitchFamily="34" charset="0"/>
              </a:rPr>
              <a:t>AIiML</a:t>
            </a:r>
            <a:r>
              <a:rPr lang="en-US" sz="2400" dirty="0"/>
              <a:t> </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CCS-G02</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313494674"/>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t>20211CCS0047</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Adithya R</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a:t>20211CCS0066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Greeshma Reddy</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a:t>20211CCS0054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Vignesh G</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IN" sz="1800" u="none" strike="noStrike" cap="none" dirty="0"/>
                        <a:t>20211CCS0086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Mohammad T</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lgn="l"/>
            <a:r>
              <a:rPr lang="en-IN" sz="1800" b="1" i="0" u="none" strike="noStrike" baseline="0" dirty="0" err="1">
                <a:solidFill>
                  <a:srgbClr val="000000"/>
                </a:solidFill>
                <a:latin typeface="Arial" panose="020B0604020202020204" pitchFamily="34" charset="0"/>
              </a:rPr>
              <a:t>Dr.</a:t>
            </a:r>
            <a:r>
              <a:rPr lang="en-IN" sz="1800" b="1" i="0" u="none" strike="noStrike" baseline="0" dirty="0">
                <a:solidFill>
                  <a:srgbClr val="000000"/>
                </a:solidFill>
                <a:latin typeface="Arial" panose="020B0604020202020204" pitchFamily="34" charset="0"/>
              </a:rPr>
              <a:t> </a:t>
            </a:r>
            <a:r>
              <a:rPr lang="en-IN" sz="1800" b="1" i="0" u="none" strike="noStrike" baseline="0" dirty="0" err="1">
                <a:solidFill>
                  <a:srgbClr val="000000"/>
                </a:solidFill>
                <a:latin typeface="Arial" panose="020B0604020202020204" pitchFamily="34" charset="0"/>
              </a:rPr>
              <a:t>Vennira</a:t>
            </a:r>
            <a:r>
              <a:rPr lang="en-IN" sz="1800" b="1" i="0" u="none" strike="noStrike" baseline="0" dirty="0">
                <a:solidFill>
                  <a:srgbClr val="000000"/>
                </a:solidFill>
                <a:latin typeface="Arial" panose="020B0604020202020204" pitchFamily="34" charset="0"/>
              </a:rPr>
              <a:t> Selvi</a:t>
            </a:r>
            <a:r>
              <a:rPr lang="en-IN" sz="1800" b="0" i="0" u="none" strike="noStrike" baseline="0" dirty="0">
                <a:solidFill>
                  <a:srgbClr val="000000"/>
                </a:solidFill>
                <a:latin typeface="Arial" panose="020B0604020202020204" pitchFamily="34" charset="0"/>
              </a:rPr>
              <a:t>	</a:t>
            </a: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lang="en-GB"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p>
          <a:p>
            <a:pPr marL="0" marR="0" lvl="0" indent="0" algn="ctr" rtl="0">
              <a:spcBef>
                <a:spcPts val="310"/>
              </a:spcBef>
              <a:spcAft>
                <a:spcPts val="0"/>
              </a:spcAft>
              <a:buClr>
                <a:srgbClr val="17365D"/>
              </a:buClr>
              <a:buSzPct val="100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B.Tech</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CSE (Cyber-Security)</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Anandraj</a:t>
            </a:r>
            <a:r>
              <a:rPr lang="en-US" sz="2000" b="1" dirty="0">
                <a:solidFill>
                  <a:schemeClr val="accent1"/>
                </a:solidFill>
                <a:latin typeface="Cambria" panose="02040503050406030204" pitchFamily="18" charset="0"/>
                <a:ea typeface="Cambria" panose="02040503050406030204" pitchFamily="18" charset="0"/>
                <a:cs typeface="Verdana"/>
                <a:sym typeface="Verdana"/>
              </a:rPr>
              <a:t> S P</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Dr </a:t>
            </a:r>
            <a:r>
              <a:rPr lang="en-US" sz="20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Sharmasth</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Vali</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F8F78800-E7F9-E775-DCF4-DFE98A2583CD}"/>
              </a:ext>
            </a:extLst>
          </p:cNvPr>
          <p:cNvPicPr>
            <a:picLocks noChangeAspect="1"/>
          </p:cNvPicPr>
          <p:nvPr/>
        </p:nvPicPr>
        <p:blipFill>
          <a:blip r:embed="rId3"/>
          <a:stretch>
            <a:fillRect/>
          </a:stretch>
        </p:blipFill>
        <p:spPr>
          <a:xfrm>
            <a:off x="711200" y="1000422"/>
            <a:ext cx="10175763" cy="5238156"/>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Courier New" panose="02070309020205020404" pitchFamily="49" charset="0"/>
              <a:buChar char="o"/>
            </a:pPr>
            <a:r>
              <a:rPr lang="en-IN" dirty="0">
                <a:latin typeface="Cambria" panose="02040503050406030204" pitchFamily="18" charset="0"/>
                <a:ea typeface="Cambria" panose="02040503050406030204" pitchFamily="18" charset="0"/>
                <a:hlinkClick r:id="rId3"/>
              </a:rPr>
              <a:t>https://arxiv.org/abs/2311.12621</a:t>
            </a:r>
            <a:endParaRPr lang="en-IN" dirty="0">
              <a:latin typeface="Cambria" panose="02040503050406030204" pitchFamily="18" charset="0"/>
              <a:ea typeface="Cambria" panose="02040503050406030204" pitchFamily="18" charset="0"/>
            </a:endParaRPr>
          </a:p>
          <a:p>
            <a:pPr marL="495300" indent="-342900">
              <a:spcBef>
                <a:spcPts val="0"/>
              </a:spcBef>
              <a:buFont typeface="Courier New" panose="02070309020205020404" pitchFamily="49" charset="0"/>
              <a:buChar char="o"/>
            </a:pPr>
            <a:r>
              <a:rPr lang="en-IN" dirty="0">
                <a:latin typeface="Cambria" panose="02040503050406030204" pitchFamily="18" charset="0"/>
                <a:ea typeface="Cambria" panose="02040503050406030204" pitchFamily="18" charset="0"/>
                <a:hlinkClick r:id="rId4"/>
              </a:rPr>
              <a:t>https://www.irjmets.com/uploadedfiles/paper//issue_11_november_2023/46461/final/fin_irjmets1700544371.pdf</a:t>
            </a:r>
            <a:endParaRPr lang="en-IN" dirty="0">
              <a:latin typeface="Cambria" panose="02040503050406030204" pitchFamily="18" charset="0"/>
              <a:ea typeface="Cambria" panose="02040503050406030204" pitchFamily="18" charset="0"/>
            </a:endParaRPr>
          </a:p>
          <a:p>
            <a:pPr marL="495300" indent="-342900">
              <a:spcBef>
                <a:spcPts val="0"/>
              </a:spcBef>
              <a:buFont typeface="Courier New" panose="02070309020205020404" pitchFamily="49" charset="0"/>
              <a:buChar char="o"/>
            </a:pPr>
            <a:r>
              <a:rPr lang="en-IN" dirty="0">
                <a:latin typeface="Cambria" panose="02040503050406030204" pitchFamily="18" charset="0"/>
                <a:ea typeface="Cambria" panose="02040503050406030204" pitchFamily="18" charset="0"/>
                <a:hlinkClick r:id="rId5"/>
              </a:rPr>
              <a:t>https://ijarsct.co.in/Paper18135.pdf</a:t>
            </a:r>
            <a:endParaRPr lang="en-IN" dirty="0">
              <a:latin typeface="Cambria" panose="02040503050406030204" pitchFamily="18" charset="0"/>
              <a:ea typeface="Cambria" panose="02040503050406030204" pitchFamily="18" charset="0"/>
            </a:endParaRPr>
          </a:p>
          <a:p>
            <a:pPr marL="495300" indent="-342900">
              <a:spcBef>
                <a:spcPts val="0"/>
              </a:spcBef>
              <a:buFont typeface="Courier New" panose="02070309020205020404" pitchFamily="49" charset="0"/>
              <a:buChar char="o"/>
            </a:pPr>
            <a:r>
              <a:rPr lang="en-IN" dirty="0">
                <a:latin typeface="Cambria" panose="02040503050406030204" pitchFamily="18" charset="0"/>
                <a:ea typeface="Cambria" panose="02040503050406030204" pitchFamily="18" charset="0"/>
                <a:hlinkClick r:id="rId6"/>
              </a:rPr>
              <a:t>https://www.researchgate.net/publication/260367543_A_network_optimization-based_approach_for_crowd_management_in_large_public_gatherings</a:t>
            </a:r>
            <a:endParaRPr lang="en-IN" dirty="0">
              <a:latin typeface="Cambria" panose="02040503050406030204" pitchFamily="18" charset="0"/>
              <a:ea typeface="Cambria" panose="02040503050406030204" pitchFamily="18" charset="0"/>
            </a:endParaRPr>
          </a:p>
          <a:p>
            <a:pPr marL="495300" indent="-342900">
              <a:spcBef>
                <a:spcPts val="0"/>
              </a:spcBef>
              <a:buFont typeface="Courier New" panose="02070309020205020404" pitchFamily="49" charset="0"/>
              <a:buChar char="o"/>
            </a:pPr>
            <a:r>
              <a:rPr lang="en-IN" dirty="0">
                <a:latin typeface="Cambria" panose="02040503050406030204" pitchFamily="18" charset="0"/>
                <a:ea typeface="Cambria" panose="02040503050406030204" pitchFamily="18" charset="0"/>
                <a:hlinkClick r:id="rId7"/>
              </a:rPr>
              <a:t>https://www.publications.scrs.in/chapter/pdf/view/15</a:t>
            </a:r>
            <a:endParaRPr lang="en-IN" dirty="0">
              <a:latin typeface="Cambria" panose="02040503050406030204" pitchFamily="18" charset="0"/>
              <a:ea typeface="Cambria" panose="02040503050406030204" pitchFamily="18" charset="0"/>
            </a:endParaRPr>
          </a:p>
          <a:p>
            <a:pPr marL="495300" indent="-342900">
              <a:spcBef>
                <a:spcPts val="0"/>
              </a:spcBef>
              <a:buFont typeface="Courier New" panose="02070309020205020404" pitchFamily="49" charset="0"/>
              <a:buChar char="o"/>
            </a:pPr>
            <a:r>
              <a:rPr lang="en-IN" dirty="0">
                <a:latin typeface="Cambria" panose="02040503050406030204" pitchFamily="18" charset="0"/>
                <a:ea typeface="Cambria" panose="02040503050406030204" pitchFamily="18" charset="0"/>
                <a:hlinkClick r:id="rId8"/>
              </a:rPr>
              <a:t>https://www.researchgate.net/publication/375599855_Crowd_Detection_Monitoring_and_Management_A_literature_Review</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fontScale="92500" lnSpcReduction="10000"/>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Abstract </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Literature </a:t>
            </a:r>
            <a:r>
              <a:rPr lang="en-US" dirty="0" err="1">
                <a:latin typeface="Cambria" panose="02040503050406030204" pitchFamily="18" charset="0"/>
                <a:ea typeface="Cambria" panose="02040503050406030204" pitchFamily="18" charset="0"/>
              </a:rPr>
              <a:t>survery</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Objective and existing drawbacks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Proposed Method and Architecture</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PCSC-71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lnSpcReduction="10000"/>
          </a:bodyPr>
          <a:lstStyle/>
          <a:p>
            <a:pPr marL="342900" lvl="0" indent="-190500">
              <a:spcBef>
                <a:spcPts val="0"/>
              </a:spcBef>
              <a:buNone/>
            </a:pPr>
            <a:r>
              <a:rPr lang="en-US" sz="2200" b="1" dirty="0">
                <a:latin typeface="Times New Roman" panose="02020603050405020304" pitchFamily="18" charset="0"/>
                <a:ea typeface="Cambria" panose="02040503050406030204" pitchFamily="18" charset="0"/>
                <a:cs typeface="Times New Roman" panose="02020603050405020304" pitchFamily="18" charset="0"/>
              </a:rPr>
              <a:t>Organization</a:t>
            </a:r>
            <a:r>
              <a:rPr lang="en-US" sz="1800" dirty="0">
                <a:latin typeface="Times New Roman" panose="02020603050405020304" pitchFamily="18" charset="0"/>
                <a:ea typeface="Cambria" panose="02040503050406030204" pitchFamily="18" charset="0"/>
                <a:cs typeface="Times New Roman" panose="02020603050405020304" pitchFamily="18" charset="0"/>
              </a:rPr>
              <a:t>: </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Ministry of Railways</a:t>
            </a:r>
            <a:r>
              <a:rPr lang="en-IN"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nSpc>
                <a:spcPct val="200000"/>
              </a:lnSpc>
              <a:spcBef>
                <a:spcPts val="0"/>
              </a:spcBef>
              <a:buNone/>
            </a:pPr>
            <a:r>
              <a:rPr lang="en-US" sz="2200" b="1" dirty="0">
                <a:latin typeface="Times New Roman" panose="02020603050405020304" pitchFamily="18" charset="0"/>
                <a:ea typeface="Cambria" panose="02040503050406030204" pitchFamily="18" charset="0"/>
                <a:cs typeface="Times New Roman" panose="02020603050405020304" pitchFamily="18" charset="0"/>
              </a:rPr>
              <a:t>Category</a:t>
            </a:r>
            <a:r>
              <a:rPr lang="en-US" sz="1800" dirty="0">
                <a:latin typeface="Times New Roman" panose="02020603050405020304" pitchFamily="18" charset="0"/>
                <a:ea typeface="Cambria" panose="02040503050406030204" pitchFamily="18" charset="0"/>
                <a:cs typeface="Times New Roman" panose="02020603050405020304" pitchFamily="18" charset="0"/>
              </a:rPr>
              <a:t> : Software</a:t>
            </a:r>
          </a:p>
          <a:p>
            <a:pPr marL="342900" lvl="0" indent="-190500">
              <a:lnSpc>
                <a:spcPct val="200000"/>
              </a:lnSpc>
              <a:spcBef>
                <a:spcPts val="0"/>
              </a:spcBef>
              <a:buNone/>
            </a:pPr>
            <a:r>
              <a:rPr lang="en-US" sz="2200" b="1" dirty="0">
                <a:latin typeface="Times New Roman" panose="02020603050405020304" pitchFamily="18" charset="0"/>
                <a:ea typeface="Cambria" panose="02040503050406030204" pitchFamily="18" charset="0"/>
                <a:cs typeface="Times New Roman" panose="02020603050405020304" pitchFamily="18" charset="0"/>
              </a:rPr>
              <a:t>Problem Description:  </a:t>
            </a:r>
          </a:p>
          <a:p>
            <a:pPr marL="76200" indent="0">
              <a:buNone/>
            </a:pPr>
            <a:r>
              <a:rPr lang="en-US" sz="1800" dirty="0">
                <a:latin typeface="Times New Roman" panose="02020603050405020304" pitchFamily="18" charset="0"/>
                <a:cs typeface="Times New Roman" panose="02020603050405020304" pitchFamily="18" charset="0"/>
              </a:rPr>
              <a:t>The Indian Railways, one of the largest railway networks in the world, faces growing challenges in managing railway stations and trains due to increasing passenger numbers. Key issues include crowd management, cleanliness, crime prevention, and work monitoring. Traditional manual surveillance methods are time-consuming and prone to human error, leading to inefficiencies and missed incidents.</a:t>
            </a:r>
          </a:p>
          <a:p>
            <a:pPr marL="76200" indent="0">
              <a:buNone/>
            </a:pPr>
            <a:r>
              <a:rPr lang="en-US" sz="1800" dirty="0">
                <a:latin typeface="Times New Roman" panose="02020603050405020304" pitchFamily="18" charset="0"/>
                <a:cs typeface="Times New Roman" panose="02020603050405020304" pitchFamily="18" charset="0"/>
              </a:rPr>
              <a:t>Integrating AI and ML technology into existing CCTV networks can enhance real-time monitoring, improve security, predict crowd patterns, and optimize resource allocation. However, implementing such a system requires significant investment in technology, infrastructure, and data management. Additionally, privacy and ethical concerns must be addressed to ensure responsible use of AI. Effective planning and execution are essential to maximize the benefits while maintaining passenger and worker rights.</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nSpc>
                <a:spcPct val="200000"/>
              </a:lnSpc>
              <a:spcBef>
                <a:spcPts val="0"/>
              </a:spcBef>
              <a:buNone/>
            </a:pPr>
            <a:r>
              <a:rPr lang="en-US" sz="2200" b="1" dirty="0">
                <a:latin typeface="Times New Roman" panose="02020603050405020304" pitchFamily="18" charset="0"/>
                <a:ea typeface="Cambria" panose="02040503050406030204" pitchFamily="18" charset="0"/>
                <a:cs typeface="Times New Roman" panose="02020603050405020304" pitchFamily="18" charset="0"/>
              </a:rPr>
              <a:t>Difficulty Level: </a:t>
            </a:r>
            <a:r>
              <a:rPr lang="en-US" sz="1800" dirty="0">
                <a:latin typeface="Times New Roman" panose="02020603050405020304" pitchFamily="18" charset="0"/>
                <a:ea typeface="Cambria" panose="02040503050406030204" pitchFamily="18" charset="0"/>
                <a:cs typeface="Times New Roman" panose="02020603050405020304" pitchFamily="18" charset="0"/>
              </a:rPr>
              <a:t>Complex</a:t>
            </a:r>
            <a:endParaRPr sz="18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71C9-8FDE-7C4A-271D-F7557D2EC6CB}"/>
              </a:ext>
            </a:extLst>
          </p:cNvPr>
          <p:cNvSpPr>
            <a:spLocks noGrp="1"/>
          </p:cNvSpPr>
          <p:nvPr>
            <p:ph type="title"/>
          </p:nvPr>
        </p:nvSpPr>
        <p:spPr/>
        <p:txBody>
          <a:bodyPr/>
          <a:lstStyle/>
          <a:p>
            <a:r>
              <a:rPr lang="en-IN" dirty="0"/>
              <a:t>Abstract</a:t>
            </a:r>
          </a:p>
        </p:txBody>
      </p:sp>
      <p:sp>
        <p:nvSpPr>
          <p:cNvPr id="3" name="Text Placeholder 2">
            <a:extLst>
              <a:ext uri="{FF2B5EF4-FFF2-40B4-BE49-F238E27FC236}">
                <a16:creationId xmlns:a16="http://schemas.microsoft.com/office/drawing/2014/main" id="{6873C89A-EE5E-D05E-7F6A-2C4F36E674EA}"/>
              </a:ext>
            </a:extLst>
          </p:cNvPr>
          <p:cNvSpPr>
            <a:spLocks noGrp="1"/>
          </p:cNvSpPr>
          <p:nvPr>
            <p:ph type="body"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Indian Railways, one of the largest railway networks globally, faces significant challenges in managing railway stations and trains due to rising passenger volumes. Issues such as crowd management, cleanliness, crime prevention, and work monitoring demand more efficient solutions beyond traditional manual surveillance methods, which are often slow and prone to errors.</a:t>
            </a:r>
          </a:p>
          <a:p>
            <a:r>
              <a:rPr lang="en-US" dirty="0">
                <a:latin typeface="Times New Roman" panose="02020603050405020304" pitchFamily="18" charset="0"/>
                <a:cs typeface="Times New Roman" panose="02020603050405020304" pitchFamily="18" charset="0"/>
              </a:rPr>
              <a:t>Leveraging Artificial Intelligence (AI) and Machine Learning (ML) in CCTV surveillance can revolutionize real-time monitoring, enhance security, predict crowd behavior, and optimize resource allocation. By integrating AI-powered analytics, Indian Railways can improve situational awareness, automate anomaly detection, and enable proactive decision-making.</a:t>
            </a:r>
          </a:p>
          <a:p>
            <a:r>
              <a:rPr lang="en-US" dirty="0">
                <a:latin typeface="Times New Roman" panose="02020603050405020304" pitchFamily="18" charset="0"/>
                <a:cs typeface="Times New Roman" panose="02020603050405020304" pitchFamily="18" charset="0"/>
              </a:rPr>
              <a:t>However, successful implementation requires substantial investment in technology, infrastructure, and data management while addressing privacy and ethical concerns. This presentation explores the feasibility, benefits, and challenges of AI-driven surveillance in Indian Railways, highlighting the need for a strategic approach to ensure efficiency, security, and responsible AI use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793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D9EE9-4EB2-B3B2-6AA7-30DA0A7C0B10}"/>
              </a:ext>
            </a:extLst>
          </p:cNvPr>
          <p:cNvSpPr>
            <a:spLocks noGrp="1"/>
          </p:cNvSpPr>
          <p:nvPr>
            <p:ph type="title"/>
          </p:nvPr>
        </p:nvSpPr>
        <p:spPr/>
        <p:txBody>
          <a:bodyPr/>
          <a:lstStyle/>
          <a:p>
            <a:r>
              <a:rPr lang="en-IN" dirty="0"/>
              <a:t>Objective</a:t>
            </a:r>
          </a:p>
        </p:txBody>
      </p:sp>
      <p:sp>
        <p:nvSpPr>
          <p:cNvPr id="3" name="Text Placeholder 2">
            <a:extLst>
              <a:ext uri="{FF2B5EF4-FFF2-40B4-BE49-F238E27FC236}">
                <a16:creationId xmlns:a16="http://schemas.microsoft.com/office/drawing/2014/main" id="{853F33A9-C24E-745F-F219-1D1C41E8E022}"/>
              </a:ext>
            </a:extLst>
          </p:cNvPr>
          <p:cNvSpPr>
            <a:spLocks noGrp="1"/>
          </p:cNvSpPr>
          <p:nvPr>
            <p:ph type="body" idx="1"/>
          </p:nvPr>
        </p:nvSpPr>
        <p:spPr/>
        <p:txBody>
          <a:bodyPr>
            <a:normAutofit lnSpcReduction="10000"/>
          </a:bodyPr>
          <a:lstStyle/>
          <a:p>
            <a:pPr marL="76200" indent="0">
              <a:buNone/>
            </a:pPr>
            <a:r>
              <a:rPr lang="en-US" dirty="0">
                <a:latin typeface="Times New Roman" panose="02020603050405020304" pitchFamily="18" charset="0"/>
                <a:cs typeface="Times New Roman" panose="02020603050405020304" pitchFamily="18" charset="0"/>
              </a:rPr>
              <a:t>To develop and integrate an AI-powered CCTV surveillance system in Indian Railways that enhances real-time monitoring, improves security, optimizes crowd management, and automates work monitoring. The system aims to:</a:t>
            </a:r>
          </a:p>
          <a:p>
            <a:pPr>
              <a:buFont typeface="+mj-lt"/>
              <a:buAutoNum type="arabicPeriod"/>
            </a:pPr>
            <a:r>
              <a:rPr lang="en-US" b="1" dirty="0">
                <a:latin typeface="Times New Roman" panose="02020603050405020304" pitchFamily="18" charset="0"/>
                <a:cs typeface="Times New Roman" panose="02020603050405020304" pitchFamily="18" charset="0"/>
              </a:rPr>
              <a:t>Enhance Security</a:t>
            </a:r>
            <a:r>
              <a:rPr lang="en-US" dirty="0">
                <a:latin typeface="Times New Roman" panose="02020603050405020304" pitchFamily="18" charset="0"/>
                <a:cs typeface="Times New Roman" panose="02020603050405020304" pitchFamily="18" charset="0"/>
              </a:rPr>
              <a:t> – Detect suspicious activities, unauthorized access, and criminal behavior using AI-powered analytics.</a:t>
            </a:r>
          </a:p>
          <a:p>
            <a:pPr>
              <a:buFont typeface="+mj-lt"/>
              <a:buAutoNum type="arabicPeriod"/>
            </a:pPr>
            <a:r>
              <a:rPr lang="en-US" b="1" dirty="0">
                <a:latin typeface="Times New Roman" panose="02020603050405020304" pitchFamily="18" charset="0"/>
                <a:cs typeface="Times New Roman" panose="02020603050405020304" pitchFamily="18" charset="0"/>
              </a:rPr>
              <a:t>Improve Crowd Management</a:t>
            </a:r>
            <a:r>
              <a:rPr lang="en-US" dirty="0">
                <a:latin typeface="Times New Roman" panose="02020603050405020304" pitchFamily="18" charset="0"/>
                <a:cs typeface="Times New Roman" panose="02020603050405020304" pitchFamily="18" charset="0"/>
              </a:rPr>
              <a:t> – Predict crowd patterns, prevent overcrowding, and assist in passenger flow optimization.</a:t>
            </a:r>
          </a:p>
          <a:p>
            <a:pPr>
              <a:buFont typeface="+mj-lt"/>
              <a:buAutoNum type="arabicPeriod"/>
            </a:pPr>
            <a:r>
              <a:rPr lang="en-US" b="1" dirty="0">
                <a:latin typeface="Times New Roman" panose="02020603050405020304" pitchFamily="18" charset="0"/>
                <a:cs typeface="Times New Roman" panose="02020603050405020304" pitchFamily="18" charset="0"/>
              </a:rPr>
              <a:t>Automate Work Monitoring</a:t>
            </a:r>
            <a:r>
              <a:rPr lang="en-US" dirty="0">
                <a:latin typeface="Times New Roman" panose="02020603050405020304" pitchFamily="18" charset="0"/>
                <a:cs typeface="Times New Roman" panose="02020603050405020304" pitchFamily="18" charset="0"/>
              </a:rPr>
              <a:t> – Ensure railway staff adherence to duties and identify maintenance or cleanliness issues.</a:t>
            </a:r>
          </a:p>
          <a:p>
            <a:pPr>
              <a:buFont typeface="+mj-lt"/>
              <a:buAutoNum type="arabicPeriod"/>
            </a:pPr>
            <a:r>
              <a:rPr lang="en-US" b="1" dirty="0">
                <a:latin typeface="Times New Roman" panose="02020603050405020304" pitchFamily="18" charset="0"/>
                <a:cs typeface="Times New Roman" panose="02020603050405020304" pitchFamily="18" charset="0"/>
              </a:rPr>
              <a:t>Optimize Resource Allocation</a:t>
            </a:r>
            <a:r>
              <a:rPr lang="en-US" dirty="0">
                <a:latin typeface="Times New Roman" panose="02020603050405020304" pitchFamily="18" charset="0"/>
                <a:cs typeface="Times New Roman" panose="02020603050405020304" pitchFamily="18" charset="0"/>
              </a:rPr>
              <a:t> – Utilize AI-driven insights for efficient deployment of security personnel and railway staff.</a:t>
            </a:r>
          </a:p>
          <a:p>
            <a:pPr>
              <a:buFont typeface="+mj-lt"/>
              <a:buAutoNum type="arabicPeriod"/>
            </a:pPr>
            <a:r>
              <a:rPr lang="en-US" b="1" dirty="0">
                <a:latin typeface="Times New Roman" panose="02020603050405020304" pitchFamily="18" charset="0"/>
                <a:cs typeface="Times New Roman" panose="02020603050405020304" pitchFamily="18" charset="0"/>
              </a:rPr>
              <a:t>Enable Proactive Decision-Making</a:t>
            </a:r>
            <a:r>
              <a:rPr lang="en-US" dirty="0">
                <a:latin typeface="Times New Roman" panose="02020603050405020304" pitchFamily="18" charset="0"/>
                <a:cs typeface="Times New Roman" panose="02020603050405020304" pitchFamily="18" charset="0"/>
              </a:rPr>
              <a:t> – Provide real-time alerts and predictive analytics for better incident response and management.</a:t>
            </a:r>
          </a:p>
          <a:p>
            <a:endParaRPr lang="en-IN" dirty="0"/>
          </a:p>
        </p:txBody>
      </p:sp>
    </p:spTree>
    <p:extLst>
      <p:ext uri="{BB962C8B-B14F-4D97-AF65-F5344CB8AC3E}">
        <p14:creationId xmlns:p14="http://schemas.microsoft.com/office/powerpoint/2010/main" val="3798093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76FD-2037-FB42-1531-9EA975927B6D}"/>
              </a:ext>
            </a:extLst>
          </p:cNvPr>
          <p:cNvSpPr>
            <a:spLocks noGrp="1"/>
          </p:cNvSpPr>
          <p:nvPr>
            <p:ph type="title"/>
          </p:nvPr>
        </p:nvSpPr>
        <p:spPr/>
        <p:txBody>
          <a:bodyPr/>
          <a:lstStyle/>
          <a:p>
            <a:r>
              <a:rPr lang="en-IN" dirty="0"/>
              <a:t>Existing Drawbacks</a:t>
            </a:r>
          </a:p>
        </p:txBody>
      </p:sp>
      <p:sp>
        <p:nvSpPr>
          <p:cNvPr id="4" name="Rectangle 1">
            <a:extLst>
              <a:ext uri="{FF2B5EF4-FFF2-40B4-BE49-F238E27FC236}">
                <a16:creationId xmlns:a16="http://schemas.microsoft.com/office/drawing/2014/main" id="{78F10CD0-DC21-0F46-D7D7-3DC3F4E61D7F}"/>
              </a:ext>
            </a:extLst>
          </p:cNvPr>
          <p:cNvSpPr>
            <a:spLocks noGrp="1" noChangeArrowheads="1"/>
          </p:cNvSpPr>
          <p:nvPr>
            <p:ph type="body" idx="1"/>
          </p:nvPr>
        </p:nvSpPr>
        <p:spPr bwMode="auto">
          <a:xfrm>
            <a:off x="275303" y="1418902"/>
            <a:ext cx="1147424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Manual Surveillance Limitations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Traditional CCTV monitoring relies on human operators,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leading to fatigue, slow response times, and missed incidents.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Automation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Current systems lack AI-driven anomaly detection,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requiring manual intervention for identifying threats.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Inefficient Crowd Management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Existing methods cannot accurately predict and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control crowd surges, leading to safety risks.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Delayed Incident Response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Without real-time AI analytics, security teams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respond reactively rather than proactively.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Issues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Expanding manual surveillance requires a significant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 in manpower, making it costly and inefficient.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Integration with Other Systems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Current CCTV setups do not seamlessly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with railway databases, emergency response systems, or AI analytics for enhanced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Privacy and Ethical Concerns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absence of clear data privacy policies and ethical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guidelines raises concerns about surveillance misuse and passenger rights violations. </a:t>
            </a:r>
          </a:p>
        </p:txBody>
      </p:sp>
    </p:spTree>
    <p:extLst>
      <p:ext uri="{BB962C8B-B14F-4D97-AF65-F5344CB8AC3E}">
        <p14:creationId xmlns:p14="http://schemas.microsoft.com/office/powerpoint/2010/main" val="29624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CC85-E73F-AD7B-A08E-60F27170009A}"/>
              </a:ext>
            </a:extLst>
          </p:cNvPr>
          <p:cNvSpPr>
            <a:spLocks noGrp="1"/>
          </p:cNvSpPr>
          <p:nvPr>
            <p:ph type="title"/>
          </p:nvPr>
        </p:nvSpPr>
        <p:spPr/>
        <p:txBody>
          <a:bodyPr/>
          <a:lstStyle/>
          <a:p>
            <a:r>
              <a:rPr lang="en-IN" dirty="0"/>
              <a:t>Proposed Methodology </a:t>
            </a:r>
          </a:p>
        </p:txBody>
      </p:sp>
      <p:sp>
        <p:nvSpPr>
          <p:cNvPr id="3" name="Text Placeholder 2">
            <a:extLst>
              <a:ext uri="{FF2B5EF4-FFF2-40B4-BE49-F238E27FC236}">
                <a16:creationId xmlns:a16="http://schemas.microsoft.com/office/drawing/2014/main" id="{7B3DA429-B4B6-398F-8A80-3D81C305328C}"/>
              </a:ext>
            </a:extLst>
          </p:cNvPr>
          <p:cNvSpPr>
            <a:spLocks noGrp="1"/>
          </p:cNvSpPr>
          <p:nvPr>
            <p:ph type="body" idx="1"/>
          </p:nvPr>
        </p:nvSpPr>
        <p:spPr/>
        <p:txBody>
          <a:bodyPr>
            <a:normAutofit fontScale="92500" lnSpcReduction="20000"/>
          </a:bodyPr>
          <a:lstStyle/>
          <a:p>
            <a:pPr>
              <a:buFont typeface="+mj-lt"/>
              <a:buAutoNum type="arabicPeriod"/>
            </a:pPr>
            <a:r>
              <a:rPr lang="en-US" b="1" dirty="0">
                <a:latin typeface="Times New Roman" panose="02020603050405020304" pitchFamily="18" charset="0"/>
                <a:cs typeface="Times New Roman" panose="02020603050405020304" pitchFamily="18" charset="0"/>
              </a:rPr>
              <a:t>System Integration</a:t>
            </a:r>
            <a:r>
              <a:rPr lang="en-US" dirty="0">
                <a:latin typeface="Times New Roman" panose="02020603050405020304" pitchFamily="18" charset="0"/>
                <a:cs typeface="Times New Roman" panose="02020603050405020304" pitchFamily="18" charset="0"/>
              </a:rPr>
              <a:t> – Upgrade CCTV infrastructure with </a:t>
            </a:r>
            <a:r>
              <a:rPr lang="en-US" b="1" dirty="0">
                <a:latin typeface="Times New Roman" panose="02020603050405020304" pitchFamily="18" charset="0"/>
                <a:cs typeface="Times New Roman" panose="02020603050405020304" pitchFamily="18" charset="0"/>
              </a:rPr>
              <a:t>YOLO-based AI cameras</a:t>
            </a:r>
            <a:r>
              <a:rPr lang="en-US" dirty="0">
                <a:latin typeface="Times New Roman" panose="02020603050405020304" pitchFamily="18" charset="0"/>
                <a:cs typeface="Times New Roman" panose="02020603050405020304" pitchFamily="18" charset="0"/>
              </a:rPr>
              <a:t>, integrating with IoT sensors &amp; railway databases.</a:t>
            </a:r>
          </a:p>
          <a:p>
            <a:pPr>
              <a:buFont typeface="+mj-lt"/>
              <a:buAutoNum type="arabicPeriod"/>
            </a:pPr>
            <a:r>
              <a:rPr lang="en-US" b="1" dirty="0">
                <a:latin typeface="Times New Roman" panose="02020603050405020304" pitchFamily="18" charset="0"/>
                <a:cs typeface="Times New Roman" panose="02020603050405020304" pitchFamily="18" charset="0"/>
              </a:rPr>
              <a:t>YOLO for Real-Time Detection</a:t>
            </a:r>
            <a:r>
              <a:rPr lang="en-US" dirty="0">
                <a:latin typeface="Times New Roman" panose="02020603050405020304" pitchFamily="18" charset="0"/>
                <a:cs typeface="Times New Roman" panose="02020603050405020304" pitchFamily="18" charset="0"/>
              </a:rPr>
              <a:t> – Utilize </a:t>
            </a:r>
            <a:r>
              <a:rPr lang="en-US" b="1" dirty="0">
                <a:latin typeface="Times New Roman" panose="02020603050405020304" pitchFamily="18" charset="0"/>
                <a:cs typeface="Times New Roman" panose="02020603050405020304" pitchFamily="18" charset="0"/>
              </a:rPr>
              <a:t>YOLO (You Only Look Once)</a:t>
            </a:r>
            <a:r>
              <a:rPr lang="en-US" dirty="0">
                <a:latin typeface="Times New Roman" panose="02020603050405020304" pitchFamily="18" charset="0"/>
                <a:cs typeface="Times New Roman" panose="02020603050405020304" pitchFamily="18" charset="0"/>
              </a:rPr>
              <a:t> for </a:t>
            </a:r>
            <a:r>
              <a:rPr lang="en-US" b="1" dirty="0">
                <a:latin typeface="Times New Roman" panose="02020603050405020304" pitchFamily="18" charset="0"/>
                <a:cs typeface="Times New Roman" panose="02020603050405020304" pitchFamily="18" charset="0"/>
              </a:rPr>
              <a:t>instant object detection</a:t>
            </a:r>
            <a:r>
              <a:rPr lang="en-US" dirty="0">
                <a:latin typeface="Times New Roman" panose="02020603050405020304" pitchFamily="18" charset="0"/>
                <a:cs typeface="Times New Roman" panose="02020603050405020304" pitchFamily="18" charset="0"/>
              </a:rPr>
              <a:t>, identifying threats like unattended baggage, track intrusion, and suspicious activities.</a:t>
            </a:r>
          </a:p>
          <a:p>
            <a:pPr>
              <a:buFont typeface="+mj-lt"/>
              <a:buAutoNum type="arabicPeriod"/>
            </a:pPr>
            <a:r>
              <a:rPr lang="en-US" b="1" dirty="0">
                <a:latin typeface="Times New Roman" panose="02020603050405020304" pitchFamily="18" charset="0"/>
                <a:cs typeface="Times New Roman" panose="02020603050405020304" pitchFamily="18" charset="0"/>
              </a:rPr>
              <a:t>Automated Monitoring &amp; Alerts</a:t>
            </a:r>
            <a:r>
              <a:rPr lang="en-US" dirty="0">
                <a:latin typeface="Times New Roman" panose="02020603050405020304" pitchFamily="18" charset="0"/>
                <a:cs typeface="Times New Roman" panose="02020603050405020304" pitchFamily="18" charset="0"/>
              </a:rPr>
              <a:t> – AI-driven </a:t>
            </a:r>
            <a:r>
              <a:rPr lang="en-US" b="1" dirty="0">
                <a:latin typeface="Times New Roman" panose="02020603050405020304" pitchFamily="18" charset="0"/>
                <a:cs typeface="Times New Roman" panose="02020603050405020304" pitchFamily="18" charset="0"/>
              </a:rPr>
              <a:t>dashboards &amp; real-time alerts</a:t>
            </a:r>
            <a:r>
              <a:rPr lang="en-US" dirty="0">
                <a:latin typeface="Times New Roman" panose="02020603050405020304" pitchFamily="18" charset="0"/>
                <a:cs typeface="Times New Roman" panose="02020603050405020304" pitchFamily="18" charset="0"/>
              </a:rPr>
              <a:t> for security teams via mobile apps/wearables.</a:t>
            </a:r>
          </a:p>
          <a:p>
            <a:pPr>
              <a:buFont typeface="+mj-lt"/>
              <a:buAutoNum type="arabicPeriod"/>
            </a:pPr>
            <a:r>
              <a:rPr lang="en-US" b="1" dirty="0">
                <a:latin typeface="Times New Roman" panose="02020603050405020304" pitchFamily="18" charset="0"/>
                <a:cs typeface="Times New Roman" panose="02020603050405020304" pitchFamily="18" charset="0"/>
              </a:rPr>
              <a:t>Work Monitoring &amp; Maintenance</a:t>
            </a:r>
            <a:r>
              <a:rPr lang="en-US" dirty="0">
                <a:latin typeface="Times New Roman" panose="02020603050405020304" pitchFamily="18" charset="0"/>
                <a:cs typeface="Times New Roman" panose="02020603050405020304" pitchFamily="18" charset="0"/>
              </a:rPr>
              <a:t> – YOLO-powered </a:t>
            </a:r>
            <a:r>
              <a:rPr lang="en-US" b="1" dirty="0">
                <a:latin typeface="Times New Roman" panose="02020603050405020304" pitchFamily="18" charset="0"/>
                <a:cs typeface="Times New Roman" panose="02020603050405020304" pitchFamily="18" charset="0"/>
              </a:rPr>
              <a:t>cleanliness detection, staff performance tracking, and infrastructure monitoring</a:t>
            </a:r>
            <a:r>
              <a:rPr lang="en-US" dirty="0">
                <a:latin typeface="Times New Roman" panose="02020603050405020304" pitchFamily="18" charset="0"/>
                <a:cs typeface="Times New Roman" panose="02020603050405020304" pitchFamily="18" charset="0"/>
              </a:rPr>
              <a:t>.</a:t>
            </a:r>
          </a:p>
          <a:p>
            <a:pPr>
              <a:buFont typeface="+mj-lt"/>
              <a:buAutoNum type="arabicPeriod"/>
            </a:pPr>
            <a:r>
              <a:rPr lang="en-US" b="1" dirty="0">
                <a:latin typeface="Times New Roman" panose="02020603050405020304" pitchFamily="18" charset="0"/>
                <a:cs typeface="Times New Roman" panose="02020603050405020304" pitchFamily="18" charset="0"/>
              </a:rPr>
              <a:t>Privacy &amp; Ethics</a:t>
            </a:r>
            <a:r>
              <a:rPr lang="en-US" dirty="0">
                <a:latin typeface="Times New Roman" panose="02020603050405020304" pitchFamily="18" charset="0"/>
                <a:cs typeface="Times New Roman" panose="02020603050405020304" pitchFamily="18" charset="0"/>
              </a:rPr>
              <a:t> – Ensure </a:t>
            </a:r>
            <a:r>
              <a:rPr lang="en-US" b="1" dirty="0">
                <a:latin typeface="Times New Roman" panose="02020603050405020304" pitchFamily="18" charset="0"/>
                <a:cs typeface="Times New Roman" panose="02020603050405020304" pitchFamily="18" charset="0"/>
              </a:rPr>
              <a:t>data encryption, anonymization, and compliance</a:t>
            </a:r>
            <a:r>
              <a:rPr lang="en-US" dirty="0">
                <a:latin typeface="Times New Roman" panose="02020603050405020304" pitchFamily="18" charset="0"/>
                <a:cs typeface="Times New Roman" panose="02020603050405020304" pitchFamily="18" charset="0"/>
              </a:rPr>
              <a:t> with privacy regulations.</a:t>
            </a:r>
          </a:p>
          <a:p>
            <a:pPr>
              <a:buFont typeface="+mj-lt"/>
              <a:buAutoNum type="arabicPeriod"/>
            </a:pPr>
            <a:r>
              <a:rPr lang="en-US" b="1" dirty="0">
                <a:latin typeface="Times New Roman" panose="02020603050405020304" pitchFamily="18" charset="0"/>
                <a:cs typeface="Times New Roman" panose="02020603050405020304" pitchFamily="18" charset="0"/>
              </a:rPr>
              <a:t>Deployment &amp; Optimization</a:t>
            </a:r>
            <a:r>
              <a:rPr lang="en-US" dirty="0">
                <a:latin typeface="Times New Roman" panose="02020603050405020304" pitchFamily="18" charset="0"/>
                <a:cs typeface="Times New Roman" panose="02020603050405020304" pitchFamily="18" charset="0"/>
              </a:rPr>
              <a:t> – Pilot testing at key stations, real-time feedback collection, and continuous model training for enhanced accuracy.</a:t>
            </a:r>
          </a:p>
          <a:p>
            <a:pPr marL="76200" indent="0">
              <a:buNone/>
            </a:pPr>
            <a:r>
              <a:rPr lang="en-US" dirty="0">
                <a:latin typeface="Times New Roman" panose="02020603050405020304" pitchFamily="18" charset="0"/>
                <a:cs typeface="Times New Roman" panose="02020603050405020304" pitchFamily="18" charset="0"/>
              </a:rPr>
              <a:t>This </a:t>
            </a:r>
            <a:r>
              <a:rPr lang="en-US" b="1" dirty="0">
                <a:latin typeface="Times New Roman" panose="02020603050405020304" pitchFamily="18" charset="0"/>
                <a:cs typeface="Times New Roman" panose="02020603050405020304" pitchFamily="18" charset="0"/>
              </a:rPr>
              <a:t>YOLO-based AI system</a:t>
            </a:r>
            <a:r>
              <a:rPr lang="en-US" dirty="0">
                <a:latin typeface="Times New Roman" panose="02020603050405020304" pitchFamily="18" charset="0"/>
                <a:cs typeface="Times New Roman" panose="02020603050405020304" pitchFamily="18" charset="0"/>
              </a:rPr>
              <a:t> enhances </a:t>
            </a:r>
            <a:r>
              <a:rPr lang="en-US" b="1" dirty="0">
                <a:latin typeface="Times New Roman" panose="02020603050405020304" pitchFamily="18" charset="0"/>
                <a:cs typeface="Times New Roman" panose="02020603050405020304" pitchFamily="18" charset="0"/>
              </a:rPr>
              <a:t>security, crowd management, and operational efficiency</a:t>
            </a:r>
            <a:r>
              <a:rPr lang="en-US" dirty="0">
                <a:latin typeface="Times New Roman" panose="02020603050405020304" pitchFamily="18" charset="0"/>
                <a:cs typeface="Times New Roman" panose="02020603050405020304" pitchFamily="18" charset="0"/>
              </a:rPr>
              <a:t> with real-time, high-speed object detection.</a:t>
            </a:r>
          </a:p>
          <a:p>
            <a:endParaRPr lang="en-IN" dirty="0"/>
          </a:p>
        </p:txBody>
      </p:sp>
    </p:spTree>
    <p:extLst>
      <p:ext uri="{BB962C8B-B14F-4D97-AF65-F5344CB8AC3E}">
        <p14:creationId xmlns:p14="http://schemas.microsoft.com/office/powerpoint/2010/main" val="1864801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EB00-604C-C5B6-C6C5-E70D5303B3E2}"/>
              </a:ext>
            </a:extLst>
          </p:cNvPr>
          <p:cNvSpPr>
            <a:spLocks noGrp="1"/>
          </p:cNvSpPr>
          <p:nvPr>
            <p:ph type="title"/>
          </p:nvPr>
        </p:nvSpPr>
        <p:spPr/>
        <p:txBody>
          <a:bodyPr/>
          <a:lstStyle/>
          <a:p>
            <a:r>
              <a:rPr lang="en-IN" dirty="0"/>
              <a:t>Architecture</a:t>
            </a:r>
            <a:br>
              <a:rPr lang="en-IN" dirty="0"/>
            </a:br>
            <a:endParaRPr lang="en-IN" dirty="0"/>
          </a:p>
        </p:txBody>
      </p:sp>
      <p:sp>
        <p:nvSpPr>
          <p:cNvPr id="3" name="Text Placeholder 2">
            <a:extLst>
              <a:ext uri="{FF2B5EF4-FFF2-40B4-BE49-F238E27FC236}">
                <a16:creationId xmlns:a16="http://schemas.microsoft.com/office/drawing/2014/main" id="{E30DB5EC-42C0-7025-C505-885624AA3A89}"/>
              </a:ext>
            </a:extLst>
          </p:cNvPr>
          <p:cNvSpPr>
            <a:spLocks noGrp="1"/>
          </p:cNvSpPr>
          <p:nvPr>
            <p:ph type="body" idx="1"/>
          </p:nvPr>
        </p:nvSpPr>
        <p:spPr/>
        <p:txBody>
          <a:bodyPr>
            <a:normAutofit/>
          </a:bodyPr>
          <a:lstStyle/>
          <a:p>
            <a:pPr marL="76200" indent="0">
              <a:buNone/>
            </a:pPr>
            <a:r>
              <a:rPr lang="en-IN" dirty="0"/>
              <a:t>   </a:t>
            </a:r>
          </a:p>
        </p:txBody>
      </p:sp>
      <p:pic>
        <p:nvPicPr>
          <p:cNvPr id="5" name="Picture 4">
            <a:extLst>
              <a:ext uri="{FF2B5EF4-FFF2-40B4-BE49-F238E27FC236}">
                <a16:creationId xmlns:a16="http://schemas.microsoft.com/office/drawing/2014/main" id="{0F02AD65-BEA8-D970-6D92-2CDB09429891}"/>
              </a:ext>
            </a:extLst>
          </p:cNvPr>
          <p:cNvPicPr>
            <a:picLocks noChangeAspect="1"/>
          </p:cNvPicPr>
          <p:nvPr/>
        </p:nvPicPr>
        <p:blipFill>
          <a:blip r:embed="rId2"/>
          <a:stretch>
            <a:fillRect/>
          </a:stretch>
        </p:blipFill>
        <p:spPr>
          <a:xfrm>
            <a:off x="3773487" y="1278663"/>
            <a:ext cx="4238625" cy="4817338"/>
          </a:xfrm>
          <a:prstGeom prst="rect">
            <a:avLst/>
          </a:prstGeom>
        </p:spPr>
      </p:pic>
    </p:spTree>
    <p:extLst>
      <p:ext uri="{BB962C8B-B14F-4D97-AF65-F5344CB8AC3E}">
        <p14:creationId xmlns:p14="http://schemas.microsoft.com/office/powerpoint/2010/main" val="3170483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38D9-2352-5559-1BB9-32655794CB97}"/>
              </a:ext>
            </a:extLst>
          </p:cNvPr>
          <p:cNvSpPr>
            <a:spLocks noGrp="1"/>
          </p:cNvSpPr>
          <p:nvPr>
            <p:ph type="title"/>
          </p:nvPr>
        </p:nvSpPr>
        <p:spPr/>
        <p:txBody>
          <a:bodyPr/>
          <a:lstStyle/>
          <a:p>
            <a:r>
              <a:rPr lang="en-IN" dirty="0"/>
              <a:t>Literature survey</a:t>
            </a:r>
          </a:p>
        </p:txBody>
      </p:sp>
      <p:graphicFrame>
        <p:nvGraphicFramePr>
          <p:cNvPr id="4" name="Table 3">
            <a:extLst>
              <a:ext uri="{FF2B5EF4-FFF2-40B4-BE49-F238E27FC236}">
                <a16:creationId xmlns:a16="http://schemas.microsoft.com/office/drawing/2014/main" id="{68B4835B-64BC-5FEA-A040-E8CB705B68FD}"/>
              </a:ext>
            </a:extLst>
          </p:cNvPr>
          <p:cNvGraphicFramePr>
            <a:graphicFrameLocks noGrp="1"/>
          </p:cNvGraphicFramePr>
          <p:nvPr>
            <p:extLst>
              <p:ext uri="{D42A27DB-BD31-4B8C-83A1-F6EECF244321}">
                <p14:modId xmlns:p14="http://schemas.microsoft.com/office/powerpoint/2010/main" val="1648123698"/>
              </p:ext>
            </p:extLst>
          </p:nvPr>
        </p:nvGraphicFramePr>
        <p:xfrm>
          <a:off x="3062191" y="1143000"/>
          <a:ext cx="6169218" cy="4952999"/>
        </p:xfrm>
        <a:graphic>
          <a:graphicData uri="http://schemas.openxmlformats.org/drawingml/2006/table">
            <a:tbl>
              <a:tblPr/>
              <a:tblGrid>
                <a:gridCol w="2056406">
                  <a:extLst>
                    <a:ext uri="{9D8B030D-6E8A-4147-A177-3AD203B41FA5}">
                      <a16:colId xmlns:a16="http://schemas.microsoft.com/office/drawing/2014/main" val="302489535"/>
                    </a:ext>
                  </a:extLst>
                </a:gridCol>
                <a:gridCol w="2056406">
                  <a:extLst>
                    <a:ext uri="{9D8B030D-6E8A-4147-A177-3AD203B41FA5}">
                      <a16:colId xmlns:a16="http://schemas.microsoft.com/office/drawing/2014/main" val="926139504"/>
                    </a:ext>
                  </a:extLst>
                </a:gridCol>
                <a:gridCol w="2056406">
                  <a:extLst>
                    <a:ext uri="{9D8B030D-6E8A-4147-A177-3AD203B41FA5}">
                      <a16:colId xmlns:a16="http://schemas.microsoft.com/office/drawing/2014/main" val="2444895626"/>
                    </a:ext>
                  </a:extLst>
                </a:gridCol>
              </a:tblGrid>
              <a:tr h="176263">
                <a:tc>
                  <a:txBody>
                    <a:bodyPr/>
                    <a:lstStyle/>
                    <a:p>
                      <a:r>
                        <a:rPr lang="en-IN" sz="800" b="1"/>
                        <a:t>Category</a:t>
                      </a:r>
                      <a:endParaRPr lang="en-IN" sz="800"/>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b="1"/>
                        <a:t>Study</a:t>
                      </a:r>
                      <a:endParaRPr lang="en-IN" sz="800"/>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b="1"/>
                        <a:t>Key Findings</a:t>
                      </a:r>
                      <a:endParaRPr lang="en-IN" sz="800"/>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94078"/>
                  </a:ext>
                </a:extLst>
              </a:tr>
              <a:tr h="423032">
                <a:tc>
                  <a:txBody>
                    <a:bodyPr/>
                    <a:lstStyle/>
                    <a:p>
                      <a:r>
                        <a:rPr lang="en-IN" sz="800" b="1"/>
                        <a:t>AI-Based Crowd Management</a:t>
                      </a:r>
                      <a:endParaRPr lang="en-IN" sz="800"/>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a:t>P.R. Adithya et al. [1]</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t>AI and ML analyze real-time CCTV footage to identify crowd dynamics and potential criminal activities.</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0763004"/>
                  </a:ext>
                </a:extLst>
              </a:tr>
              <a:tr h="423032">
                <a:tc>
                  <a:txBody>
                    <a:bodyPr/>
                    <a:lstStyle/>
                    <a:p>
                      <a:endParaRPr lang="en-IN" sz="800"/>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a:t>Unspecified Study [2]</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a:t>Automated framework enhances traditional surveillance using AI-driven methodologies.</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0904640"/>
                  </a:ext>
                </a:extLst>
              </a:tr>
              <a:tr h="423032">
                <a:tc>
                  <a:txBody>
                    <a:bodyPr/>
                    <a:lstStyle/>
                    <a:p>
                      <a:endParaRPr lang="en-IN" sz="800"/>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a:t>Unspecified Study [3]</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t>Enhancing existing CCTV systems by detecting crowd density and movement patterns for public safety.</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8783899"/>
                  </a:ext>
                </a:extLst>
              </a:tr>
              <a:tr h="423032">
                <a:tc>
                  <a:txBody>
                    <a:bodyPr/>
                    <a:lstStyle/>
                    <a:p>
                      <a:endParaRPr lang="en-IN" sz="800"/>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a-DK" sz="800"/>
                        <a:t>Afnan Alazbah et al. [6]</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t>Uses human crowd patterns and categorization for anomaly detection and threat identification.</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0029808"/>
                  </a:ext>
                </a:extLst>
              </a:tr>
              <a:tr h="423032">
                <a:tc>
                  <a:txBody>
                    <a:bodyPr/>
                    <a:lstStyle/>
                    <a:p>
                      <a:r>
                        <a:rPr lang="en-US" sz="800" b="1"/>
                        <a:t>AI for Crime Detection and Prevention</a:t>
                      </a:r>
                      <a:endParaRPr lang="en-US" sz="800"/>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nb-NO" sz="800"/>
                        <a:t>Shanle Yao et al. [4]</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t>Smart Video Surveillance System provides real-time alerts while ensuring privacy using metadata-based activity recognition.</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0256492"/>
                  </a:ext>
                </a:extLst>
              </a:tr>
              <a:tr h="423032">
                <a:tc>
                  <a:txBody>
                    <a:bodyPr/>
                    <a:lstStyle/>
                    <a:p>
                      <a:endParaRPr lang="en-IN" sz="800"/>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a:t>Sentinel Watch [8]</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t>AI-driven crime prediction system using video-based violence detection and location-based crime classification.</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3553140"/>
                  </a:ext>
                </a:extLst>
              </a:tr>
              <a:tr h="423032">
                <a:tc>
                  <a:txBody>
                    <a:bodyPr/>
                    <a:lstStyle/>
                    <a:p>
                      <a:endParaRPr lang="en-IN" sz="800"/>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a:t>Unspecified Study [9]</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dirty="0"/>
                        <a:t>Application of deep CNNs and SVMs for crowd density evaluation and anomaly detection.</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3793258"/>
                  </a:ext>
                </a:extLst>
              </a:tr>
              <a:tr h="423032">
                <a:tc>
                  <a:txBody>
                    <a:bodyPr/>
                    <a:lstStyle/>
                    <a:p>
                      <a:r>
                        <a:rPr lang="en-US" sz="800" b="1"/>
                        <a:t>Work Monitoring and Situational Awareness</a:t>
                      </a:r>
                      <a:endParaRPr lang="en-US" sz="800"/>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a-DK" sz="800" dirty="0"/>
                        <a:t>Mohammed Ameen et al. [7]</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t>Analysis of automated crowd-monitoring systems using AI algorithms for public safety.</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0274413"/>
                  </a:ext>
                </a:extLst>
              </a:tr>
              <a:tr h="423032">
                <a:tc>
                  <a:txBody>
                    <a:bodyPr/>
                    <a:lstStyle/>
                    <a:p>
                      <a:endParaRPr lang="en-IN" sz="800"/>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it-IT" sz="800"/>
                        <a:t>Babak Rahimi Ardabili et al. [5]</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t>Data visualization techniques like occupancy indicators and heatmaps enhance ML-based video analytics.</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1821911"/>
                  </a:ext>
                </a:extLst>
              </a:tr>
              <a:tr h="546416">
                <a:tc>
                  <a:txBody>
                    <a:bodyPr/>
                    <a:lstStyle/>
                    <a:p>
                      <a:r>
                        <a:rPr lang="en-US" sz="800" b="1"/>
                        <a:t>Advancements in AI-Integrated CCTV Networks</a:t>
                      </a:r>
                      <a:endParaRPr lang="en-US" sz="800"/>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a:t>Unspecified Studies [3,10]</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t>Use of existing CCTV infrastructure for automated crowd counting, density estimation, and real-time suspicious activity detection.</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6040903"/>
                  </a:ext>
                </a:extLst>
              </a:tr>
              <a:tr h="423032">
                <a:tc>
                  <a:txBody>
                    <a:bodyPr/>
                    <a:lstStyle/>
                    <a:p>
                      <a:endParaRPr lang="en-IN" sz="800"/>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a-DK" sz="800" dirty="0"/>
                        <a:t>Afnan Alazbah et al. [6]</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dirty="0"/>
                        <a:t>Application of computer vision techniques to improve motion pattern analysis for threat assessment.</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40064"/>
                  </a:ext>
                </a:extLst>
              </a:tr>
            </a:tbl>
          </a:graphicData>
        </a:graphic>
      </p:graphicFrame>
      <p:sp>
        <p:nvSpPr>
          <p:cNvPr id="5" name="Rectangle 1">
            <a:extLst>
              <a:ext uri="{FF2B5EF4-FFF2-40B4-BE49-F238E27FC236}">
                <a16:creationId xmlns:a16="http://schemas.microsoft.com/office/drawing/2014/main" id="{2D0E8015-8EB7-97A5-8AFE-BBE68240A3EF}"/>
              </a:ext>
            </a:extLst>
          </p:cNvPr>
          <p:cNvSpPr>
            <a:spLocks noGrp="1" noChangeArrowheads="1"/>
          </p:cNvSpPr>
          <p:nvPr>
            <p:ph type="body" idx="1"/>
          </p:nvPr>
        </p:nvSpPr>
        <p:spPr bwMode="auto">
          <a:xfrm>
            <a:off x="812800" y="3434835"/>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851899119"/>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TotalTime>
  <Words>1301</Words>
  <Application>Microsoft Office PowerPoint</Application>
  <PresentationFormat>Widescreen</PresentationFormat>
  <Paragraphs>126</Paragraphs>
  <Slides>13</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Cambria</vt:lpstr>
      <vt:lpstr>Courier New</vt:lpstr>
      <vt:lpstr>Times New Roman</vt:lpstr>
      <vt:lpstr>Verdana</vt:lpstr>
      <vt:lpstr>Wingdings</vt:lpstr>
      <vt:lpstr>Bioinformatics</vt:lpstr>
      <vt:lpstr>Using existing CCTV network for crowd management,  crime prevention, and work monitoring using AIiML </vt:lpstr>
      <vt:lpstr>Content</vt:lpstr>
      <vt:lpstr>Problem Statement Number: PCSC-71 </vt:lpstr>
      <vt:lpstr>Abstract</vt:lpstr>
      <vt:lpstr>Objective</vt:lpstr>
      <vt:lpstr>Existing Drawbacks</vt:lpstr>
      <vt:lpstr>Proposed Methodology </vt:lpstr>
      <vt:lpstr>Architecture </vt:lpstr>
      <vt:lpstr>Literature survey</vt:lpstr>
      <vt:lpstr>Github Link</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MOHAMMAD TRAVADI</cp:lastModifiedBy>
  <cp:revision>40</cp:revision>
  <dcterms:modified xsi:type="dcterms:W3CDTF">2025-02-21T06:06:38Z</dcterms:modified>
</cp:coreProperties>
</file>