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7" r:id="rId11"/>
    <p:sldId id="262" r:id="rId12"/>
    <p:sldId id="263" r:id="rId13"/>
    <p:sldId id="270" r:id="rId14"/>
    <p:sldId id="269" r:id="rId15"/>
    <p:sldId id="268"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4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researchgate.net/publication/381036706_Application_of_Chatbots_and_Virtual_Assistants_in_Ticket_Booking_System" TargetMode="External"/><Relationship Id="rId3" Type="http://schemas.openxmlformats.org/officeDocument/2006/relationships/hyperlink" Target="https://ieeexplore.ieee.org/ielx7/6287639/8948470/09234428.pdf" TargetMode="External"/><Relationship Id="rId7" Type="http://schemas.openxmlformats.org/officeDocument/2006/relationships/hyperlink" Target="https://www.scitepress.org/Papers/2024/128072/128072.pdf" TargetMode="External"/><Relationship Id="rId12" Type="http://schemas.openxmlformats.org/officeDocument/2006/relationships/hyperlink" Target="https://www.darpa.mil/attachments/AIFull.pdf" TargetMode="External"/><Relationship Id="rId2" Type="http://schemas.openxmlformats.org/officeDocument/2006/relationships/hyperlink" Target="https://www.researchgate.net/publication/337509813_A_Study_in_the_Automation_of_Service_Ticket_Recognition_using_Natural_Language_Processing"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81461839_Retrieval_Augmented_Generation_RAG_based_Restaurant_Chatbot_with_AI_Testability" TargetMode="External"/><Relationship Id="rId11" Type="http://schemas.openxmlformats.org/officeDocument/2006/relationships/hyperlink" Target="https://ceur-ws.org/Vol-3239/paper17.pdf" TargetMode="External"/><Relationship Id="rId5" Type="http://schemas.openxmlformats.org/officeDocument/2006/relationships/hyperlink" Target="https://www.researchgate.net/publication/339986693_AI-based_chatbots_in_customer_service_and_their_effects_on_user_compliance" TargetMode="External"/><Relationship Id="rId10" Type="http://schemas.openxmlformats.org/officeDocument/2006/relationships/hyperlink" Target="https://www.emerald.com/insight/content/doi/10.1108/REGE-07-2021-0120/full/html" TargetMode="External"/><Relationship Id="rId4" Type="http://schemas.openxmlformats.org/officeDocument/2006/relationships/hyperlink" Target="https://jcoms.fesb.unist.hr/pdfs/v17n1_1024_tolciu.pdf" TargetMode="External"/><Relationship Id="rId9" Type="http://schemas.openxmlformats.org/officeDocument/2006/relationships/hyperlink" Target="https://www.sciencedirect.com/science/article/abs/pii/S1567422321000703https:/www.researchgate.net/publication/371057143_Design_and_Implementation_of_an_AI_Chatbot_for_Customer_Servi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676571"/>
          </a:xfrm>
        </p:spPr>
        <p:txBody>
          <a:bodyPr/>
          <a:lstStyle/>
          <a:p>
            <a:pPr algn="ctr"/>
            <a:r>
              <a:rPr lang="en-IN" i="0" u="none" strike="noStrike" baseline="0" dirty="0">
                <a:latin typeface="CIDFont+F2"/>
              </a:rPr>
              <a:t>Customer support-Automation of ticket</a:t>
            </a:r>
            <a:br>
              <a:rPr lang="en-IN" i="0" u="none" strike="noStrike" baseline="0" dirty="0">
                <a:latin typeface="CIDFont+F2"/>
              </a:rPr>
            </a:br>
            <a:r>
              <a:rPr lang="en-IN" i="0" u="none" strike="noStrike" baseline="0" dirty="0">
                <a:latin typeface="CIDFont+F2"/>
              </a:rPr>
              <a:t>creation</a:t>
            </a:r>
            <a:endParaRPr lang="en-GB" dirty="0"/>
          </a:p>
        </p:txBody>
      </p:sp>
      <p:sp>
        <p:nvSpPr>
          <p:cNvPr id="3" name="Subtitle 2"/>
          <p:cNvSpPr>
            <a:spLocks noGrp="1"/>
          </p:cNvSpPr>
          <p:nvPr>
            <p:ph type="subTitle" idx="1"/>
          </p:nvPr>
        </p:nvSpPr>
        <p:spPr>
          <a:xfrm>
            <a:off x="790469" y="1957722"/>
            <a:ext cx="3970594" cy="552184"/>
          </a:xfrm>
        </p:spPr>
        <p:txBody>
          <a:bodyPr/>
          <a:lstStyle/>
          <a:p>
            <a:pPr algn="l"/>
            <a:r>
              <a:rPr lang="en-GB" dirty="0"/>
              <a:t>Batch Number: </a:t>
            </a:r>
            <a:r>
              <a:rPr lang="en-GB" dirty="0">
                <a:latin typeface="Cambria" panose="02040503050406030204" pitchFamily="18" charset="0"/>
                <a:ea typeface="Cambria" panose="02040503050406030204" pitchFamily="18" charset="0"/>
              </a:rPr>
              <a:t> </a:t>
            </a:r>
            <a:r>
              <a:rPr lang="en-IN" sz="2000" b="1" i="0" u="none" strike="noStrike" baseline="0">
                <a:solidFill>
                  <a:srgbClr val="000000"/>
                </a:solidFill>
                <a:latin typeface="Calibri" panose="020F0502020204030204" pitchFamily="34" charset="0"/>
              </a:rPr>
              <a:t>CCS-G31</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180095801"/>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20211ccs0086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Mohammad 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20211ccs0066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Greeshma 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20211ccs0060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Mubarak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20211ccs0054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Vignesh 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20211ccs0041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Mohammed Faizan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dirty="0">
                <a:latin typeface="Times New Roman" panose="02020603050405020304" pitchFamily="18" charset="0"/>
                <a:cs typeface="Times New Roman" panose="02020603050405020304" pitchFamily="18" charset="0"/>
              </a:rPr>
              <a:t>Professor: </a:t>
            </a:r>
            <a:r>
              <a:rPr lang="en-GB"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IN" b="1" i="0" u="none" strike="noStrike" baseline="0" dirty="0" err="1">
                <a:solidFill>
                  <a:srgbClr val="000000"/>
                </a:solidFill>
                <a:latin typeface="Times New Roman" panose="02020603050405020304" pitchFamily="18" charset="0"/>
                <a:cs typeface="Times New Roman" panose="02020603050405020304" pitchFamily="18" charset="0"/>
              </a:rPr>
              <a:t>Dr.</a:t>
            </a:r>
            <a:r>
              <a:rPr lang="en-IN" b="1" i="0" u="none" strike="noStrike" baseline="0" dirty="0">
                <a:solidFill>
                  <a:srgbClr val="000000"/>
                </a:solidFill>
                <a:latin typeface="Times New Roman" panose="02020603050405020304" pitchFamily="18" charset="0"/>
                <a:cs typeface="Times New Roman" panose="02020603050405020304" pitchFamily="18" charset="0"/>
              </a:rPr>
              <a:t> Syed Siraj Ahmed</a:t>
            </a:r>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School of Computer Science &amp; Engineering</a:t>
            </a:r>
          </a:p>
          <a:p>
            <a:pPr algn="l"/>
            <a:r>
              <a:rPr lang="en-GB"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Review-4</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2">
            <a:extLst>
              <a:ext uri="{FF2B5EF4-FFF2-40B4-BE49-F238E27FC236}">
                <a16:creationId xmlns:a16="http://schemas.microsoft.com/office/drawing/2014/main" id="{E30D58F4-4C57-5580-A2F2-445BCF343B0A}"/>
              </a:ext>
            </a:extLst>
          </p:cNvPr>
          <p:cNvPicPr/>
          <p:nvPr/>
        </p:nvPicPr>
        <p:blipFill>
          <a:blip r:embed="rId2" cstate="print"/>
          <a:stretch>
            <a:fillRect/>
          </a:stretch>
        </p:blipFill>
        <p:spPr>
          <a:xfrm>
            <a:off x="599768" y="1219199"/>
            <a:ext cx="9881419" cy="4601497"/>
          </a:xfrm>
          <a:prstGeom prst="rect">
            <a:avLst/>
          </a:prstGeom>
        </p:spPr>
      </p:pic>
    </p:spTree>
    <p:extLst>
      <p:ext uri="{BB962C8B-B14F-4D97-AF65-F5344CB8AC3E}">
        <p14:creationId xmlns:p14="http://schemas.microsoft.com/office/powerpoint/2010/main" val="231201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FDA4A-1996-0B69-7E2F-8BF23DED2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074"/>
            <a:ext cx="11938614" cy="5588287"/>
          </a:xfrm>
          <a:prstGeom prst="rect">
            <a:avLst/>
          </a:prstGeom>
        </p:spPr>
      </p:pic>
    </p:spTree>
    <p:extLst>
      <p:ext uri="{BB962C8B-B14F-4D97-AF65-F5344CB8AC3E}">
        <p14:creationId xmlns:p14="http://schemas.microsoft.com/office/powerpoint/2010/main" val="135178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74BB-61DB-E4C4-1E00-F1AB16D90D4C}"/>
              </a:ext>
            </a:extLst>
          </p:cNvPr>
          <p:cNvSpPr>
            <a:spLocks noGrp="1"/>
          </p:cNvSpPr>
          <p:nvPr>
            <p:ph type="ctrTitle"/>
          </p:nvPr>
        </p:nvSpPr>
        <p:spPr>
          <a:xfrm>
            <a:off x="805070" y="347023"/>
            <a:ext cx="3383471" cy="693227"/>
          </a:xfrm>
        </p:spPr>
        <p:txBody>
          <a:bodyPr/>
          <a:lstStyle/>
          <a:p>
            <a:r>
              <a:rPr lang="en-US" dirty="0"/>
              <a:t>Future Work</a:t>
            </a:r>
            <a:br>
              <a:rPr lang="en-US" dirty="0"/>
            </a:br>
            <a:endParaRPr lang="en-IN" dirty="0"/>
          </a:p>
        </p:txBody>
      </p:sp>
      <p:sp>
        <p:nvSpPr>
          <p:cNvPr id="4" name="Rectangle 1">
            <a:extLst>
              <a:ext uri="{FF2B5EF4-FFF2-40B4-BE49-F238E27FC236}">
                <a16:creationId xmlns:a16="http://schemas.microsoft.com/office/drawing/2014/main" id="{25404A6A-DF73-ECBD-4CF7-057602DA4225}"/>
              </a:ext>
            </a:extLst>
          </p:cNvPr>
          <p:cNvSpPr>
            <a:spLocks noGrp="1" noChangeArrowheads="1"/>
          </p:cNvSpPr>
          <p:nvPr>
            <p:ph type="subTitle" idx="1"/>
          </p:nvPr>
        </p:nvSpPr>
        <p:spPr bwMode="auto">
          <a:xfrm>
            <a:off x="422275" y="1040250"/>
            <a:ext cx="119603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Enhancement: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Further fine-tune the AI model with data specific to customer support domains for greater 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Extend capabilities to support multiple languages and improve sentiment detection for diverse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Expansion: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Build a larger, diversified dataset with tickets and complaints from various industries.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Include AI-generated variations and edge cases to enhance the model's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Tool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Incorporate advanced frameworks like </a:t>
            </a:r>
            <a:r>
              <a:rPr kumimoji="0" lang="en-US" altLang="en-US" sz="1800" b="0" i="0" u="none" strike="noStrike" cap="none" normalizeH="0" baseline="0" dirty="0" err="1">
                <a:ln>
                  <a:noFill/>
                </a:ln>
                <a:solidFill>
                  <a:schemeClr val="tx1"/>
                </a:solidFill>
                <a:effectLst/>
                <a:latin typeface="Arial" panose="020B0604020202020204" pitchFamily="34" charset="0"/>
              </a:rPr>
              <a:t>LangChain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LangGraph</a:t>
            </a:r>
            <a:r>
              <a:rPr kumimoji="0" lang="en-US" altLang="en-US" sz="1800" b="0" i="0" u="none" strike="noStrike" cap="none" normalizeH="0" baseline="0" dirty="0">
                <a:ln>
                  <a:noFill/>
                </a:ln>
                <a:solidFill>
                  <a:schemeClr val="tx1"/>
                </a:solidFill>
                <a:effectLst/>
                <a:latin typeface="Arial" panose="020B0604020202020204" pitchFamily="34" charset="0"/>
              </a:rPr>
              <a:t> to refine multi-step workflows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contextual ticket analysis.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Leverage cutting-edge sentiment and urgency detection tools to improve ticket prioritization.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 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Develop scalable, cloud-based solutions with real-time ticketing capabilities.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Introduce mobile-friendly and user-accessible applications for seamless integration with customer-facing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User Experience: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Provide interactive dashboards for customer support teams to monitor, manage, and resolve tickets effectively.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Integrate feedback mechanisms to continuously improve system performance and user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62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54C0F983-26E5-944F-47F8-75C3CA397A86}"/>
              </a:ext>
            </a:extLst>
          </p:cNvPr>
          <p:cNvSpPr>
            <a:spLocks noGrp="1" noChangeArrowheads="1"/>
          </p:cNvSpPr>
          <p:nvPr>
            <p:ph idx="1"/>
          </p:nvPr>
        </p:nvSpPr>
        <p:spPr bwMode="auto">
          <a:xfrm>
            <a:off x="621753" y="1197178"/>
            <a:ext cx="10574867" cy="352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The AI-powered automated ticketing system, built with advanced frameworks like </a:t>
            </a:r>
            <a:r>
              <a:rPr lang="en-US" sz="1800" dirty="0" err="1">
                <a:latin typeface="Times New Roman" panose="02020603050405020304" pitchFamily="18" charset="0"/>
                <a:cs typeface="Times New Roman" panose="02020603050405020304" pitchFamily="18" charset="0"/>
              </a:rPr>
              <a:t>LangChain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LangGraph</a:t>
            </a:r>
            <a:r>
              <a:rPr lang="en-US" sz="1800" dirty="0">
                <a:latin typeface="Times New Roman" panose="02020603050405020304" pitchFamily="18" charset="0"/>
                <a:cs typeface="Times New Roman" panose="02020603050405020304" pitchFamily="18" charset="0"/>
              </a:rPr>
              <a:t>, and RAG, revolutionizes customer support by automating ticket creation, routing, and resolution. With the integration of NLP and sentiment analysis, the system ensures customer complaints are prioritized and addressed with contextually accurate and personalized responses.</a:t>
            </a:r>
          </a:p>
          <a:p>
            <a:r>
              <a:rPr lang="en-US" sz="1800" dirty="0">
                <a:latin typeface="Times New Roman" panose="02020603050405020304" pitchFamily="18" charset="0"/>
                <a:cs typeface="Times New Roman" panose="02020603050405020304" pitchFamily="18" charset="0"/>
              </a:rPr>
              <a:t>Scalability is achieved through parallel processing, allowing the system to manage high ticket volumes seamlessly while maintaining speed and accuracy. Intelligent automation handles follow-up tasks, retrieves historical data, and generates efficient, template-based responses, significantly reducing resolution times and operational dependencies.</a:t>
            </a:r>
          </a:p>
          <a:p>
            <a:r>
              <a:rPr lang="en-US" sz="1800" dirty="0">
                <a:latin typeface="Times New Roman" panose="02020603050405020304" pitchFamily="18" charset="0"/>
                <a:cs typeface="Times New Roman" panose="02020603050405020304" pitchFamily="18" charset="0"/>
              </a:rPr>
              <a:t>By minimizing manual intervention, the system not only lowers operational costs but also improves service quality. Additionally, AI-driven analytics offer actionable insights into ticket trends, enabling continuous optimization of processes and better decision-making. This holistic approach ensures a seamless customer experience, operational efficiency, and long-term scalability for businesses.</a:t>
            </a: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r>
              <a:rPr lang="en-GB" sz="1600" dirty="0">
                <a:latin typeface="Times New Roman" panose="02020603050405020304" pitchFamily="18" charset="0"/>
                <a:cs typeface="Times New Roman" panose="02020603050405020304" pitchFamily="18" charset="0"/>
                <a:hlinkClick r:id="rId2"/>
              </a:rPr>
              <a:t>https://www.researchgate.net/publication/337509813_A_Study_in_the_Automation_of_Service_Ticket_Recognition_using_Natural_Language_Processing</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3"/>
              </a:rPr>
              <a:t>https://ieeexplore.ieee.org/ielx7/6287639/8948470/09234428.pdf</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4"/>
              </a:rPr>
              <a:t>https://jcoms.fesb.unist.hr/pdfs/v17n1_1024_tolciu.pdf</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2"/>
              </a:rPr>
              <a:t>https://www.researchgate.net/publication/337509813_A_Study_in_the_Automation_of_Service_Ticket_Recognition_using_Natural_Language_Processing</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5"/>
              </a:rPr>
              <a:t>https://www.researchgate.net/publication/339986693_AI-based_chatbots_in_customer_service_and_their_effects_on_user_compliance</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6"/>
              </a:rPr>
              <a:t>https://www.researchgate.net/publication/381461839_Retrieval_Augmented_Generation_RAG_based_Restaurant_Chatbot_with_AI_Testability</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7"/>
              </a:rPr>
              <a:t>https://www.scitepress.org/Papers/2024/128072/128072.pdf</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8"/>
              </a:rPr>
              <a:t>https://www.researchgate.net/publication/381036706_Application_of_Chatbots_and_Virtual_Assistants_in_Ticket_Booking_System</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9"/>
              </a:rPr>
              <a:t>https://www.sciencedirect.com/science/article/abs/pii/S1567422321000703https://www.researchgate.net/publication/371057143_Design_and_Implementation_of_an_AI_Chatbot_for_Customer_Service</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10"/>
              </a:rPr>
              <a:t>https://www.emerald.com/insight/content/doi/10.1108/REGE-07-2021-0120/full/html</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11"/>
              </a:rPr>
              <a:t>https://ceur-ws.org/Vol-3239/paper17.pdf</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12"/>
              </a:rPr>
              <a:t>https://www.darpa.mil/attachments/AIFull.pdf</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AE12E217-12AE-9A01-0EB1-3E6626796F6E}"/>
              </a:ext>
            </a:extLst>
          </p:cNvPr>
          <p:cNvSpPr>
            <a:spLocks noGrp="1" noChangeArrowheads="1"/>
          </p:cNvSpPr>
          <p:nvPr>
            <p:ph idx="1"/>
          </p:nvPr>
        </p:nvSpPr>
        <p:spPr bwMode="auto">
          <a:xfrm>
            <a:off x="812801" y="1551242"/>
            <a:ext cx="10917382" cy="4136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latin typeface="Times New Roman" panose="02020603050405020304" pitchFamily="18" charset="0"/>
                <a:cs typeface="Times New Roman" panose="02020603050405020304" pitchFamily="18" charset="0"/>
              </a:rPr>
              <a:t>Current Challenges in Ticket Management: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Traditional ticket handling systems struggle to meet the demands of increasing customer inquiries. Manual processes often result in delays, inefficiencies, and lower customer satisfaction levels.</a:t>
            </a:r>
          </a:p>
          <a:p>
            <a:r>
              <a:rPr lang="en-US" sz="1800" b="1" dirty="0">
                <a:latin typeface="Times New Roman" panose="02020603050405020304" pitchFamily="18" charset="0"/>
                <a:cs typeface="Times New Roman" panose="02020603050405020304" pitchFamily="18" charset="0"/>
              </a:rPr>
              <a:t>Proposed Solution: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Harnessing the power of Artificial Intelligence (AI) and Machine Learning (ML), the proposed solution automates ticket routing, prioritization, and response generation, significantly reducing human involvement while enhancing accuracy.</a:t>
            </a:r>
          </a:p>
          <a:p>
            <a:r>
              <a:rPr lang="en-US" sz="1800" b="1" dirty="0">
                <a:latin typeface="Times New Roman" panose="02020603050405020304" pitchFamily="18" charset="0"/>
                <a:cs typeface="Times New Roman" panose="02020603050405020304" pitchFamily="18" charset="0"/>
              </a:rPr>
              <a:t>Advanced Technologies: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With state-of-the-art tools like GPT-powered systems, Retrieval-Augmented Generation (RAG), and advanced NLP techniques, the solution delivers intelligent, context-aware responses and scales effortlessly for high-volume operations.</a:t>
            </a:r>
          </a:p>
          <a:p>
            <a:r>
              <a:rPr lang="en-US" sz="1800" b="1" dirty="0">
                <a:latin typeface="Times New Roman" panose="02020603050405020304" pitchFamily="18" charset="0"/>
                <a:cs typeface="Times New Roman" panose="02020603050405020304" pitchFamily="18" charset="0"/>
              </a:rPr>
              <a:t>Key Benefits: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Accelerated ticket resolution, enhanced customer satisfaction, and streamlined workflows enable support teams to allocate resources to more critical and high-value tasks.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a:extLst>
              <a:ext uri="{FF2B5EF4-FFF2-40B4-BE49-F238E27FC236}">
                <a16:creationId xmlns:a16="http://schemas.microsoft.com/office/drawing/2014/main" id="{B344B4D3-D593-C1C1-B6CE-2E8279EFC7BB}"/>
              </a:ext>
            </a:extLst>
          </p:cNvPr>
          <p:cNvSpPr>
            <a:spLocks noGrp="1" noChangeArrowheads="1"/>
          </p:cNvSpPr>
          <p:nvPr>
            <p:ph idx="1"/>
          </p:nvPr>
        </p:nvSpPr>
        <p:spPr bwMode="auto">
          <a:xfrm>
            <a:off x="719607" y="1176688"/>
            <a:ext cx="1076119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Streamlined Ticket Classification: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models like transformers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AutoML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significantly improve the accuracy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speed of ticket classification, reducing manual workload.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Customer Satisfaction: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Intelligent systems provide faster responses and personalized support,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the overall customer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Issue Resolution: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Frameworks like ICS-Assist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TaDaa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recommend solutions in real-time,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aiding agents in resolving issues more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algorithms analyze customer queries to automatically prioritize,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route, and respond to tickets.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and Time Efficiency: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reduces response times, operational costs, and human intervention in repetitive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Adaptive Systems: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ticketing solutions are scalable, adapting to growing data volumes and changing business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Potential:</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advancements in machine learning and NLP promise further enhancements in predictive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proactive customer support, and self-healing systems.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Rectangle 2">
            <a:extLst>
              <a:ext uri="{FF2B5EF4-FFF2-40B4-BE49-F238E27FC236}">
                <a16:creationId xmlns:a16="http://schemas.microsoft.com/office/drawing/2014/main" id="{91CECDC6-74BA-E0B4-51B1-A8E2955ECF5B}"/>
              </a:ext>
            </a:extLst>
          </p:cNvPr>
          <p:cNvSpPr>
            <a:spLocks noGrp="1" noChangeArrowheads="1"/>
          </p:cNvSpPr>
          <p:nvPr>
            <p:ph idx="1"/>
          </p:nvPr>
        </p:nvSpPr>
        <p:spPr bwMode="auto">
          <a:xfrm>
            <a:off x="387929" y="1194542"/>
            <a:ext cx="11092871" cy="446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latin typeface="Times New Roman" panose="02020603050405020304" pitchFamily="18" charset="0"/>
                <a:cs typeface="Times New Roman" panose="02020603050405020304" pitchFamily="18" charset="0"/>
              </a:rPr>
              <a:t>AI-Driven Ticket Management: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By integrating advanced AI models, Natural Language Processing (NLP), and Machine Learning (ML), the system automates ticket creation, classification, and response generation from incoming emails.</a:t>
            </a:r>
          </a:p>
          <a:p>
            <a:r>
              <a:rPr lang="en-US" sz="1800" b="1" dirty="0">
                <a:latin typeface="Times New Roman" panose="02020603050405020304" pitchFamily="18" charset="0"/>
                <a:cs typeface="Times New Roman" panose="02020603050405020304" pitchFamily="18" charset="0"/>
              </a:rPr>
              <a:t>Retrieval-Augmented Generation (RAG):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implementation enhances response accuracy by retrieving relevant information from a vast repository, including customer feedback, prior tickets, and queries, ensuring context-aware and informed actions.</a:t>
            </a:r>
          </a:p>
          <a:p>
            <a:r>
              <a:rPr lang="en-US" sz="1800" b="1" dirty="0" err="1">
                <a:latin typeface="Times New Roman" panose="02020603050405020304" pitchFamily="18" charset="0"/>
                <a:cs typeface="Times New Roman" panose="02020603050405020304" pitchFamily="18" charset="0"/>
              </a:rPr>
              <a:t>LangChain</a:t>
            </a:r>
            <a:r>
              <a:rPr lang="en-US" sz="1800" b="1" dirty="0">
                <a:latin typeface="Times New Roman" panose="02020603050405020304" pitchFamily="18" charset="0"/>
                <a:cs typeface="Times New Roman" panose="02020603050405020304" pitchFamily="18" charset="0"/>
              </a:rPr>
              <a:t> &amp; </a:t>
            </a:r>
            <a:r>
              <a:rPr lang="en-US" sz="1800" b="1" dirty="0" err="1">
                <a:latin typeface="Times New Roman" panose="02020603050405020304" pitchFamily="18" charset="0"/>
                <a:cs typeface="Times New Roman" panose="02020603050405020304" pitchFamily="18" charset="0"/>
              </a:rPr>
              <a:t>LangGraph</a:t>
            </a:r>
            <a:r>
              <a:rPr lang="en-US" sz="1800" b="1" dirty="0">
                <a:latin typeface="Times New Roman" panose="02020603050405020304" pitchFamily="18" charset="0"/>
                <a:cs typeface="Times New Roman" panose="02020603050405020304" pitchFamily="18" charset="0"/>
              </a:rPr>
              <a:t> Integration: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These frameworks facilitate efficient language model chaining and graph-based workflows, enabling parallel processing, automated ticket updates, and seamless decision-making.</a:t>
            </a:r>
          </a:p>
          <a:p>
            <a:r>
              <a:rPr lang="en-US" sz="1800" b="1" dirty="0">
                <a:latin typeface="Times New Roman" panose="02020603050405020304" pitchFamily="18" charset="0"/>
                <a:cs typeface="Times New Roman" panose="02020603050405020304" pitchFamily="18" charset="0"/>
              </a:rPr>
              <a:t>Cloud Feedback Storage &amp; Gemini AI:</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Feedback data is securely stored in the cloud for scalability, with Gemini AI employed for advanced analytics and processing. This ensures improved insights, better predictions, and a continually optimized customer service process.</a:t>
            </a:r>
          </a:p>
          <a:p>
            <a:r>
              <a:rPr lang="en-US" sz="1800" dirty="0">
                <a:latin typeface="Times New Roman" panose="02020603050405020304" pitchFamily="18" charset="0"/>
                <a:cs typeface="Times New Roman" panose="02020603050405020304" pitchFamily="18" charset="0"/>
              </a:rPr>
              <a:t>This robust combination of technologies ensures faster resolutions, enhanced feedback analysis, and an overall improved customer experience.</a:t>
            </a: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62500" lnSpcReduction="20000"/>
          </a:bodyPr>
          <a:lstStyle/>
          <a:p>
            <a:pPr marL="0" indent="0">
              <a:buNone/>
            </a:pPr>
            <a:r>
              <a:rPr lang="en-US" sz="2600" b="1" dirty="0">
                <a:latin typeface="Times New Roman" panose="02020603050405020304" pitchFamily="18" charset="0"/>
                <a:cs typeface="Times New Roman" panose="02020603050405020304" pitchFamily="18" charset="0"/>
              </a:rPr>
              <a:t>AI-Powered Automated Ticketing System</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This advanced system leverages cutting-edge technologies like Natural Language Processing (NLP), Retrieval-Augmented Generation (RAG), and workflow automation frameworks to streamline customer complaint management. Its key features include:</a:t>
            </a:r>
          </a:p>
          <a:p>
            <a:pPr>
              <a:buFont typeface="+mj-lt"/>
              <a:buAutoNum type="arabicPeriod"/>
            </a:pPr>
            <a:r>
              <a:rPr lang="en-US" sz="2600" b="1" dirty="0">
                <a:latin typeface="Times New Roman" panose="02020603050405020304" pitchFamily="18" charset="0"/>
                <a:cs typeface="Times New Roman" panose="02020603050405020304" pitchFamily="18" charset="0"/>
              </a:rPr>
              <a:t>Automated Ticket Creation:</a:t>
            </a:r>
            <a:endParaRPr lang="en-US" sz="2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Automatically parses customer emails to generate tickets with relevant details, significantly reducing manual effort.</a:t>
            </a:r>
          </a:p>
          <a:p>
            <a:pPr>
              <a:buFont typeface="+mj-lt"/>
              <a:buAutoNum type="arabicPeriod"/>
            </a:pPr>
            <a:r>
              <a:rPr lang="en-US" sz="2600" b="1" dirty="0">
                <a:latin typeface="Times New Roman" panose="02020603050405020304" pitchFamily="18" charset="0"/>
                <a:cs typeface="Times New Roman" panose="02020603050405020304" pitchFamily="18" charset="0"/>
              </a:rPr>
              <a:t>Enhanced Accuracy with Retrieval-Augmented Generation (RAG):</a:t>
            </a:r>
            <a:endParaRPr lang="en-US" sz="2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Retrieves historical ticket data to generate accurate and informed responses or solutions by referencing previous case resolutions.</a:t>
            </a:r>
          </a:p>
          <a:p>
            <a:pPr>
              <a:buFont typeface="+mj-lt"/>
              <a:buAutoNum type="arabicPeriod"/>
            </a:pPr>
            <a:r>
              <a:rPr lang="en-US" sz="2600" b="1" dirty="0">
                <a:latin typeface="Times New Roman" panose="02020603050405020304" pitchFamily="18" charset="0"/>
                <a:cs typeface="Times New Roman" panose="02020603050405020304" pitchFamily="18" charset="0"/>
              </a:rPr>
              <a:t>Optimized Workflows using </a:t>
            </a:r>
            <a:r>
              <a:rPr lang="en-US" sz="2600" b="1" dirty="0" err="1">
                <a:latin typeface="Times New Roman" panose="02020603050405020304" pitchFamily="18" charset="0"/>
                <a:cs typeface="Times New Roman" panose="02020603050405020304" pitchFamily="18" charset="0"/>
              </a:rPr>
              <a:t>LangChain</a:t>
            </a:r>
            <a:r>
              <a:rPr lang="en-US" sz="2600" b="1" dirty="0">
                <a:latin typeface="Times New Roman" panose="02020603050405020304" pitchFamily="18" charset="0"/>
                <a:cs typeface="Times New Roman" panose="02020603050405020304" pitchFamily="18" charset="0"/>
              </a:rPr>
              <a:t> and </a:t>
            </a:r>
            <a:r>
              <a:rPr lang="en-US" sz="2600" b="1" dirty="0" err="1">
                <a:latin typeface="Times New Roman" panose="02020603050405020304" pitchFamily="18" charset="0"/>
                <a:cs typeface="Times New Roman" panose="02020603050405020304" pitchFamily="18" charset="0"/>
              </a:rPr>
              <a:t>LangGraph</a:t>
            </a:r>
            <a:r>
              <a:rPr lang="en-US" sz="2600" b="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Orchestrates complex decision-making processes such as intelligent ticket routing based on sentiment and urgency.</a:t>
            </a: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Automates email follow-ups for incomplete ticket details, improving efficiency.</a:t>
            </a:r>
          </a:p>
          <a:p>
            <a:pPr>
              <a:buFont typeface="+mj-lt"/>
              <a:buAutoNum type="arabicPeriod"/>
            </a:pPr>
            <a:r>
              <a:rPr lang="en-US" sz="2600" b="1" dirty="0">
                <a:latin typeface="Times New Roman" panose="02020603050405020304" pitchFamily="18" charset="0"/>
                <a:cs typeface="Times New Roman" panose="02020603050405020304" pitchFamily="18" charset="0"/>
              </a:rPr>
              <a:t>Scalable Parallel Processing:</a:t>
            </a:r>
            <a:endParaRPr lang="en-US" sz="2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Ensures the system can manage high volumes of complaints and queries efficiently, maintaining performance as workload scales.</a:t>
            </a:r>
          </a:p>
          <a:p>
            <a:pPr>
              <a:buFont typeface="+mj-lt"/>
              <a:buAutoNum type="arabicPeriod"/>
            </a:pPr>
            <a:r>
              <a:rPr lang="en-US" sz="2600" b="1" dirty="0">
                <a:latin typeface="Times New Roman" panose="02020603050405020304" pitchFamily="18" charset="0"/>
                <a:cs typeface="Times New Roman" panose="02020603050405020304" pitchFamily="18" charset="0"/>
              </a:rPr>
              <a:t>Improved Customer Experience:</a:t>
            </a:r>
            <a:endParaRPr lang="en-US" sz="2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Utilizes AI-driven sentiment analysis to prioritize tickets and deliver contextually accurate, timely responses, leading to faster resolutions and greater customer satisfaction.</a:t>
            </a:r>
          </a:p>
          <a:p>
            <a:r>
              <a:rPr lang="en-US" sz="2600" dirty="0">
                <a:latin typeface="Times New Roman" panose="02020603050405020304" pitchFamily="18" charset="0"/>
                <a:cs typeface="Times New Roman" panose="02020603050405020304" pitchFamily="18" charset="0"/>
              </a:rPr>
              <a:t>This integrated solution ensures a seamless, efficient, and customer-centric approach to complaint management.</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99250F37-EFAC-81CD-AE81-770674BF229C}"/>
              </a:ext>
            </a:extLst>
          </p:cNvPr>
          <p:cNvSpPr>
            <a:spLocks noGrp="1" noChangeArrowheads="1"/>
          </p:cNvSpPr>
          <p:nvPr>
            <p:ph idx="1"/>
          </p:nvPr>
        </p:nvSpPr>
        <p:spPr bwMode="auto">
          <a:xfrm>
            <a:off x="300629" y="1051426"/>
            <a:ext cx="11403445"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500" b="1" dirty="0">
                <a:latin typeface="Times New Roman" panose="02020603050405020304" pitchFamily="18" charset="0"/>
                <a:cs typeface="Times New Roman" panose="02020603050405020304" pitchFamily="18" charset="0"/>
              </a:rPr>
              <a:t>Steps for Implementing the AI-Powered Automated Ticketing System</a:t>
            </a:r>
            <a:endParaRPr lang="en-US" sz="1500" dirty="0">
              <a:latin typeface="Times New Roman" panose="02020603050405020304" pitchFamily="18" charset="0"/>
              <a:cs typeface="Times New Roman" panose="02020603050405020304" pitchFamily="18" charset="0"/>
            </a:endParaRPr>
          </a:p>
          <a:p>
            <a:pPr>
              <a:buFont typeface="+mj-lt"/>
              <a:buAutoNum type="arabicPeriod"/>
            </a:pPr>
            <a:r>
              <a:rPr lang="en-US" sz="1500" b="1" dirty="0">
                <a:latin typeface="Times New Roman" panose="02020603050405020304" pitchFamily="18" charset="0"/>
                <a:cs typeface="Times New Roman" panose="02020603050405020304" pitchFamily="18" charset="0"/>
              </a:rPr>
              <a:t>Email Parsing and Ticket Creation:</a:t>
            </a:r>
            <a:endParaRPr lang="en-US" sz="1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Leverage Natural Language Processing (NLP) to analyze incoming emails.</a:t>
            </a: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Extract essential details like customer ID, issue type, and priority.</a:t>
            </a: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Automatically create tickets with all relevant information, minimizing manual intervention.</a:t>
            </a:r>
          </a:p>
          <a:p>
            <a:pPr>
              <a:buFont typeface="+mj-lt"/>
              <a:buAutoNum type="arabicPeriod"/>
            </a:pPr>
            <a:r>
              <a:rPr lang="en-US" sz="1500" b="1" dirty="0">
                <a:latin typeface="Times New Roman" panose="02020603050405020304" pitchFamily="18" charset="0"/>
                <a:cs typeface="Times New Roman" panose="02020603050405020304" pitchFamily="18" charset="0"/>
              </a:rPr>
              <a:t>Retrieval-Augmented Generation (RAG):</a:t>
            </a:r>
            <a:endParaRPr lang="en-US" sz="1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Retrieve pertinent data from historical ticket records or databases.</a:t>
            </a: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Reference similar cases and their resolutions to generate accurate and informed responses.</a:t>
            </a:r>
          </a:p>
          <a:p>
            <a:pPr>
              <a:buFont typeface="+mj-lt"/>
              <a:buAutoNum type="arabicPeriod"/>
            </a:pPr>
            <a:r>
              <a:rPr lang="en-US" sz="1500" b="1" dirty="0" err="1">
                <a:latin typeface="Times New Roman" panose="02020603050405020304" pitchFamily="18" charset="0"/>
                <a:cs typeface="Times New Roman" panose="02020603050405020304" pitchFamily="18" charset="0"/>
              </a:rPr>
              <a:t>LangChain</a:t>
            </a:r>
            <a:r>
              <a:rPr lang="en-US" sz="1500" b="1" dirty="0">
                <a:latin typeface="Times New Roman" panose="02020603050405020304" pitchFamily="18" charset="0"/>
                <a:cs typeface="Times New Roman" panose="02020603050405020304" pitchFamily="18" charset="0"/>
              </a:rPr>
              <a:t> and </a:t>
            </a:r>
            <a:r>
              <a:rPr lang="en-US" sz="1500" b="1" dirty="0" err="1">
                <a:latin typeface="Times New Roman" panose="02020603050405020304" pitchFamily="18" charset="0"/>
                <a:cs typeface="Times New Roman" panose="02020603050405020304" pitchFamily="18" charset="0"/>
              </a:rPr>
              <a:t>LangGraph</a:t>
            </a:r>
            <a:r>
              <a:rPr lang="en-US" sz="1500" b="1" dirty="0">
                <a:latin typeface="Times New Roman" panose="02020603050405020304" pitchFamily="18" charset="0"/>
                <a:cs typeface="Times New Roman" panose="02020603050405020304" pitchFamily="18" charset="0"/>
              </a:rPr>
              <a:t> for Workflow Automation:</a:t>
            </a:r>
            <a:endParaRPr lang="en-US" sz="1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Use </a:t>
            </a:r>
            <a:r>
              <a:rPr lang="en-US" sz="1500" dirty="0" err="1">
                <a:latin typeface="Times New Roman" panose="02020603050405020304" pitchFamily="18" charset="0"/>
                <a:cs typeface="Times New Roman" panose="02020603050405020304" pitchFamily="18" charset="0"/>
              </a:rPr>
              <a:t>LangChain</a:t>
            </a:r>
            <a:r>
              <a:rPr lang="en-US" sz="1500" dirty="0">
                <a:latin typeface="Times New Roman" panose="02020603050405020304" pitchFamily="18" charset="0"/>
                <a:cs typeface="Times New Roman" panose="02020603050405020304" pitchFamily="18" charset="0"/>
              </a:rPr>
              <a:t> and </a:t>
            </a:r>
            <a:r>
              <a:rPr lang="en-US" sz="1500" dirty="0" err="1">
                <a:latin typeface="Times New Roman" panose="02020603050405020304" pitchFamily="18" charset="0"/>
                <a:cs typeface="Times New Roman" panose="02020603050405020304" pitchFamily="18" charset="0"/>
              </a:rPr>
              <a:t>LangGraph</a:t>
            </a:r>
            <a:r>
              <a:rPr lang="en-US" sz="1500" dirty="0">
                <a:latin typeface="Times New Roman" panose="02020603050405020304" pitchFamily="18" charset="0"/>
                <a:cs typeface="Times New Roman" panose="02020603050405020304" pitchFamily="18" charset="0"/>
              </a:rPr>
              <a:t> to streamline complex workflows, such as:</a:t>
            </a:r>
          </a:p>
          <a:p>
            <a:pPr marL="1143000" lvl="2" indent="-228600">
              <a:buFont typeface="+mj-lt"/>
              <a:buAutoNum type="arabicPeriod"/>
            </a:pPr>
            <a:r>
              <a:rPr lang="en-US" sz="1500" dirty="0">
                <a:latin typeface="Times New Roman" panose="02020603050405020304" pitchFamily="18" charset="0"/>
                <a:cs typeface="Times New Roman" panose="02020603050405020304" pitchFamily="18" charset="0"/>
              </a:rPr>
              <a:t>Following up on tickets with incomplete details.</a:t>
            </a:r>
          </a:p>
          <a:p>
            <a:pPr marL="1143000" lvl="2" indent="-228600">
              <a:buFont typeface="+mj-lt"/>
              <a:buAutoNum type="arabicPeriod"/>
            </a:pPr>
            <a:r>
              <a:rPr lang="en-US" sz="1500" dirty="0">
                <a:latin typeface="Times New Roman" panose="02020603050405020304" pitchFamily="18" charset="0"/>
                <a:cs typeface="Times New Roman" panose="02020603050405020304" pitchFamily="18" charset="0"/>
              </a:rPr>
              <a:t>Routing tickets intelligently based on sentiment, urgency, or issue type.</a:t>
            </a:r>
          </a:p>
          <a:p>
            <a:pPr marL="1143000" lvl="2" indent="-228600">
              <a:buFont typeface="+mj-lt"/>
              <a:buAutoNum type="arabicPeriod"/>
            </a:pPr>
            <a:r>
              <a:rPr lang="en-US" sz="1500" dirty="0">
                <a:latin typeface="Times New Roman" panose="02020603050405020304" pitchFamily="18" charset="0"/>
                <a:cs typeface="Times New Roman" panose="02020603050405020304" pitchFamily="18" charset="0"/>
              </a:rPr>
              <a:t>Generating automated responses using predefined templates.</a:t>
            </a:r>
          </a:p>
          <a:p>
            <a:pPr>
              <a:buFont typeface="+mj-lt"/>
              <a:buAutoNum type="arabicPeriod"/>
            </a:pPr>
            <a:r>
              <a:rPr lang="en-US" sz="1500" b="1" dirty="0">
                <a:latin typeface="Times New Roman" panose="02020603050405020304" pitchFamily="18" charset="0"/>
                <a:cs typeface="Times New Roman" panose="02020603050405020304" pitchFamily="18" charset="0"/>
              </a:rPr>
              <a:t>Parallel Processing for Scalability:</a:t>
            </a:r>
            <a:endParaRPr lang="en-US" sz="1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Implement parallel processing techniques to handle multiple incoming queries simultaneously.</a:t>
            </a:r>
          </a:p>
          <a:p>
            <a:pPr marL="742950" lvl="1" indent="-285750">
              <a:buFont typeface="+mj-lt"/>
              <a:buAutoNum type="arabicPeriod"/>
            </a:pPr>
            <a:r>
              <a:rPr lang="en-US" sz="1500" dirty="0">
                <a:latin typeface="Times New Roman" panose="02020603050405020304" pitchFamily="18" charset="0"/>
                <a:cs typeface="Times New Roman" panose="02020603050405020304" pitchFamily="18" charset="0"/>
              </a:rPr>
              <a:t>Ensure the system remains responsive and efficient even with increased ticket volumes.</a:t>
            </a:r>
          </a:p>
          <a:p>
            <a:pPr marL="0" indent="0">
              <a:buNone/>
            </a:pPr>
            <a:r>
              <a:rPr lang="en-US" sz="1500" dirty="0">
                <a:latin typeface="Times New Roman" panose="02020603050405020304" pitchFamily="18" charset="0"/>
                <a:cs typeface="Times New Roman" panose="02020603050405020304" pitchFamily="18" charset="0"/>
              </a:rPr>
              <a:t>These steps collectively ensure a robust, scalable, and intelligent system for managing customer complaints efficiently.</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4A92BA-EBB2-A636-CC10-0DB57A167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26" y="1083105"/>
            <a:ext cx="10704947" cy="4907643"/>
          </a:xfrm>
          <a:prstGeom prst="rect">
            <a:avLst/>
          </a:prstGeom>
        </p:spPr>
      </p:pic>
    </p:spTree>
    <p:extLst>
      <p:ext uri="{BB962C8B-B14F-4D97-AF65-F5344CB8AC3E}">
        <p14:creationId xmlns:p14="http://schemas.microsoft.com/office/powerpoint/2010/main" val="425306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10C3F594-E4D5-4667-5ECA-91D6A7DF91DE}"/>
              </a:ext>
            </a:extLst>
          </p:cNvPr>
          <p:cNvPicPr>
            <a:picLocks noGrp="1" noChangeAspect="1"/>
          </p:cNvPicPr>
          <p:nvPr>
            <p:ph idx="1"/>
          </p:nvPr>
        </p:nvPicPr>
        <p:blipFill>
          <a:blip r:embed="rId2"/>
          <a:stretch>
            <a:fillRect/>
          </a:stretch>
        </p:blipFill>
        <p:spPr>
          <a:xfrm>
            <a:off x="812800" y="960719"/>
            <a:ext cx="10407898" cy="511561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Outputs</a:t>
            </a:r>
          </a:p>
        </p:txBody>
      </p:sp>
      <p:pic>
        <p:nvPicPr>
          <p:cNvPr id="5" name="Content Placeholder 4">
            <a:extLst>
              <a:ext uri="{FF2B5EF4-FFF2-40B4-BE49-F238E27FC236}">
                <a16:creationId xmlns:a16="http://schemas.microsoft.com/office/drawing/2014/main" id="{10E2EDB0-D43E-04AB-A2D2-D63135A80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016002" y="1005380"/>
            <a:ext cx="9624698" cy="504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c7b1ef3-87d6-4fc2-bfdd-1f6cfa67cf6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6" ma:contentTypeDescription="Create a new document." ma:contentTypeScope="" ma:versionID="d4a1bbf4dbbb2714f18861bb2a6765b7">
  <xsd:schema xmlns:xsd="http://www.w3.org/2001/XMLSchema" xmlns:xs="http://www.w3.org/2001/XMLSchema" xmlns:p="http://schemas.microsoft.com/office/2006/metadata/properties" xmlns:ns3="5c7b1ef3-87d6-4fc2-bfdd-1f6cfa67cf6f" targetNamespace="http://schemas.microsoft.com/office/2006/metadata/properties" ma:root="true" ma:fieldsID="8fbc47770cb3448376830fd06231029b"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BA067B-78FA-4BCA-8C2F-E284E8A10CD9}">
  <ds:schemaRefs>
    <ds:schemaRef ds:uri="http://purl.org/dc/terms/"/>
    <ds:schemaRef ds:uri="http://purl.org/dc/elements/1.1/"/>
    <ds:schemaRef ds:uri="http://www.w3.org/XML/1998/namespace"/>
    <ds:schemaRef ds:uri="http://schemas.microsoft.com/office/2006/documentManagement/types"/>
    <ds:schemaRef ds:uri="5c7b1ef3-87d6-4fc2-bfdd-1f6cfa67cf6f"/>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8C6DDF3-E2BB-4B6A-87E5-5B97E41B2784}">
  <ds:schemaRefs>
    <ds:schemaRef ds:uri="http://schemas.microsoft.com/sharepoint/v3/contenttype/forms"/>
  </ds:schemaRefs>
</ds:datastoreItem>
</file>

<file path=customXml/itemProps3.xml><?xml version="1.0" encoding="utf-8"?>
<ds:datastoreItem xmlns:ds="http://schemas.openxmlformats.org/officeDocument/2006/customXml" ds:itemID="{83651624-13A6-4291-91F3-6D1DA5216F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593</TotalTime>
  <Words>1509</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Cambria</vt:lpstr>
      <vt:lpstr>CIDFont+F2</vt:lpstr>
      <vt:lpstr>Times New Roman</vt:lpstr>
      <vt:lpstr>Verdana</vt:lpstr>
      <vt:lpstr>Bioinformatics</vt:lpstr>
      <vt:lpstr>Customer support-Automation of ticket creation</vt:lpstr>
      <vt:lpstr>Introduction</vt:lpstr>
      <vt:lpstr>Literature Review</vt:lpstr>
      <vt:lpstr>Proposed Method</vt:lpstr>
      <vt:lpstr>Objectives</vt:lpstr>
      <vt:lpstr>Methodology</vt:lpstr>
      <vt:lpstr>PowerPoint Presentation</vt:lpstr>
      <vt:lpstr>Timeline of Project</vt:lpstr>
      <vt:lpstr>Outputs</vt:lpstr>
      <vt:lpstr>PowerPoint Presentation</vt:lpstr>
      <vt:lpstr>PowerPoint Presentation</vt:lpstr>
      <vt:lpstr>Future Work </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MOHAMMAD TRAVADI</cp:lastModifiedBy>
  <cp:revision>20</cp:revision>
  <dcterms:created xsi:type="dcterms:W3CDTF">2023-03-16T03:26:27Z</dcterms:created>
  <dcterms:modified xsi:type="dcterms:W3CDTF">2025-01-17T04:18:10Z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