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 dirty="0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</a:fld>
            <a:endParaRPr lang="en-GB" dirty="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 dirty="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sciencedirect.com/science/article/abs/pii/S1567422321000703https:/www.researchgate.net/publication/371057143_Design_and_Implementation_of_an_AI_Chatbot_for_Customer_Service" TargetMode="External"/><Relationship Id="rId8" Type="http://schemas.openxmlformats.org/officeDocument/2006/relationships/hyperlink" Target="https://www.researchgate.net/publication/381036706_Application_of_Chatbots_and_Virtual_Assistants_in_Ticket_Booking_System" TargetMode="External"/><Relationship Id="rId7" Type="http://schemas.openxmlformats.org/officeDocument/2006/relationships/hyperlink" Target="https://www.researchgate.net/publication/339986693_AI-based_chatbots_in_customer_service_and_their_effects_on_user_compliance" TargetMode="External"/><Relationship Id="rId6" Type="http://schemas.openxmlformats.org/officeDocument/2006/relationships/hyperlink" Target="https://jcoms.fesb.unist.hr/pdfs/v17n1_1024_tolciu.pdf" TargetMode="External"/><Relationship Id="rId5" Type="http://schemas.openxmlformats.org/officeDocument/2006/relationships/hyperlink" Target="https://ieeexplore.ieee.org/ielx7/6287639/8948470/09234428.pdf" TargetMode="External"/><Relationship Id="rId4" Type="http://schemas.openxmlformats.org/officeDocument/2006/relationships/hyperlink" Target="https://www.researchgate.net/publication/381461839_Retrieval_Augmented_Generation_RAG_based_Restaurant_Chatbot_with_AI_Testability" TargetMode="External"/><Relationship Id="rId3" Type="http://schemas.openxmlformats.org/officeDocument/2006/relationships/hyperlink" Target="https://ceur-ws.org/Vol-3239/paper17.pdf" TargetMode="External"/><Relationship Id="rId2" Type="http://schemas.openxmlformats.org/officeDocument/2006/relationships/hyperlink" Target="https://www.researchgate.net/publication/337509813_A_Study_in_the_Automation_of_Service_Ticket_Recognition_using_Natural_Language_Processing" TargetMode="External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2.xml"/><Relationship Id="rId11" Type="http://schemas.openxmlformats.org/officeDocument/2006/relationships/hyperlink" Target="https://www.darpa.mil/attachments/AIFull.pdf" TargetMode="External"/><Relationship Id="rId10" Type="http://schemas.openxmlformats.org/officeDocument/2006/relationships/hyperlink" Target="https://www.emerald.com/insight/content/doi/10.1108/REGE-07-2021-0120/full/html" TargetMode="External"/><Relationship Id="rId1" Type="http://schemas.openxmlformats.org/officeDocument/2006/relationships/hyperlink" Target="https://www.scitepress.org/Papers/2024/128072/128072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676571"/>
          </a:xfrm>
        </p:spPr>
        <p:txBody>
          <a:bodyPr/>
          <a:lstStyle/>
          <a:p>
            <a:pPr algn="ctr"/>
            <a:r>
              <a:rPr lang="en-IN" i="0" u="none" strike="noStrike" baseline="0" dirty="0">
                <a:latin typeface="CIDFont+F2"/>
              </a:rPr>
              <a:t>Customer support-Automation of ticket</a:t>
            </a:r>
            <a:br>
              <a:rPr lang="en-IN" i="0" u="none" strike="noStrike" baseline="0" dirty="0">
                <a:latin typeface="CIDFont+F2"/>
              </a:rPr>
            </a:br>
            <a:r>
              <a:rPr lang="en-IN" i="0" u="none" strike="noStrike" baseline="0" dirty="0">
                <a:latin typeface="CIDFont+F2"/>
              </a:rPr>
              <a:t>creation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1957722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CCS-G31</a:t>
            </a:r>
            <a:endParaRPr lang="en-GB" dirty="0"/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30904" y="3274141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/>
                <a:gridCol w="33336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20211ccs0086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Mohammad T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20211ccs0066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Greeshma R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20211ccs0060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Mubarak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20211ccs0054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Vignesh G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20211ccs0041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Mohammed Faizan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ubtitle 2"/>
          <p:cNvSpPr txBox="1"/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  <a:endParaRPr lang="en-GB" dirty="0"/>
          </a:p>
          <a:p>
            <a:endParaRPr lang="en-GB" dirty="0"/>
          </a:p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Professor: </a:t>
            </a:r>
            <a:r>
              <a:rPr lang="en-GB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 </a:t>
            </a:r>
            <a:r>
              <a:rPr lang="en-IN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Syed Siraj Ahmed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&amp; Engineering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Presidency University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dirty="0"/>
          </a:p>
        </p:txBody>
      </p:sp>
      <p:sp>
        <p:nvSpPr>
          <p:cNvPr id="6" name="Subtitle 2"/>
          <p:cNvSpPr txBox="1"/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PIP10</a:t>
            </a:r>
            <a:r>
              <a:rPr lang="en-IN" altLang="en-GB" dirty="0"/>
              <a:t>0</a:t>
            </a:r>
            <a:r>
              <a:rPr lang="en-GB" dirty="0"/>
              <a:t>4 University Project-II</a:t>
            </a:r>
            <a:endParaRPr lang="en-GB" dirty="0"/>
          </a:p>
          <a:p>
            <a:r>
              <a:rPr lang="en-GB"/>
              <a:t>Review-</a:t>
            </a:r>
            <a:r>
              <a:rPr lang="en-IN" altLang="en-GB"/>
              <a:t>2</a:t>
            </a:r>
            <a:endParaRPr lang="en-IN" alt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  <a:hlinkClick r:id="rId1"/>
              </a:rPr>
              <a:t>https://www.scitepress.org/Papers/2024/128072/128072.pdf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  <a:hlinkClick r:id="rId2"/>
              </a:rPr>
              <a:t>https://www.researchgate.net/publication/337509813_A_Study_in_the_Automation_of_Service_Ticket_Recognition_using_Natural_Language_Processing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  <a:hlinkClick r:id="rId2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  <a:hlinkClick r:id="rId3"/>
              </a:rPr>
              <a:t>https://ceur-ws.org/Vol-3239/paper17.pdf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  <a:hlinkClick r:id="rId3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  <a:hlinkClick r:id="rId4"/>
              </a:rPr>
              <a:t>https://www.researchgate.net/publication/381461839_Retrieval_Augmented_Generation_RAG_based_Restaurant_Chatbot_with_AI_Testability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https://ieeexplore.ieee.org/ielx7/6287639/8948470/09234428.pdf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https://jcoms.fesb.unist.hr/pdfs/v17n1_1024_tolciu.pdf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https://www.researchgate.net/publication/337509813_A_Study_in_the_Automation_of_Service_Ticket_Recognition_using_Natural_Language_Processing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https://www.researchgate.net/publication/339986693_AI-based_chatbots_in_customer_service_and_their_effects_on_user_compliance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https://www.researchgate.net/publication/381036706_Application_of_Chatbots_and_Virtual_Assistants_in_Ticket_Booking_System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https://www.sciencedirect.com/science/article/abs/pii/S1567422321000703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  <a:hlinkClick r:id="rId9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https://www.researchgate.net/publication/371057143_Design_and_Implementation_of_an_AI_Chatbot_for_Customer_Service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https://www.emerald.com/insight/content/doi/10.1108/REGE-07-2021-0120/full/html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https://www.darpa.mil/attachments/AIFull.pdf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  <a:endParaRPr lang="en-GB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1" y="1166813"/>
            <a:ext cx="10917382" cy="452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aims to tackle the inefficiencies of manual ticket creation in customer support systems by automating key processes using Artificial Intelligence (AI) and Natural Language Processing (NLP). Since Review </a:t>
            </a:r>
            <a:r>
              <a:rPr kumimoji="0" lang="en-I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significant progress has been made in implementing foundational components and addressing initial challenges.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Progress Achieved: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Implemented an email parsing module using NLP for extracting customer complaints and auto-generating tickets.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Retrieval-Augmented Generation (RAG) to enhance responses with historical ticket data.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Established a basic framework for ticket classification and routing.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Encountered: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I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Achieving high accuracy in classifying multilingual tickets.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I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Balancing system performance during the integration of advanced frameworks like LangChain.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I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Designing workflows for incomplete ticket data follow-ups.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Automation: Using NLP and ML models for parsing customer queries and automating ticket creation.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Retrieval-Augmented Generation (RAG): Leveraging RAG for context-aware ticket responses by referencing historical data.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Workflow Optimization: Integration of LangChain for multi-step decision-making and automated follow-ups.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Analysis: Employing AI-based tools to prioritize customer tickets based on urgency and sentiment.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Parallel processing for handling a large volume of tickets.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Applications: Reference studies on scalable ticketing systems, their deployment challenges, and customer experience improvements.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  <a:r>
              <a:rPr lang="en-IN" altLang="en-GB" dirty="0"/>
              <a:t> (Updates Since Review 1)</a:t>
            </a:r>
            <a:endParaRPr lang="en-IN" altLang="en-GB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87929" y="832290"/>
            <a:ext cx="11092871" cy="5015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 Parsing &amp; Ticket Creation (Completed):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NLP-based module extracts key information (e.g., issue type, customer ID).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Tickets are auto-generated with structured data for further processing.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Retrieval-Augmented Generation (RAG) (Ongoing):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Retrieves relevant information from historical tickets to improve response quality.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decision-making by analyzing past resolutions.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LangChain Integration (Initial Phase):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a workflow for intelligent ticket routing based on sentiment and urgency.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template-based auto-responses under testing.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Parallel Processing (Planned):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Conducting initial tests to manage multiple tickets simultaneously.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Ensuring scalability without compromising accuracy.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/>
              <a:t>Refine Ticket Classification Accuracy:</a:t>
            </a:r>
            <a:r>
              <a:rPr lang="en-IN" altLang="en-US" b="1" dirty="0"/>
              <a:t> </a:t>
            </a:r>
            <a:r>
              <a:rPr lang="en-US" altLang="en-US" dirty="0"/>
              <a:t>Employ advanced NLP models like transformers for improved multilingual support.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Implement Sentiment-Based Ticket Prioritization:</a:t>
            </a:r>
            <a:r>
              <a:rPr lang="en-IN" altLang="en-US" dirty="0"/>
              <a:t> </a:t>
            </a:r>
            <a:r>
              <a:rPr lang="en-US" altLang="en-US" dirty="0"/>
              <a:t>Design and test an AI model to identify ticket urgency and rank them accordingly.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Develop Workflow for Incomplete Tickets:</a:t>
            </a:r>
            <a:r>
              <a:rPr lang="en-IN" altLang="en-US" dirty="0"/>
              <a:t> </a:t>
            </a:r>
            <a:r>
              <a:rPr lang="en-US" altLang="en-US" dirty="0"/>
              <a:t>Automate follow-up emails and notifications for tickets with missing details.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Prepare for Large-Scale Testing:</a:t>
            </a:r>
            <a:r>
              <a:rPr lang="en-IN" altLang="en-US" b="1" dirty="0"/>
              <a:t> </a:t>
            </a:r>
            <a:r>
              <a:rPr lang="en-US" altLang="en-US" dirty="0"/>
              <a:t>Simulate real-world ticket scenarios to evaluate system performance.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  <a:endParaRPr lang="en-GB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6" y="1083105"/>
            <a:ext cx="10704947" cy="49076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29" y="1069849"/>
            <a:ext cx="9925560" cy="489610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  <a:r>
              <a:rPr lang="en-IN" altLang="en-GB" dirty="0"/>
              <a:t> (By Review 3)</a:t>
            </a:r>
            <a:endParaRPr lang="en-IN" alt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799" y="1112635"/>
            <a:ext cx="10289309" cy="353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 90% accuracy in ticket classification across multiple languages.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process and resolve 100 tickets simultaneously using parallel processing.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Demonstrate a fully integrated end-to-end workflow for ticket handling, including follow-ups.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basic dashboard for tracking ticket statuses and system performance metrics.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3011" y="1259204"/>
            <a:ext cx="10574867" cy="1691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progressing as planned, with foundational modules implemented and advanced features under development. Efforts are focused on improving accuracy, scalability, and workflow efficiency to deliver a robust automated ticketing solution.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7E94455598354AA92C9A7FF1F6F333" ma:contentTypeVersion="6" ma:contentTypeDescription="Create a new document." ma:contentTypeScope="" ma:versionID="d4a1bbf4dbbb2714f18861bb2a6765b7">
  <xsd:schema xmlns:xsd="http://www.w3.org/2001/XMLSchema" xmlns:xs="http://www.w3.org/2001/XMLSchema" xmlns:p="http://schemas.microsoft.com/office/2006/metadata/properties" xmlns:ns3="5c7b1ef3-87d6-4fc2-bfdd-1f6cfa67cf6f" targetNamespace="http://schemas.microsoft.com/office/2006/metadata/properties" ma:root="true" ma:fieldsID="8fbc47770cb3448376830fd06231029b" ns3:_="">
    <xsd:import namespace="5c7b1ef3-87d6-4fc2-bfdd-1f6cfa67cf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7b1ef3-87d6-4fc2-bfdd-1f6cfa67cf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c7b1ef3-87d6-4fc2-bfdd-1f6cfa67cf6f" xsi:nil="true"/>
  </documentManagement>
</p:properties>
</file>

<file path=customXml/itemProps1.xml><?xml version="1.0" encoding="utf-8"?>
<ds:datastoreItem xmlns:ds="http://schemas.openxmlformats.org/officeDocument/2006/customXml" ds:itemID="{83651624-13A6-4291-91F3-6D1DA5216F44}">
  <ds:schemaRefs/>
</ds:datastoreItem>
</file>

<file path=customXml/itemProps2.xml><?xml version="1.0" encoding="utf-8"?>
<ds:datastoreItem xmlns:ds="http://schemas.openxmlformats.org/officeDocument/2006/customXml" ds:itemID="{58C6DDF3-E2BB-4B6A-87E5-5B97E41B2784}">
  <ds:schemaRefs/>
</ds:datastoreItem>
</file>

<file path=customXml/itemProps3.xml><?xml version="1.0" encoding="utf-8"?>
<ds:datastoreItem xmlns:ds="http://schemas.openxmlformats.org/officeDocument/2006/customXml" ds:itemID="{EDBA067B-78FA-4BCA-8C2F-E284E8A10CD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0</TotalTime>
  <Words>4965</Words>
  <Application>WPS Presentation</Application>
  <PresentationFormat>Widescreen</PresentationFormat>
  <Paragraphs>122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Verdana</vt:lpstr>
      <vt:lpstr>CIDFont+F2</vt:lpstr>
      <vt:lpstr>Segoe Print</vt:lpstr>
      <vt:lpstr>Cambria</vt:lpstr>
      <vt:lpstr>Calibri</vt:lpstr>
      <vt:lpstr>Times New Roman</vt:lpstr>
      <vt:lpstr>Verdana</vt:lpstr>
      <vt:lpstr>Bookman Old Style</vt:lpstr>
      <vt:lpstr>Microsoft YaHei</vt:lpstr>
      <vt:lpstr>Arial Unicode MS</vt:lpstr>
      <vt:lpstr>Bioinformatics</vt:lpstr>
      <vt:lpstr>Customer support-Automation of ticket creation</vt:lpstr>
      <vt:lpstr>Introduction</vt:lpstr>
      <vt:lpstr>Literature Review</vt:lpstr>
      <vt:lpstr>Proposed Method (Updates Since Review 0)</vt:lpstr>
      <vt:lpstr>Objectives</vt:lpstr>
      <vt:lpstr>Methodology</vt:lpstr>
      <vt:lpstr>Timeline of Project</vt:lpstr>
      <vt:lpstr>Expected Outcomes (By Review 2)</vt:lpstr>
      <vt:lpstr>Conclusion</vt:lpstr>
      <vt:lpstr>References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Faizan Mohammed</cp:lastModifiedBy>
  <cp:revision>21</cp:revision>
  <dcterms:created xsi:type="dcterms:W3CDTF">2023-03-16T03:26:00Z</dcterms:created>
  <dcterms:modified xsi:type="dcterms:W3CDTF">2025-01-18T20:18:18Z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0x010100CF7E94455598354AA92C9A7FF1F6F333</vt:lpwstr>
  </property>
  <property fmtid="{D5CDD505-2E9C-101B-9397-08002B2CF9AE}" pid="3" name="ICV">
    <vt:lpwstr>9987278E10A74EC08007A7944E1D6F68_13</vt:lpwstr>
  </property>
  <property fmtid="{D5CDD505-2E9C-101B-9397-08002B2CF9AE}" pid="4" name="KSOProductBuildVer">
    <vt:lpwstr>1033-12.2.0.19805</vt:lpwstr>
  </property>
</Properties>
</file>