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9" r:id="rId5"/>
    <p:sldId id="258" r:id="rId6"/>
    <p:sldId id="276" r:id="rId7"/>
    <p:sldId id="277" r:id="rId8"/>
    <p:sldId id="260" r:id="rId9"/>
    <p:sldId id="274" r:id="rId10"/>
    <p:sldId id="261" r:id="rId11"/>
    <p:sldId id="262" r:id="rId12"/>
    <p:sldId id="263" r:id="rId13"/>
    <p:sldId id="264" r:id="rId14"/>
    <p:sldId id="265" r:id="rId15"/>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4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dirty="0"/>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dirty="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s://www.sciencedirect.com/science/article/abs/pii/S1567422321000703https:/www.researchgate.net/publication/371057143_Design_and_Implementation_of_an_AI_Chatbot_for_Customer_Service" TargetMode="External"/><Relationship Id="rId8" Type="http://schemas.openxmlformats.org/officeDocument/2006/relationships/hyperlink" Target="https://www.researchgate.net/publication/381036706_Application_of_Chatbots_and_Virtual_Assistants_in_Ticket_Booking_System" TargetMode="External"/><Relationship Id="rId7" Type="http://schemas.openxmlformats.org/officeDocument/2006/relationships/hyperlink" Target="https://www.researchgate.net/publication/339986693_AI-based_chatbots_in_customer_service_and_their_effects_on_user_compliance" TargetMode="External"/><Relationship Id="rId6" Type="http://schemas.openxmlformats.org/officeDocument/2006/relationships/hyperlink" Target="https://jcoms.fesb.unist.hr/pdfs/v17n1_1024_tolciu.pdf" TargetMode="External"/><Relationship Id="rId5" Type="http://schemas.openxmlformats.org/officeDocument/2006/relationships/hyperlink" Target="https://ieeexplore.ieee.org/ielx7/6287639/8948470/09234428.pdf" TargetMode="External"/><Relationship Id="rId4" Type="http://schemas.openxmlformats.org/officeDocument/2006/relationships/hyperlink" Target="https://www.researchgate.net/publication/381461839_Retrieval_Augmented_Generation_RAG_based_Restaurant_Chatbot_with_AI_Testability" TargetMode="External"/><Relationship Id="rId3" Type="http://schemas.openxmlformats.org/officeDocument/2006/relationships/hyperlink" Target="https://ceur-ws.org/Vol-3239/paper17.pdf" TargetMode="External"/><Relationship Id="rId2" Type="http://schemas.openxmlformats.org/officeDocument/2006/relationships/hyperlink" Target="https://www.researchgate.net/publication/337509813_A_Study_in_the_Automation_of_Service_Ticket_Recognition_using_Natural_Language_Processing" TargetMode="External"/><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openxmlformats.org/officeDocument/2006/relationships/hyperlink" Target="https://www.darpa.mil/attachments/AIFull.pdf" TargetMode="External"/><Relationship Id="rId10" Type="http://schemas.openxmlformats.org/officeDocument/2006/relationships/hyperlink" Target="https://www.emerald.com/insight/content/doi/10.1108/REGE-07-2021-0120/full/html" TargetMode="External"/><Relationship Id="rId1" Type="http://schemas.openxmlformats.org/officeDocument/2006/relationships/hyperlink" Target="https://www.scitepress.org/Papers/2024/128072/128072.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676571"/>
          </a:xfrm>
        </p:spPr>
        <p:txBody>
          <a:bodyPr/>
          <a:lstStyle/>
          <a:p>
            <a:pPr algn="ctr"/>
            <a:r>
              <a:rPr lang="en-IN" i="0" u="none" strike="noStrike" baseline="0" dirty="0">
                <a:latin typeface="CIDFont+F2"/>
              </a:rPr>
              <a:t>Customer support-Automation of ticket</a:t>
            </a:r>
            <a:br>
              <a:rPr lang="en-IN" i="0" u="none" strike="noStrike" baseline="0" dirty="0">
                <a:latin typeface="CIDFont+F2"/>
              </a:rPr>
            </a:br>
            <a:r>
              <a:rPr lang="en-IN" i="0" u="none" strike="noStrike" baseline="0" dirty="0">
                <a:latin typeface="CIDFont+F2"/>
              </a:rPr>
              <a:t>creation</a:t>
            </a:r>
            <a:endParaRPr lang="en-GB" dirty="0"/>
          </a:p>
        </p:txBody>
      </p:sp>
      <p:sp>
        <p:nvSpPr>
          <p:cNvPr id="3" name="Subtitle 2"/>
          <p:cNvSpPr>
            <a:spLocks noGrp="1"/>
          </p:cNvSpPr>
          <p:nvPr>
            <p:ph type="subTitle" idx="1"/>
          </p:nvPr>
        </p:nvSpPr>
        <p:spPr>
          <a:xfrm>
            <a:off x="790469" y="1957722"/>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 </a:t>
            </a:r>
            <a:r>
              <a:rPr lang="en-IN" sz="2000" b="1" i="0" u="none" strike="noStrike" baseline="0">
                <a:solidFill>
                  <a:srgbClr val="000000"/>
                </a:solidFill>
                <a:latin typeface="Calibri" panose="020F0502020204030204" pitchFamily="34" charset="0"/>
              </a:rPr>
              <a:t>CCS-G31</a:t>
            </a:r>
            <a:endParaRPr lang="en-GB" dirty="0"/>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b="1" dirty="0">
                          <a:solidFill>
                            <a:schemeClr val="tx2">
                              <a:lumMod val="75000"/>
                            </a:schemeClr>
                          </a:solidFill>
                        </a:rPr>
                        <a:t>Roll Number</a:t>
                      </a:r>
                      <a:endParaRPr lang="en-GB"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endParaRPr lang="en-GB"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GB" dirty="0"/>
                        <a:t>20211ccs0086</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Mohammad 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GB" dirty="0"/>
                        <a:t>20211ccs0066</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Greeshma R</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GB" dirty="0"/>
                        <a:t>20211ccs0060</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Mubarak</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GB" dirty="0"/>
                        <a:t>20211ccs0054</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Vignesh G</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GB" dirty="0"/>
                        <a:t>20211ccs0041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Mohammed Faizan</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GB" dirty="0"/>
          </a:p>
          <a:p>
            <a:endParaRPr lang="en-GB" dirty="0"/>
          </a:p>
          <a:p>
            <a:pPr algn="l"/>
            <a:r>
              <a:rPr lang="en-GB" dirty="0">
                <a:latin typeface="Times New Roman" panose="02020603050405020304" pitchFamily="18" charset="0"/>
                <a:cs typeface="Times New Roman" panose="02020603050405020304" pitchFamily="18" charset="0"/>
              </a:rPr>
              <a:t>Professor: </a:t>
            </a:r>
            <a:r>
              <a:rPr lang="en-GB"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a:t>
            </a:r>
            <a:r>
              <a:rPr lang="en-IN" b="1" i="0" u="none" strike="noStrike" baseline="0" dirty="0" err="1">
                <a:solidFill>
                  <a:srgbClr val="000000"/>
                </a:solidFill>
                <a:latin typeface="Times New Roman" panose="02020603050405020304" pitchFamily="18" charset="0"/>
                <a:cs typeface="Times New Roman" panose="02020603050405020304" pitchFamily="18" charset="0"/>
              </a:rPr>
              <a:t>Dr.</a:t>
            </a:r>
            <a:r>
              <a:rPr lang="en-IN" b="1" i="0" u="none" strike="noStrike" baseline="0" dirty="0">
                <a:solidFill>
                  <a:srgbClr val="000000"/>
                </a:solidFill>
                <a:latin typeface="Times New Roman" panose="02020603050405020304" pitchFamily="18" charset="0"/>
                <a:cs typeface="Times New Roman" panose="02020603050405020304" pitchFamily="18" charset="0"/>
              </a:rPr>
              <a:t> Syed Siraj Ahmed</a:t>
            </a:r>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School of Computer Science &amp; Engineering</a:t>
            </a:r>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Presidency University</a:t>
            </a:r>
            <a:endParaRPr lang="en-GB" dirty="0">
              <a:latin typeface="Times New Roman" panose="02020603050405020304" pitchFamily="18" charset="0"/>
              <a:cs typeface="Times New Roman" panose="02020603050405020304" pitchFamily="18" charset="0"/>
            </a:endParaRP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6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a:t>
            </a:r>
            <a:r>
              <a:rPr lang="en-IN" altLang="en-GB" dirty="0"/>
              <a:t>0</a:t>
            </a:r>
            <a:r>
              <a:rPr lang="en-GB" dirty="0"/>
              <a:t>4 University Project-II</a:t>
            </a:r>
            <a:endParaRPr lang="en-GB" dirty="0"/>
          </a:p>
          <a:p>
            <a:r>
              <a:rPr lang="en-GB"/>
              <a:t>Review-</a:t>
            </a:r>
            <a:r>
              <a:rPr lang="en-IN" altLang="en-GB"/>
              <a:t>3</a:t>
            </a:r>
            <a:endParaRPr lang="en-IN" alt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6929" y="1069849"/>
            <a:ext cx="9925560" cy="489610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r>
              <a:rPr lang="en-IN" altLang="en-GB" dirty="0"/>
              <a:t> (By Review 4)</a:t>
            </a:r>
            <a:endParaRPr lang="en-IN" altLang="en-GB" dirty="0"/>
          </a:p>
        </p:txBody>
      </p:sp>
      <p:sp>
        <p:nvSpPr>
          <p:cNvPr id="4" name="Rectangle 1"/>
          <p:cNvSpPr>
            <a:spLocks noGrp="1" noChangeArrowheads="1"/>
          </p:cNvSpPr>
          <p:nvPr>
            <p:ph idx="1"/>
          </p:nvPr>
        </p:nvSpPr>
        <p:spPr bwMode="auto">
          <a:xfrm>
            <a:off x="812799" y="1543483"/>
            <a:ext cx="10289309"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Fully functional end-to-end automated ticketing system.</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performance monitoring via dashboards.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capable of handling 100+ tickets simultaneously with high accuracy.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workflow automation for ticket routing and follow-ups.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4" name="Rectangle 1"/>
          <p:cNvSpPr>
            <a:spLocks noGrp="1" noChangeArrowheads="1"/>
          </p:cNvSpPr>
          <p:nvPr>
            <p:ph idx="1"/>
          </p:nvPr>
        </p:nvSpPr>
        <p:spPr bwMode="auto">
          <a:xfrm>
            <a:off x="813646" y="1174749"/>
            <a:ext cx="10574867" cy="249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is on track to meet its goals, with significant progress in ticket generation, workflow automation, and scalability. The team is focused on addressing remaining challenges and optimizing system performance to deliver a robust solution by the final review.</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20000"/>
          </a:bodyPr>
          <a:lstStyle/>
          <a:p>
            <a:r>
              <a:rPr lang="en-GB" sz="1600" dirty="0">
                <a:latin typeface="Times New Roman" panose="02020603050405020304" pitchFamily="18" charset="0"/>
                <a:cs typeface="Times New Roman" panose="02020603050405020304" pitchFamily="18" charset="0"/>
                <a:sym typeface="+mn-ea"/>
                <a:hlinkClick r:id="rId1"/>
              </a:rPr>
              <a:t>https://www.scitepress.org/Papers/2024/128072/128072.pdf</a:t>
            </a:r>
            <a:endParaRPr lang="en-US" altLang="en-US"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sym typeface="+mn-ea"/>
                <a:hlinkClick r:id="rId2"/>
              </a:rPr>
              <a:t>https://www.researchgate.net/publication/337509813_A_Study_in_the_Automation_of_Service_Ticket_Recognition_using_Natural_Language_Processing</a:t>
            </a:r>
            <a:endParaRPr lang="en-GB" sz="1600" dirty="0">
              <a:latin typeface="Times New Roman" panose="02020603050405020304" pitchFamily="18" charset="0"/>
              <a:cs typeface="Times New Roman" panose="02020603050405020304" pitchFamily="18" charset="0"/>
              <a:sym typeface="+mn-ea"/>
              <a:hlinkClick r:id="rId2"/>
            </a:endParaRPr>
          </a:p>
          <a:p>
            <a:r>
              <a:rPr lang="en-GB" sz="1600" dirty="0">
                <a:latin typeface="Times New Roman" panose="02020603050405020304" pitchFamily="18" charset="0"/>
                <a:cs typeface="Times New Roman" panose="02020603050405020304" pitchFamily="18" charset="0"/>
                <a:sym typeface="+mn-ea"/>
                <a:hlinkClick r:id="rId3"/>
              </a:rPr>
              <a:t>https://ceur-ws.org/Vol-3239/paper17.pdf</a:t>
            </a:r>
            <a:endParaRPr lang="en-GB" sz="1600" dirty="0">
              <a:latin typeface="Times New Roman" panose="02020603050405020304" pitchFamily="18" charset="0"/>
              <a:cs typeface="Times New Roman" panose="02020603050405020304" pitchFamily="18" charset="0"/>
              <a:sym typeface="+mn-ea"/>
              <a:hlinkClick r:id="rId3"/>
            </a:endParaRPr>
          </a:p>
          <a:p>
            <a:r>
              <a:rPr lang="en-GB" sz="1600" dirty="0">
                <a:latin typeface="Times New Roman" panose="02020603050405020304" pitchFamily="18" charset="0"/>
                <a:cs typeface="Times New Roman" panose="02020603050405020304" pitchFamily="18" charset="0"/>
                <a:sym typeface="+mn-ea"/>
                <a:hlinkClick r:id="rId4"/>
              </a:rPr>
              <a:t>https://www.researchgate.net/publication/381461839_Retrieval_Augmented_Generation_RAG_based_Restaurant_Chatbot_with_AI_Testability</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5"/>
              </a:rPr>
              <a:t>https://ieeexplore.ieee.org/ielx7/6287639/8948470/09234428.pdf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6"/>
              </a:rPr>
              <a:t>https://jcoms.fesb.unist.hr/pdfs/v17n1_1024_tolciu.pdf</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2"/>
              </a:rPr>
              <a:t>https://www.researchgate.net/publication/337509813_A_Study_in_the_Automation_of_Service_Ticket_Recognition_using_Natural_Language_Processing</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7"/>
              </a:rPr>
              <a:t>https://www.researchgate.net/publication/339986693_AI-based_chatbots_in_customer_service_and_their_effects_on_user_compliance</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8"/>
              </a:rPr>
              <a:t>https://www.researchgate.net/publication/381036706_Application_of_Chatbots_and_Virtual_Assistants_in_Ticket_Booking_System</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9"/>
              </a:rPr>
              <a:t>https://www.sciencedirect.com/science/article/abs/pii/S1567422321000703</a:t>
            </a:r>
            <a:endParaRPr lang="en-GB" sz="1600" dirty="0">
              <a:latin typeface="Times New Roman" panose="02020603050405020304" pitchFamily="18" charset="0"/>
              <a:cs typeface="Times New Roman" panose="02020603050405020304" pitchFamily="18" charset="0"/>
              <a:hlinkClick r:id="rId9"/>
            </a:endParaRPr>
          </a:p>
          <a:p>
            <a:r>
              <a:rPr lang="en-GB" sz="1600" dirty="0">
                <a:latin typeface="Times New Roman" panose="02020603050405020304" pitchFamily="18" charset="0"/>
                <a:cs typeface="Times New Roman" panose="02020603050405020304" pitchFamily="18" charset="0"/>
                <a:hlinkClick r:id="rId9"/>
              </a:rPr>
              <a:t>https://www.researchgate.net/publication/371057143_Design_and_Implementation_of_an_AI_Chatbot_for_Customer_Service</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10"/>
              </a:rPr>
              <a:t>https://www.emerald.com/insight/content/doi/10.1108/REGE-07-2021-0120/full/html</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hlinkClick r:id="rId11"/>
              </a:rPr>
              <a:t>https://www.darpa.mil/attachments/AIFull.pdf</a:t>
            </a:r>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4" name="Rectangle 1"/>
          <p:cNvSpPr>
            <a:spLocks noGrp="1" noChangeArrowheads="1"/>
          </p:cNvSpPr>
          <p:nvPr>
            <p:ph idx="1"/>
          </p:nvPr>
        </p:nvSpPr>
        <p:spPr bwMode="auto">
          <a:xfrm>
            <a:off x="812801" y="1305243"/>
            <a:ext cx="10917382"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Project Goal: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Automate customer ticket management using AI-powered technologies like Natural Language Processing (NLP), Retrieval-Augmented Generation (RAG), and LangChain for enhanced scalability, accuracy, and efficiency.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Current Status: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Email parsing and ticket generation fully implemented.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RAG module integrated for enhanced response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Initial workflows for sentiment-based routing and follow-ups under testing.</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Key Focus Areas for Review 3:</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IN" altLang="en-US" sz="1800" b="0" i="0" u="none" strike="noStrike" cap="none" normalizeH="0" baseline="0" dirty="0">
                <a:ln>
                  <a:noFill/>
                </a:ln>
                <a:solidFill>
                  <a:schemeClr val="tx1"/>
                </a:solidFill>
                <a:effectLst/>
                <a:latin typeface="Arial" panose="020B0604020202020204" pitchFamily="34" charset="0"/>
              </a:rPr>
              <a:t>1. </a:t>
            </a:r>
            <a:r>
              <a:rPr kumimoji="0" lang="en-US" altLang="en-US" sz="1800" b="0" i="0" u="none" strike="noStrike" cap="none" normalizeH="0" baseline="0" dirty="0">
                <a:ln>
                  <a:noFill/>
                </a:ln>
                <a:solidFill>
                  <a:schemeClr val="tx1"/>
                </a:solidFill>
                <a:effectLst/>
                <a:latin typeface="Arial" panose="020B0604020202020204" pitchFamily="34" charset="0"/>
              </a:rPr>
              <a:t>Improving multilingual support for ticket classification.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pPr>
            <a:r>
              <a:rPr kumimoji="0" lang="en-IN"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0" i="0" u="none" strike="noStrike" cap="none" normalizeH="0" baseline="0" dirty="0">
                <a:ln>
                  <a:noFill/>
                </a:ln>
                <a:solidFill>
                  <a:schemeClr val="tx1"/>
                </a:solidFill>
                <a:effectLst/>
                <a:latin typeface="Arial" panose="020B0604020202020204" pitchFamily="34" charset="0"/>
              </a:rPr>
              <a:t>Scaling the system to handle higher ticket volumes with parallel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pPr>
            <a:r>
              <a:rPr kumimoji="0" lang="en-IN"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a:ln>
                  <a:noFill/>
                </a:ln>
                <a:solidFill>
                  <a:schemeClr val="tx1"/>
                </a:solidFill>
                <a:effectLst/>
                <a:latin typeface="Arial" panose="020B0604020202020204" pitchFamily="34" charset="0"/>
              </a:rPr>
              <a:t>Enhancing workflow automation with LangChain and LangGraph.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t>Literature Survey</a:t>
            </a:r>
            <a:endParaRPr lang="en-IN" altLang="en-GB" dirty="0"/>
          </a:p>
        </p:txBody>
      </p:sp>
      <p:sp>
        <p:nvSpPr>
          <p:cNvPr id="5" name="Rectangle 2"/>
          <p:cNvSpPr>
            <a:spLocks noGrp="1" noChangeArrowheads="1"/>
          </p:cNvSpPr>
          <p:nvPr>
            <p:ph idx="1"/>
          </p:nvPr>
        </p:nvSpPr>
        <p:spPr bwMode="auto">
          <a:xfrm>
            <a:off x="464129" y="991675"/>
            <a:ext cx="11092871"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IN"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NLP Models: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Studies on transformer-based models like BERT for handling diverse languages in ticket classification.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IN"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Workflow Automation: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LangChain’s applications in chaining complex AI models for decision-making.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IN"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Techniques: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on parallel processing and load balancing for AI-driven systems.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IN"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Trends: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of AI on customer satisfaction and operational efficiency in large-scale support environments.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t>Proposed Method (Updates since Review 2)</a:t>
            </a:r>
            <a:endParaRPr lang="en-IN" altLang="en-GB" dirty="0"/>
          </a:p>
        </p:txBody>
      </p:sp>
      <p:sp>
        <p:nvSpPr>
          <p:cNvPr id="3" name="Content Placeholder 2"/>
          <p:cNvSpPr>
            <a:spLocks noGrp="1"/>
          </p:cNvSpPr>
          <p:nvPr>
            <p:ph idx="1"/>
          </p:nvPr>
        </p:nvSpPr>
        <p:spPr>
          <a:xfrm>
            <a:off x="812800" y="1034415"/>
            <a:ext cx="10906125" cy="5072380"/>
          </a:xfrm>
        </p:spPr>
        <p:txBody>
          <a:bodyPr>
            <a:noAutofit/>
          </a:bodyPr>
          <a:lstStyle/>
          <a:p>
            <a:pPr marL="0" indent="0">
              <a:lnSpc>
                <a:spcPct val="100000"/>
              </a:lnSpc>
              <a:buNone/>
            </a:pPr>
            <a:r>
              <a:rPr lang="en-IN" altLang="en-US" b="1" dirty="0">
                <a:latin typeface="Times New Roman" panose="02020603050405020304" pitchFamily="18" charset="0"/>
                <a:cs typeface="Times New Roman" panose="02020603050405020304" pitchFamily="18" charset="0"/>
              </a:rPr>
              <a:t>1. </a:t>
            </a:r>
            <a:r>
              <a:rPr lang="en-US" altLang="en-US" b="1" dirty="0">
                <a:latin typeface="Times New Roman" panose="02020603050405020304" pitchFamily="18" charset="0"/>
                <a:cs typeface="Times New Roman" panose="02020603050405020304" pitchFamily="18" charset="0"/>
              </a:rPr>
              <a:t>RAG Improvements:</a:t>
            </a:r>
            <a:endParaRPr lang="en-US" altLang="en-US" b="1" dirty="0">
              <a:latin typeface="Times New Roman" panose="02020603050405020304" pitchFamily="18" charset="0"/>
              <a:cs typeface="Times New Roman" panose="02020603050405020304" pitchFamily="18" charset="0"/>
            </a:endParaRPr>
          </a:p>
          <a:p>
            <a:pPr marL="0" indent="0">
              <a:lnSpc>
                <a:spcPct val="100000"/>
              </a:lnSpc>
              <a:buNone/>
            </a:pPr>
            <a:endParaRPr lang="en-US" altLang="en-US" dirty="0">
              <a:latin typeface="Times New Roman" panose="02020603050405020304" pitchFamily="18" charset="0"/>
              <a:cs typeface="Times New Roman" panose="02020603050405020304" pitchFamily="18" charset="0"/>
            </a:endParaRPr>
          </a:p>
          <a:p>
            <a:pPr>
              <a:lnSpc>
                <a:spcPct val="100000"/>
              </a:lnSpc>
            </a:pPr>
            <a:r>
              <a:rPr lang="en-US" altLang="en-US" dirty="0">
                <a:latin typeface="Times New Roman" panose="02020603050405020304" pitchFamily="18" charset="0"/>
                <a:cs typeface="Times New Roman" panose="02020603050405020304" pitchFamily="18" charset="0"/>
              </a:rPr>
              <a:t>Enhanced data retrieval mechanisms to improve the contextual accuracy of responses.</a:t>
            </a:r>
            <a:endParaRPr lang="en-US" altLang="en-US" dirty="0">
              <a:latin typeface="Times New Roman" panose="02020603050405020304" pitchFamily="18" charset="0"/>
              <a:cs typeface="Times New Roman" panose="02020603050405020304" pitchFamily="18" charset="0"/>
            </a:endParaRPr>
          </a:p>
          <a:p>
            <a:pPr>
              <a:lnSpc>
                <a:spcPct val="100000"/>
              </a:lnSpc>
            </a:pPr>
            <a:r>
              <a:rPr lang="en-US" altLang="en-US" dirty="0">
                <a:latin typeface="Times New Roman" panose="02020603050405020304" pitchFamily="18" charset="0"/>
                <a:cs typeface="Times New Roman" panose="02020603050405020304" pitchFamily="18" charset="0"/>
              </a:rPr>
              <a:t>Integrated customer feedback data into the RAG repository for better recommendations.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marL="0" indent="0">
              <a:buNone/>
            </a:pPr>
            <a:r>
              <a:rPr lang="en-IN" altLang="en-US" b="1" dirty="0">
                <a:latin typeface="Times New Roman" panose="02020603050405020304" pitchFamily="18" charset="0"/>
                <a:cs typeface="Times New Roman" panose="02020603050405020304" pitchFamily="18" charset="0"/>
              </a:rPr>
              <a:t>2. </a:t>
            </a:r>
            <a:r>
              <a:rPr lang="en-US" altLang="en-US" b="1" dirty="0">
                <a:latin typeface="Times New Roman" panose="02020603050405020304" pitchFamily="18" charset="0"/>
                <a:cs typeface="Times New Roman" panose="02020603050405020304" pitchFamily="18" charset="0"/>
              </a:rPr>
              <a:t>Sentiment-Based Routing:</a:t>
            </a:r>
            <a:endParaRPr lang="en-US" altLang="en-US" b="1"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Tested AI models for classifying tickets based on urgency and sentiment.</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Achieved preliminary accuracy of 85% in prioritizing high-urgency tickets.</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marL="0" indent="0">
              <a:buNone/>
            </a:pPr>
            <a:br>
              <a:rPr lang="en-US" altLang="en-US" sz="1700" dirty="0">
                <a:latin typeface="Times New Roman" panose="02020603050405020304" pitchFamily="18" charset="0"/>
                <a:cs typeface="Times New Roman" panose="02020603050405020304" pitchFamily="18" charset="0"/>
              </a:rPr>
            </a:b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dirty="0">
                <a:sym typeface="+mn-ea"/>
              </a:rPr>
              <a:t>Proposed Method (Updates since Review 2)</a:t>
            </a:r>
            <a:endParaRPr lang="en-US"/>
          </a:p>
        </p:txBody>
      </p:sp>
      <p:sp>
        <p:nvSpPr>
          <p:cNvPr id="3" name="Content Placeholder 2"/>
          <p:cNvSpPr>
            <a:spLocks noGrp="1"/>
          </p:cNvSpPr>
          <p:nvPr>
            <p:ph idx="1"/>
          </p:nvPr>
        </p:nvSpPr>
        <p:spPr/>
        <p:txBody>
          <a:bodyPr>
            <a:normAutofit/>
          </a:bodyPr>
          <a:p>
            <a:pPr marL="0" indent="0">
              <a:buNone/>
            </a:pPr>
            <a:r>
              <a:rPr lang="en-IN" altLang="en-US" b="1" dirty="0">
                <a:latin typeface="Times New Roman" panose="02020603050405020304" pitchFamily="18" charset="0"/>
                <a:cs typeface="Times New Roman" panose="02020603050405020304" pitchFamily="18" charset="0"/>
                <a:sym typeface="+mn-ea"/>
              </a:rPr>
              <a:t>3. </a:t>
            </a:r>
            <a:r>
              <a:rPr lang="en-US" altLang="en-US" b="1" dirty="0">
                <a:latin typeface="Times New Roman" panose="02020603050405020304" pitchFamily="18" charset="0"/>
                <a:cs typeface="Times New Roman" panose="02020603050405020304" pitchFamily="18" charset="0"/>
                <a:sym typeface="+mn-ea"/>
              </a:rPr>
              <a:t>Workflow Enhancements:</a:t>
            </a: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Refined LangChain workflows for multi-step automation, including follow-ups and intelligent ticket routing.</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Began integration of LangGraph for managing complex workflows.</a:t>
            </a:r>
            <a:endParaRPr lang="en-US" altLang="en-US" b="1" dirty="0">
              <a:latin typeface="Times New Roman" panose="02020603050405020304" pitchFamily="18" charset="0"/>
              <a:cs typeface="Times New Roman" panose="02020603050405020304" pitchFamily="18" charset="0"/>
              <a:sym typeface="+mn-ea"/>
            </a:endParaRPr>
          </a:p>
          <a:p>
            <a:pPr marL="0" indent="0">
              <a:buNone/>
            </a:pPr>
            <a:endParaRPr lang="en-US" altLang="en-US" b="1" dirty="0">
              <a:latin typeface="Times New Roman" panose="02020603050405020304" pitchFamily="18" charset="0"/>
              <a:cs typeface="Times New Roman" panose="02020603050405020304" pitchFamily="18" charset="0"/>
              <a:sym typeface="+mn-ea"/>
            </a:endParaRPr>
          </a:p>
          <a:p>
            <a:pPr marL="0" indent="0">
              <a:buNone/>
            </a:pPr>
            <a:r>
              <a:rPr lang="en-IN" altLang="en-US" b="1" dirty="0">
                <a:latin typeface="Times New Roman" panose="02020603050405020304" pitchFamily="18" charset="0"/>
                <a:cs typeface="Times New Roman" panose="02020603050405020304" pitchFamily="18" charset="0"/>
                <a:sym typeface="+mn-ea"/>
              </a:rPr>
              <a:t>4. </a:t>
            </a:r>
            <a:r>
              <a:rPr lang="en-US" altLang="en-US" b="1" dirty="0">
                <a:latin typeface="Times New Roman" panose="02020603050405020304" pitchFamily="18" charset="0"/>
                <a:cs typeface="Times New Roman" panose="02020603050405020304" pitchFamily="18" charset="0"/>
                <a:sym typeface="+mn-ea"/>
              </a:rPr>
              <a:t>Scalability Tests:</a:t>
            </a:r>
            <a:endParaRPr lang="en-US" altLang="en-US" b="1"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Conducted initial parallel processing trials, handling up to 50 tickets simultaneously.</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Optimized load balancing to prevent delays during peak ticket volumes.</a:t>
            </a:r>
            <a:endParaRPr lang="en-US" alt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Objectives</a:t>
            </a:r>
            <a:endParaRPr lang="en-US" altLang="en-US"/>
          </a:p>
        </p:txBody>
      </p:sp>
      <p:sp>
        <p:nvSpPr>
          <p:cNvPr id="3" name="Content Placeholder 2"/>
          <p:cNvSpPr>
            <a:spLocks noGrp="1"/>
          </p:cNvSpPr>
          <p:nvPr>
            <p:ph idx="1"/>
          </p:nvPr>
        </p:nvSpPr>
        <p:spPr/>
        <p:txBody>
          <a:bodyPr>
            <a:normAutofit lnSpcReduction="10000"/>
          </a:bodyPr>
          <a:p>
            <a:r>
              <a:rPr lang="en-US" altLang="en-US" b="1"/>
              <a:t>Achieve 90% Accuracy:</a:t>
            </a:r>
            <a:r>
              <a:rPr lang="en-IN" altLang="en-US" b="1"/>
              <a:t> </a:t>
            </a:r>
            <a:r>
              <a:rPr lang="en-US" altLang="en-US"/>
              <a:t>Refine multilingual ticket classification and sentiment detection.</a:t>
            </a:r>
            <a:br>
              <a:rPr lang="en-US" altLang="en-US"/>
            </a:br>
            <a:endParaRPr lang="en-US" altLang="en-US"/>
          </a:p>
          <a:p>
            <a:r>
              <a:rPr lang="en-US" altLang="en-US" b="1"/>
              <a:t>Enhance Workflow Automation:</a:t>
            </a:r>
            <a:r>
              <a:rPr lang="en-IN" altLang="en-US"/>
              <a:t> </a:t>
            </a:r>
            <a:r>
              <a:rPr lang="en-US" altLang="en-US"/>
              <a:t>Fully integrate LangChain and LangGraph for seamless ticket routing.</a:t>
            </a:r>
            <a:br>
              <a:rPr lang="en-US" altLang="en-US"/>
            </a:br>
            <a:endParaRPr lang="en-US" altLang="en-US"/>
          </a:p>
          <a:p>
            <a:r>
              <a:rPr lang="en-US" altLang="en-US" b="1"/>
              <a:t>Scale System Capacity:</a:t>
            </a:r>
            <a:r>
              <a:rPr lang="en-IN" altLang="en-US" b="1"/>
              <a:t> </a:t>
            </a:r>
            <a:r>
              <a:rPr lang="en-US" altLang="en-US"/>
              <a:t>Successfully handle 100+ tickets simultaneously with parallel processing.</a:t>
            </a:r>
            <a:br>
              <a:rPr lang="en-US" altLang="en-US"/>
            </a:br>
            <a:endParaRPr lang="en-US" altLang="en-US"/>
          </a:p>
          <a:p>
            <a:r>
              <a:rPr lang="en-US" altLang="en-US" b="1"/>
              <a:t>Real-Time Monitoring and Analytics:</a:t>
            </a:r>
            <a:r>
              <a:rPr lang="en-IN" altLang="en-US"/>
              <a:t> </a:t>
            </a:r>
            <a:r>
              <a:rPr lang="en-US" altLang="en-US"/>
              <a:t>Develop dashboards for real-time performance tracking and actionable insights.</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t>Methodology</a:t>
            </a:r>
            <a:endParaRPr lang="en-IN" altLang="en-GB" dirty="0"/>
          </a:p>
        </p:txBody>
      </p:sp>
      <p:sp>
        <p:nvSpPr>
          <p:cNvPr id="3" name="Content Placeholder 2"/>
          <p:cNvSpPr>
            <a:spLocks noGrp="1"/>
          </p:cNvSpPr>
          <p:nvPr>
            <p:ph idx="1"/>
          </p:nvPr>
        </p:nvSpPr>
        <p:spPr/>
        <p:txBody>
          <a:bodyPr>
            <a:noAutofit/>
          </a:bodyPr>
          <a:lstStyle/>
          <a:p>
            <a:pPr marL="0" indent="0">
              <a:buNone/>
            </a:pPr>
            <a:r>
              <a:rPr lang="en-US" altLang="en-US" sz="1700" b="1" dirty="0"/>
              <a:t>Phase 1: Email Parsing and Ticket Generation (Completed)</a:t>
            </a:r>
            <a:endParaRPr lang="en-US" altLang="en-US" sz="1700" b="1" dirty="0"/>
          </a:p>
          <a:p>
            <a:pPr marL="0" indent="0">
              <a:buNone/>
            </a:pPr>
            <a:endParaRPr lang="en-US" altLang="en-US" sz="1700" dirty="0"/>
          </a:p>
          <a:p>
            <a:r>
              <a:rPr lang="en-US" altLang="en-US" sz="1700" dirty="0"/>
              <a:t>Developed an NLP-based module for structured ticket creation.</a:t>
            </a:r>
            <a:endParaRPr lang="en-US" altLang="en-US" sz="1700" dirty="0"/>
          </a:p>
          <a:p>
            <a:r>
              <a:rPr lang="en-US" altLang="en-US" sz="1700" dirty="0"/>
              <a:t>Reduced manual effort and errors in ticket generation.</a:t>
            </a:r>
            <a:br>
              <a:rPr lang="en-US" altLang="en-US" sz="1700" dirty="0"/>
            </a:br>
            <a:endParaRPr lang="en-US" altLang="en-US" sz="1700" dirty="0"/>
          </a:p>
          <a:p>
            <a:pPr marL="0" indent="0">
              <a:buNone/>
            </a:pPr>
            <a:r>
              <a:rPr lang="en-US" altLang="en-US" sz="1700" b="1" dirty="0"/>
              <a:t>Phase 2: RAG Integration (Completed)</a:t>
            </a:r>
            <a:endParaRPr lang="en-US" altLang="en-US" sz="1700" b="1" dirty="0"/>
          </a:p>
          <a:p>
            <a:endParaRPr lang="en-US" altLang="en-US" sz="1700" dirty="0"/>
          </a:p>
          <a:p>
            <a:r>
              <a:rPr lang="en-US" altLang="en-US" sz="1700" dirty="0"/>
              <a:t>Enhanced response accuracy using historical ticket data.</a:t>
            </a:r>
            <a:endParaRPr lang="en-US" altLang="en-US" sz="1700" dirty="0"/>
          </a:p>
          <a:p>
            <a:r>
              <a:rPr lang="en-US" altLang="en-US" sz="1700" dirty="0"/>
              <a:t>Leveraged customer feedback for informed resolutions.</a:t>
            </a:r>
            <a:br>
              <a:rPr lang="en-US" altLang="en-US" sz="1700" dirty="0"/>
            </a:br>
            <a:endParaRPr lang="en-US" altLang="en-US" sz="1700" dirty="0"/>
          </a:p>
          <a:p>
            <a:pPr marL="0" indent="0">
              <a:buNone/>
            </a:pPr>
            <a:r>
              <a:rPr lang="en-US" altLang="en-US" sz="1700" b="1" dirty="0"/>
              <a:t>Phase 3: Sentiment-Based Routing (Ongoing)</a:t>
            </a:r>
            <a:endParaRPr lang="en-US" altLang="en-US" sz="1700" b="1" dirty="0"/>
          </a:p>
          <a:p>
            <a:pPr marL="0" indent="0">
              <a:buNone/>
            </a:pPr>
            <a:endParaRPr lang="en-US" altLang="en-US" sz="1700" dirty="0"/>
          </a:p>
          <a:p>
            <a:r>
              <a:rPr lang="en-US" altLang="en-US" sz="1700" dirty="0"/>
              <a:t>AI-driven sentiment analysis for ticket prioritization.</a:t>
            </a:r>
            <a:endParaRPr lang="en-US" altLang="en-US" sz="1700" dirty="0"/>
          </a:p>
          <a:p>
            <a:r>
              <a:rPr lang="en-US" altLang="en-US" sz="1700" dirty="0"/>
              <a:t>Initial results: 85% accuracy, targeting 90% by Review 4.</a:t>
            </a:r>
            <a:br>
              <a:rPr lang="en-US" altLang="en-US" sz="1700" dirty="0"/>
            </a:br>
            <a:endParaRPr lang="en-US" alt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Methodology</a:t>
            </a:r>
            <a:endParaRPr lang="en-IN" altLang="en-US"/>
          </a:p>
        </p:txBody>
      </p:sp>
      <p:sp>
        <p:nvSpPr>
          <p:cNvPr id="3" name="Content Placeholder 2"/>
          <p:cNvSpPr>
            <a:spLocks noGrp="1"/>
          </p:cNvSpPr>
          <p:nvPr>
            <p:ph idx="1"/>
          </p:nvPr>
        </p:nvSpPr>
        <p:spPr/>
        <p:txBody>
          <a:bodyPr/>
          <a:p>
            <a:pPr marL="0" indent="0">
              <a:buNone/>
            </a:pPr>
            <a:r>
              <a:rPr lang="en-US" altLang="en-US" sz="1800" b="1" dirty="0">
                <a:sym typeface="+mn-ea"/>
              </a:rPr>
              <a:t>Phase 4: Workflow Automation (Ongoing)</a:t>
            </a:r>
            <a:endParaRPr lang="en-US" altLang="en-US" sz="1800" b="1" dirty="0"/>
          </a:p>
          <a:p>
            <a:pPr marL="0" indent="0">
              <a:buNone/>
            </a:pPr>
            <a:endParaRPr lang="en-US" altLang="en-US" sz="1800" dirty="0"/>
          </a:p>
          <a:p>
            <a:pPr marL="0" indent="0">
              <a:buNone/>
            </a:pPr>
            <a:r>
              <a:rPr lang="en-US" altLang="en-US" sz="1800" dirty="0">
                <a:sym typeface="+mn-ea"/>
              </a:rPr>
              <a:t>Implementing LangChain and LangGraph for managing multi-step workflows.</a:t>
            </a:r>
            <a:endParaRPr lang="en-US" altLang="en-US" sz="1800" dirty="0"/>
          </a:p>
          <a:p>
            <a:pPr marL="0" indent="0">
              <a:buNone/>
            </a:pPr>
            <a:r>
              <a:rPr lang="en-US" altLang="en-US" sz="1800" dirty="0">
                <a:sym typeface="+mn-ea"/>
              </a:rPr>
              <a:t>Auto-follow-ups and template-based responses under testing.</a:t>
            </a:r>
            <a:br>
              <a:rPr lang="en-US" altLang="en-US" sz="1800" dirty="0">
                <a:sym typeface="+mn-ea"/>
              </a:rPr>
            </a:br>
            <a:endParaRPr lang="en-US" altLang="en-US" sz="1800" dirty="0"/>
          </a:p>
          <a:p>
            <a:pPr marL="0" indent="0">
              <a:buNone/>
            </a:pPr>
            <a:r>
              <a:rPr lang="en-US" altLang="en-US" sz="1800" b="1" dirty="0">
                <a:sym typeface="+mn-ea"/>
              </a:rPr>
              <a:t>Phase 5: Scalability Testing (Ongoing)</a:t>
            </a:r>
            <a:endParaRPr lang="en-US" altLang="en-US" sz="1800" b="1" dirty="0"/>
          </a:p>
          <a:p>
            <a:pPr marL="0" indent="0">
              <a:buNone/>
            </a:pPr>
            <a:endParaRPr lang="en-US" altLang="en-US" sz="1800" dirty="0"/>
          </a:p>
          <a:p>
            <a:pPr marL="0" indent="0">
              <a:buNone/>
            </a:pPr>
            <a:r>
              <a:rPr lang="en-US" altLang="en-US" sz="1800" dirty="0">
                <a:sym typeface="+mn-ea"/>
              </a:rPr>
              <a:t>Conducting parallel processing trials to handle simultaneous tickets.</a:t>
            </a:r>
            <a:endParaRPr lang="en-US" altLang="en-US" sz="1800" dirty="0"/>
          </a:p>
          <a:p>
            <a:pPr marL="0" indent="0">
              <a:buNone/>
            </a:pPr>
            <a:r>
              <a:rPr lang="en-US" altLang="en-US" sz="1800" dirty="0">
                <a:sym typeface="+mn-ea"/>
              </a:rPr>
              <a:t>Focused on maintaining performance and minimizing latency during high loads.</a:t>
            </a:r>
            <a:endParaRPr lang="en-US" altLang="en-US" sz="1800" dirty="0"/>
          </a:p>
          <a:p>
            <a:pPr marL="0" indent="0">
              <a:buNone/>
            </a:pP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3" name="Content Placeholder 2"/>
          <p:cNvSpPr/>
          <p:nvPr>
            <p:ph idx="1"/>
          </p:nvPr>
        </p:nvSpPr>
        <p:spPr/>
        <p:txBody>
          <a:bodyPr/>
          <a:p>
            <a:endParaRPr lang="en-US"/>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3526" y="1083105"/>
            <a:ext cx="10704947" cy="4907643"/>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6" ma:contentTypeDescription="Create a new document." ma:contentTypeScope="" ma:versionID="d4a1bbf4dbbb2714f18861bb2a6765b7">
  <xsd:schema xmlns:xsd="http://www.w3.org/2001/XMLSchema" xmlns:xs="http://www.w3.org/2001/XMLSchema" xmlns:p="http://schemas.microsoft.com/office/2006/metadata/properties" xmlns:ns3="5c7b1ef3-87d6-4fc2-bfdd-1f6cfa67cf6f" targetNamespace="http://schemas.microsoft.com/office/2006/metadata/properties" ma:root="true" ma:fieldsID="8fbc47770cb3448376830fd06231029b"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c7b1ef3-87d6-4fc2-bfdd-1f6cfa67cf6f" xsi:nil="true"/>
  </documentManagement>
</p:properties>
</file>

<file path=customXml/itemProps1.xml><?xml version="1.0" encoding="utf-8"?>
<ds:datastoreItem xmlns:ds="http://schemas.openxmlformats.org/officeDocument/2006/customXml" ds:itemID="{83651624-13A6-4291-91F3-6D1DA5216F44}">
  <ds:schemaRefs/>
</ds:datastoreItem>
</file>

<file path=customXml/itemProps2.xml><?xml version="1.0" encoding="utf-8"?>
<ds:datastoreItem xmlns:ds="http://schemas.openxmlformats.org/officeDocument/2006/customXml" ds:itemID="{58C6DDF3-E2BB-4B6A-87E5-5B97E41B2784}">
  <ds:schemaRefs/>
</ds:datastoreItem>
</file>

<file path=customXml/itemProps3.xml><?xml version="1.0" encoding="utf-8"?>
<ds:datastoreItem xmlns:ds="http://schemas.openxmlformats.org/officeDocument/2006/customXml" ds:itemID="{EDBA067B-78FA-4BCA-8C2F-E284E8A10CD9}">
  <ds:schemaRefs/>
</ds:datastoreItem>
</file>

<file path=docProps/app.xml><?xml version="1.0" encoding="utf-8"?>
<Properties xmlns="http://schemas.openxmlformats.org/officeDocument/2006/extended-properties" xmlns:vt="http://schemas.openxmlformats.org/officeDocument/2006/docPropsVTypes">
  <Template>Bioinformatics</Template>
  <TotalTime>0</TotalTime>
  <Words>5360</Words>
  <Application>WPS Presentation</Application>
  <PresentationFormat>Widescreen</PresentationFormat>
  <Paragraphs>160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Verdana</vt:lpstr>
      <vt:lpstr>CIDFont+F2</vt:lpstr>
      <vt:lpstr>Segoe Print</vt:lpstr>
      <vt:lpstr>Cambria</vt:lpstr>
      <vt:lpstr>Calibri</vt:lpstr>
      <vt:lpstr>Times New Roman</vt:lpstr>
      <vt:lpstr>Verdana</vt:lpstr>
      <vt:lpstr>Bookman Old Style</vt:lpstr>
      <vt:lpstr>Microsoft YaHei</vt:lpstr>
      <vt:lpstr>Arial Unicode MS</vt:lpstr>
      <vt:lpstr>Bioinformatics</vt:lpstr>
      <vt:lpstr>Customer support-Automation of ticket creation</vt:lpstr>
      <vt:lpstr>Introduction</vt:lpstr>
      <vt:lpstr>Proposed Method</vt:lpstr>
      <vt:lpstr>Literature Review</vt:lpstr>
      <vt:lpstr>PowerPoint 演示文稿</vt:lpstr>
      <vt:lpstr>PowerPoint 演示文稿</vt:lpstr>
      <vt:lpstr>Objectives</vt:lpstr>
      <vt:lpstr>PowerPoint 演示文稿</vt:lpstr>
      <vt:lpstr>Methodology</vt:lpstr>
      <vt:lpstr>Timeline of Project</vt:lpstr>
      <vt:lpstr>Expected Outcomes</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Faizan Mohammed</cp:lastModifiedBy>
  <cp:revision>21</cp:revision>
  <dcterms:created xsi:type="dcterms:W3CDTF">2023-03-16T03:26:00Z</dcterms:created>
  <dcterms:modified xsi:type="dcterms:W3CDTF">2025-01-18T20:15:00Z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y fmtid="{D5CDD505-2E9C-101B-9397-08002B2CF9AE}" pid="3" name="ICV">
    <vt:lpwstr>9447E367196B4143B7206B086A30EE97_13</vt:lpwstr>
  </property>
  <property fmtid="{D5CDD505-2E9C-101B-9397-08002B2CF9AE}" pid="4" name="KSOProductBuildVer">
    <vt:lpwstr>1033-12.2.0.19805</vt:lpwstr>
  </property>
</Properties>
</file>