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744B3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8B5B4B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8B5B4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A9877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A9877E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CAB9B5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gapWidth val="219"/>
        <c:overlap val="-27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0"/>
        <c:crosses val="autoZero"/>
        <c:crossBetween val="between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157388"/>
          <c:y val="0.32167688"/>
          <c:w val="0.159871"/>
          <c:h val="0.4995607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2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3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9/12/2024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4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795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0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26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31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36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3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35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6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82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87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08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13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2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标题幻灯片">
    <p:bg>
      <p:bgPr>
        <a:solidFill>
          <a:schemeClr val="bg1"/>
        </a:solidFill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91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592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593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4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5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6" name="曲线"/>
            <p:cNvSpPr/>
            <p:nvPr/>
          </p:nvSpPr>
          <p:spPr>
            <a:xfrm rot="0"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7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8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9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00" name="等腰三角形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01" name="文本框"/>
          <p:cNvSpPr>
            <a:spLocks noGrp="1"/>
          </p:cNvSpPr>
          <p:nvPr>
            <p:ph type="ctrTitle"/>
          </p:nvPr>
        </p:nvSpPr>
        <p:spPr>
          <a:xfrm rot="0">
            <a:off x="1507067" y="2404534"/>
            <a:ext cx="7766935" cy="164630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400" i="0" kern="1200" lang="en-US" spc="0" strike="noStrike" u="none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Click to edit Master title style</a:t>
            </a:r>
            <a:endParaRPr altLang="en-US" baseline="0" b="0" cap="none" sz="5400" i="0" kern="1200" lang="zh-CN" spc="0" strike="noStrike" u="none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subTitle" idx="1"/>
          </p:nvPr>
        </p:nvSpPr>
        <p:spPr>
          <a:xfrm rot="0">
            <a:off x="1507067" y="4050833"/>
            <a:ext cx="7766935" cy="10968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80808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Click to edit Master subtitle style</a:t>
            </a:r>
            <a:endParaRPr altLang="en-US" baseline="0" b="0" cap="none" sz="1800" i="0" kern="1200" lang="zh-CN" spc="0" strike="noStrike" u="none">
              <a:solidFill>
                <a:srgbClr val="80808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1048603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900" i="0" kern="1200" lang="zh-CN" spc="0" strike="noStrike" u="none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900" i="0" kern="1200" lang="zh-CN" spc="0" strike="noStrike" u="none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4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12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13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14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5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6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7" name="曲线"/>
            <p:cNvSpPr/>
            <p:nvPr/>
          </p:nvSpPr>
          <p:spPr>
            <a:xfrm rot="0"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8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9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0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1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2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sz="3600" lang="en-US"/>
              <a:t>Click to edit Master title style</a:t>
            </a:r>
            <a:endParaRPr altLang="en-US" sz="3600" lang="zh-CN"/>
          </a:p>
        </p:txBody>
      </p:sp>
      <p:sp>
        <p:nvSpPr>
          <p:cNvPr id="1048623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24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25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26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37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38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0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1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2" name="曲线"/>
            <p:cNvSpPr/>
            <p:nvPr/>
          </p:nvSpPr>
          <p:spPr>
            <a:xfrm rot="0"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3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4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5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6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4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48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4184035" cy="388077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49" name="文本框"/>
          <p:cNvSpPr>
            <a:spLocks noGrp="1"/>
          </p:cNvSpPr>
          <p:nvPr>
            <p:ph type="body" idx="2"/>
          </p:nvPr>
        </p:nvSpPr>
        <p:spPr>
          <a:xfrm rot="0">
            <a:off x="5089970" y="2160589"/>
            <a:ext cx="4184034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50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51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52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62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63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64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5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6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7" name="曲线"/>
            <p:cNvSpPr/>
            <p:nvPr/>
          </p:nvSpPr>
          <p:spPr>
            <a:xfrm rot="0"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8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9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70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71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7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73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74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75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89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90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91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2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3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4" name="曲线"/>
            <p:cNvSpPr/>
            <p:nvPr/>
          </p:nvSpPr>
          <p:spPr>
            <a:xfrm rot="0"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5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6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7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8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99" name="文本框"/>
          <p:cNvSpPr>
            <a:spLocks noGrp="1"/>
          </p:cNvSpPr>
          <p:nvPr>
            <p:ph type="title"/>
          </p:nvPr>
        </p:nvSpPr>
        <p:spPr>
          <a:xfrm rot="0">
            <a:off x="677334" y="1498604"/>
            <a:ext cx="3854528" cy="127846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r>
              <a:rPr altLang="zh-CN" sz="2000" lang="en-US"/>
              <a:t>Click to edit Master title style</a:t>
            </a:r>
            <a:endParaRPr altLang="en-US" sz="2000" lang="zh-CN"/>
          </a:p>
        </p:txBody>
      </p:sp>
      <p:sp>
        <p:nvSpPr>
          <p:cNvPr id="1048700" name="文本框"/>
          <p:cNvSpPr>
            <a:spLocks noGrp="1"/>
          </p:cNvSpPr>
          <p:nvPr>
            <p:ph type="body" idx="1"/>
          </p:nvPr>
        </p:nvSpPr>
        <p:spPr>
          <a:xfrm rot="0">
            <a:off x="4760461" y="514924"/>
            <a:ext cx="4513541" cy="55264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01" name="文本框"/>
          <p:cNvSpPr>
            <a:spLocks noGrp="1"/>
          </p:cNvSpPr>
          <p:nvPr>
            <p:ph type="body" idx="2"/>
          </p:nvPr>
        </p:nvSpPr>
        <p:spPr>
          <a:xfrm rot="0">
            <a:off x="677334" y="2777069"/>
            <a:ext cx="3854528" cy="258444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indent="0" marL="0">
              <a:buNone/>
            </a:pPr>
            <a:r>
              <a:rPr altLang="zh-CN" sz="1400" lang="en-US"/>
              <a:t>Click to edit Master text styles</a:t>
            </a:r>
            <a:endParaRPr altLang="en-US" sz="1400" lang="zh-CN"/>
          </a:p>
        </p:txBody>
      </p:sp>
      <p:sp>
        <p:nvSpPr>
          <p:cNvPr id="1048702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703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704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0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4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1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9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0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2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3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6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8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76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577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578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79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0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1" name="曲线"/>
            <p:cNvSpPr/>
            <p:nvPr/>
          </p:nvSpPr>
          <p:spPr>
            <a:xfrm rot="0"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2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3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4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5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dt" idx="2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900" lang="en-US">
                <a:solidFill>
                  <a:srgbClr val="898989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9/12/2024</a:t>
            </a:fld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ftr" idx="3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4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lvl1pPr algn="l" defTabSz="914400" eaLnBrk="1" fontAlgn="auto" hangingPunct="1" latinLnBrk="0">
        <a:spcBef>
          <a:spcPts val="0"/>
        </a:spcBef>
        <a:buNone/>
        <a:defRPr sz="3600" kern="1200">
          <a:solidFill>
            <a:schemeClr val="accent1"/>
          </a:solidFill>
          <a:latin typeface="Trebuchet MS" pitchFamily="0" charset="0"/>
          <a:ea typeface="方正姚体" pitchFamily="0" charset="0"/>
          <a:cs typeface="Trebuchet MS" pitchFamily="0" charset="0"/>
        </a:defRPr>
      </a:lvl1pPr>
    </p:titleStyle>
    <p:bodyStyle>
      <a:lvl1pPr algn="l" defTabSz="914400" eaLnBrk="1" fontAlgn="auto" hangingPunct="1" indent="-342900" latinLnBrk="0" marL="3429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1pPr>
      <a:lvl2pPr algn="l" defTabSz="914400" eaLnBrk="1" fontAlgn="auto" hangingPunct="1" indent="-285750" latinLnBrk="0" marL="74295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2pPr>
      <a:lvl3pPr algn="l" defTabSz="914400" eaLnBrk="1" fontAlgn="auto" hangingPunct="1" indent="-228600" latinLnBrk="0" marL="1143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3pPr>
      <a:lvl4pPr algn="l" defTabSz="914400" eaLnBrk="1" fontAlgn="auto" hangingPunct="1" indent="-228600" latinLnBrk="0" marL="1600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4pPr>
      <a:lvl5pPr algn="l" defTabSz="914400" eaLnBrk="1" fontAlgn="auto" hangingPunct="1" indent="-228600" latinLnBrk="0" marL="20574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5pPr>
      <a:lvl6pPr algn="l" defTabSz="914400" eaLnBrk="1" fontAlgn="auto" hangingPunct="1" indent="-228600" latinLnBrk="0" marL="25146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6pPr>
      <a:lvl7pPr algn="l" defTabSz="914400" eaLnBrk="1" fontAlgn="auto" hangingPunct="1" indent="-228600" latinLnBrk="0" marL="29718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7pPr>
      <a:lvl8pPr algn="l" defTabSz="914400" eaLnBrk="1" fontAlgn="auto" hangingPunct="1" indent="-228600" latinLnBrk="0" marL="3429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8pPr>
      <a:lvl9pPr algn="l" defTabSz="914400" eaLnBrk="1" fontAlgn="auto" hangingPunct="1" indent="-228600" latinLnBrk="0" marL="3429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文本框"/>
          <p:cNvSpPr>
            <a:spLocks noGrp="1"/>
          </p:cNvSpPr>
          <p:nvPr>
            <p:ph type="ctrTitle"/>
          </p:nvPr>
        </p:nvSpPr>
        <p:spPr>
          <a:xfrm rot="0">
            <a:off x="-1927399" y="349252"/>
            <a:ext cx="11201401" cy="24168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16510" vert="horz" wrap="square">
            <a:prstTxWarp prst="textNoShape"/>
            <a:spAutoFit/>
          </a:bodyPr>
          <a:p>
            <a:pPr algn="r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Employee Data Analysis using Excel </a:t>
            </a:r>
            <a:br>
              <a:rPr altLang="en-US" baseline="0" b="1" cap="none" sz="5400" i="0" kern="1200" lang="zh-CN" spc="0" strike="noStrike" u="none">
                <a:solidFill>
                  <a:srgbClr val="0F0F0F"/>
                </a:solidFill>
                <a:latin typeface="Roboto" pitchFamily="2" charset="0"/>
                <a:ea typeface="方正姚体" pitchFamily="0" charset="0"/>
                <a:cs typeface="Lucida Sans"/>
              </a:rPr>
            </a:br>
            <a:br>
              <a:rPr altLang="en-US" baseline="0" b="0" cap="none" sz="5400" i="0" kern="1200" lang="zh-CN" spc="15" strike="noStrike" u="none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</a:br>
            <a:endParaRPr altLang="en-US" baseline="0" b="0" cap="none" sz="5400" i="0" kern="1200" lang="zh-CN" spc="15" strike="noStrike" u="none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607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8" name="矩形"/>
          <p:cNvSpPr/>
          <p:nvPr/>
        </p:nvSpPr>
        <p:spPr>
          <a:xfrm rot="0">
            <a:off x="914400" y="3053161"/>
            <a:ext cx="10844212" cy="1869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STUDENT NAME	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.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M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o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h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REGISTER NO	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2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2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2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0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0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				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DEPARTMENT	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B.Com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(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ISM)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COLLEGE		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Agurchand Manmull Jain College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NM ID(username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)    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28A41F3E0B16B39AB2444F940CF747AC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2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72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MODELLING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72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 modelling in this employee performance analysis project includes the following: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*Data collection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*Data cleaning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*Results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*Pivot table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*Chart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8" name="文本框"/>
          <p:cNvSpPr>
            <a:spLocks noGrp="1"/>
          </p:cNvSpPr>
          <p:nvPr>
            <p:ph type="title"/>
          </p:nvPr>
        </p:nvSpPr>
        <p:spPr>
          <a:xfrm rot="0">
            <a:off x="762000" y="533400"/>
            <a:ext cx="8596668" cy="56746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</a:t>
            </a:r>
            <a:r>
              <a:rPr altLang="zh-CN" baseline="0" b="1" cap="none" sz="3600" i="0" kern="1200" lang="en-US" spc="-4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altLang="zh-CN" baseline="0" b="1" cap="none" sz="36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U</a:t>
            </a:r>
            <a:r>
              <a:rPr altLang="zh-CN" baseline="0" b="1" cap="none" sz="3600" i="0" kern="1200" lang="en-US" spc="-40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L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TS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729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graphicFrame>
        <p:nvGraphicFramePr>
          <p:cNvPr id="4194304" name="图表"/>
          <p:cNvGraphicFramePr>
            <a:graphicFrameLocks/>
          </p:cNvGraphicFramePr>
          <p:nvPr/>
        </p:nvGraphicFramePr>
        <p:xfrm>
          <a:off x="677863" y="2160588"/>
          <a:ext cx="8596312" cy="3881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CONCLUSION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73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7171266" cy="439261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0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altLang="en-US" baseline="0" b="0" cap="none" sz="20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PROJECT TITLE</a:t>
            </a:r>
            <a:endParaRPr altLang="en-US" baseline="0" b="1" cap="none" sz="48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PERFORMANCE ANALYSIS USING EXCEL</a:t>
            </a:r>
            <a:endParaRPr altLang="en-US" baseline="0" b="0" cap="none" sz="36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AGENDA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633" name="文本框"/>
          <p:cNvSpPr>
            <a:spLocks noGrp="1"/>
          </p:cNvSpPr>
          <p:nvPr>
            <p:ph type="body" idx="1"/>
          </p:nvPr>
        </p:nvSpPr>
        <p:spPr>
          <a:xfrm rot="0">
            <a:off x="2743200" y="1524000"/>
            <a:ext cx="3742265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Problem Statement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Project Overview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End Users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Our Solution and Proposition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Dataset Description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Modelling Approach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Results and Discussion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Conclusion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24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53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2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55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ROB</a:t>
            </a:r>
            <a:r>
              <a:rPr altLang="zh-CN" baseline="0" b="1" cap="none" sz="4250" i="0" kern="1200" lang="en-US" spc="5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L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M</a:t>
            </a:r>
            <a:r>
              <a:rPr altLang="zh-CN" baseline="0" b="1" cap="none" sz="425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altLang="zh-CN" baseline="0" b="1" cap="none" sz="4250" i="0" kern="1200" lang="en-US" spc="-37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altLang="zh-CN" baseline="0" b="1" cap="none" sz="4250" i="0" kern="1200" lang="en-US" spc="-37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altLang="zh-CN" baseline="0" b="1" cap="none" sz="425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ME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NT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656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4184035" cy="388077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1048657" name="文本框"/>
          <p:cNvSpPr>
            <a:spLocks noGrp="1"/>
          </p:cNvSpPr>
          <p:nvPr>
            <p:ph type="body" idx="2"/>
          </p:nvPr>
        </p:nvSpPr>
        <p:spPr>
          <a:xfrm rot="0">
            <a:off x="5089970" y="2160589"/>
            <a:ext cx="2821957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 Dataset overview of an employee, contains the information about employees in a company.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1048658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3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6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7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8" name="文本框"/>
          <p:cNvSpPr>
            <a:spLocks noGrp="1"/>
          </p:cNvSpPr>
          <p:nvPr>
            <p:ph type="title"/>
          </p:nvPr>
        </p:nvSpPr>
        <p:spPr>
          <a:xfrm rot="0">
            <a:off x="838200" y="838200"/>
            <a:ext cx="5263514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PROJECT</a:t>
            </a:r>
            <a:r>
              <a:rPr altLang="zh-CN" baseline="0" b="1" cap="none" sz="425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OVERVIEW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679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5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0" name="矩形"/>
          <p:cNvSpPr/>
          <p:nvPr/>
        </p:nvSpPr>
        <p:spPr>
          <a:xfrm rot="0">
            <a:off x="990600" y="2133600"/>
            <a:ext cx="6248400" cy="2225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50228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W</a:t>
            </a:r>
            <a:r>
              <a:rPr altLang="zh-CN" baseline="0" b="1" cap="none" sz="320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H</a:t>
            </a:r>
            <a:r>
              <a:rPr altLang="zh-CN" baseline="0" b="1" cap="none" sz="320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altLang="zh-CN" baseline="0" b="1" cap="none" sz="3200" i="0" kern="1200" lang="en-US" spc="-2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AR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altLang="zh-CN" baseline="0" b="1" cap="none" sz="32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altLang="zh-CN" baseline="0" b="1" cap="none" sz="3200" i="0" kern="1200" lang="en-US" spc="-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H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altLang="zh-CN" baseline="0" b="1" cap="none" sz="32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320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altLang="zh-CN" baseline="0" b="1" cap="none" sz="3200" i="0" kern="1200" lang="en-US" spc="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D</a:t>
            </a:r>
            <a:r>
              <a:rPr altLang="zh-CN" baseline="0" b="1" cap="none" sz="3200" i="0" kern="1200" lang="en-US" spc="-4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32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U</a:t>
            </a:r>
            <a:r>
              <a:rPr altLang="zh-CN" baseline="0" b="1" cap="none" sz="32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altLang="zh-CN" baseline="0" b="1" cap="none" sz="3200" i="0" kern="1200" lang="en-US" spc="-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</a:t>
            </a:r>
            <a:r>
              <a:rPr altLang="zh-CN" baseline="0" b="1" cap="none" sz="320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S?</a:t>
            </a:r>
            <a:endParaRPr altLang="en-US" baseline="0" b="1" cap="none" sz="32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685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 The end users in employee performance analysis include: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	1. Human Resource management professionals.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	2. Data Analysts.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	3. Team Leaders.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	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pic>
        <p:nvPicPr>
          <p:cNvPr id="209715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文本框"/>
          <p:cNvSpPr>
            <a:spLocks noGrp="1"/>
          </p:cNvSpPr>
          <p:nvPr>
            <p:ph type="title"/>
          </p:nvPr>
        </p:nvSpPr>
        <p:spPr>
          <a:xfrm rot="0">
            <a:off x="677334" y="441206"/>
            <a:ext cx="3854528" cy="167545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U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</a:t>
            </a:r>
            <a:r>
              <a:rPr altLang="zh-CN" baseline="0" b="1" cap="none" sz="360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LU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</a:t>
            </a:r>
            <a:r>
              <a:rPr altLang="zh-CN" baseline="0" b="1" cap="none" sz="3600" i="0" kern="1200" lang="en-US" spc="-34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</a:t>
            </a:r>
            <a:r>
              <a:rPr altLang="zh-CN" baseline="0" b="1" cap="none" sz="3600" i="0" kern="1200" lang="en-US" spc="-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D</a:t>
            </a:r>
            <a:r>
              <a:rPr altLang="zh-CN" baseline="0" b="1" cap="none" sz="3600" i="0" kern="1200" lang="en-US" spc="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altLang="zh-CN" baseline="0" b="1" cap="none" sz="3600" i="0" kern="1200" lang="en-US" spc="6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3600" i="0" kern="1200" lang="en-US" spc="-29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V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LU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altLang="zh-CN" baseline="0" b="1" cap="none" sz="3600" i="0" kern="1200" lang="en-US" spc="-6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3600" i="0" kern="1200" lang="en-US" spc="-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altLang="zh-CN" baseline="0" b="1" cap="none" sz="3600" i="0" kern="1200" lang="en-US" spc="-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706" name="文本框"/>
          <p:cNvSpPr>
            <a:spLocks noGrp="1"/>
          </p:cNvSpPr>
          <p:nvPr>
            <p:ph type="body" idx="2"/>
          </p:nvPr>
        </p:nvSpPr>
        <p:spPr>
          <a:xfrm rot="0">
            <a:off x="533400" y="2362200"/>
            <a:ext cx="3854528" cy="426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*Filtering- purpose to fill the missing values.</a:t>
            </a:r>
            <a:endParaRPr altLang="zh-CN" baseline="0" b="0" cap="none" sz="24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*Conditional formatting- blank values.</a:t>
            </a:r>
            <a:endParaRPr altLang="zh-CN" baseline="0" b="0" cap="none" sz="24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*Using- Pivot table and chart.</a:t>
            </a:r>
            <a:endParaRPr altLang="en-US" baseline="0" b="0" cap="none" sz="24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pic>
        <p:nvPicPr>
          <p:cNvPr id="209715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4760913" y="559815"/>
            <a:ext cx="4002087" cy="4393185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Dataset Description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711" name="文本框"/>
          <p:cNvSpPr>
            <a:spLocks noGrp="1"/>
          </p:cNvSpPr>
          <p:nvPr>
            <p:ph type="body" idx="1"/>
          </p:nvPr>
        </p:nvSpPr>
        <p:spPr>
          <a:xfrm rot="0">
            <a:off x="677334" y="1524000"/>
            <a:ext cx="8596668" cy="451736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data set- </a:t>
            </a: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Kaggle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There are </a:t>
            </a: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26 features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 important ten features are,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Employment ID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First name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Last name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Gender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status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type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classification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Performance score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Current employee ratings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Business units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algn="l" indent="0" lvl="1" marL="4000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16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矩形"/>
          <p:cNvSpPr/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8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7069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THE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"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WOW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"</a:t>
            </a:r>
            <a:r>
              <a:rPr altLang="zh-CN" baseline="0" b="1" cap="none" sz="4250" i="0" kern="1200" lang="en-US" spc="8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IN</a:t>
            </a:r>
            <a:r>
              <a:rPr altLang="zh-CN" baseline="0" b="1" cap="none" sz="4250" i="0" kern="1200" lang="en-US" spc="-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OUR</a:t>
            </a:r>
            <a:r>
              <a:rPr altLang="zh-CN" baseline="0" b="1" cap="none" sz="425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SOLUTION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048717" name="文本框"/>
          <p:cNvSpPr>
            <a:spLocks noGrp="1"/>
          </p:cNvSpPr>
          <p:nvPr>
            <p:ph type="body" idx="1"/>
          </p:nvPr>
        </p:nvSpPr>
        <p:spPr>
          <a:xfrm rot="0">
            <a:off x="2533650" y="2160589"/>
            <a:ext cx="6740352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3200" i="0" kern="1200" lang="en-US" spc="0" strike="noStrike" u="none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Performance Level– These include the categories such as Levels in very high, high, medium, low, etc...</a:t>
            </a:r>
            <a:endParaRPr altLang="zh-CN" baseline="0" b="0" cap="none" sz="3200" i="0" kern="1200" lang="en-US" spc="0" strike="noStrike" u="none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altLang="zh-CN" baseline="0" b="0" cap="none" sz="3200" i="0" kern="1200" lang="en-US" spc="0" strike="noStrike" u="none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32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1048718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dcterms:created xsi:type="dcterms:W3CDTF">2024-03-29T04:07:22Z</dcterms:created>
  <dcterms:modified xsi:type="dcterms:W3CDTF">2024-09-27T07:47:14Z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b46c70445e13421bb1734853e919bcf0</vt:lpwstr>
  </property>
</Properties>
</file>