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208802" y="1536866"/>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父任务（项目任务）</a:t>
            </a:r>
            <a:endParaRPr lang="zh-CN" altLang="en-US" dirty="0"/>
          </a:p>
        </p:txBody>
      </p:sp>
      <p:sp>
        <p:nvSpPr>
          <p:cNvPr id="5" name="圆角矩形 4"/>
          <p:cNvSpPr/>
          <p:nvPr/>
        </p:nvSpPr>
        <p:spPr>
          <a:xfrm>
            <a:off x="539552" y="1989611"/>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临时任务</a:t>
            </a:r>
            <a:endParaRPr lang="zh-CN" altLang="en-US" dirty="0"/>
          </a:p>
        </p:txBody>
      </p:sp>
      <p:sp>
        <p:nvSpPr>
          <p:cNvPr id="6" name="圆角矩形 5"/>
          <p:cNvSpPr/>
          <p:nvPr/>
        </p:nvSpPr>
        <p:spPr>
          <a:xfrm>
            <a:off x="3203848" y="2570466"/>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子</a:t>
            </a:r>
            <a:r>
              <a:rPr lang="zh-CN" altLang="en-US" dirty="0" smtClean="0"/>
              <a:t>任务（</a:t>
            </a:r>
            <a:r>
              <a:rPr lang="zh-CN" altLang="en-US" dirty="0"/>
              <a:t>项目任务</a:t>
            </a:r>
          </a:p>
          <a:p>
            <a:pPr algn="ctr"/>
            <a:r>
              <a:rPr lang="zh-CN" altLang="en-US" dirty="0" smtClean="0"/>
              <a:t>）</a:t>
            </a:r>
            <a:endParaRPr lang="zh-CN" altLang="en-US" dirty="0"/>
          </a:p>
        </p:txBody>
      </p:sp>
      <p:sp>
        <p:nvSpPr>
          <p:cNvPr id="7" name="圆角矩形 6"/>
          <p:cNvSpPr/>
          <p:nvPr/>
        </p:nvSpPr>
        <p:spPr>
          <a:xfrm>
            <a:off x="3203848" y="3707795"/>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运维任务</a:t>
            </a:r>
            <a:endParaRPr lang="zh-CN" altLang="en-US" dirty="0"/>
          </a:p>
        </p:txBody>
      </p:sp>
      <p:sp>
        <p:nvSpPr>
          <p:cNvPr id="8" name="圆角矩形 7"/>
          <p:cNvSpPr/>
          <p:nvPr/>
        </p:nvSpPr>
        <p:spPr>
          <a:xfrm>
            <a:off x="5292080" y="3707795"/>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可能的其他类型任务</a:t>
            </a:r>
            <a:endParaRPr lang="zh-CN" altLang="en-US" dirty="0"/>
          </a:p>
        </p:txBody>
      </p:sp>
      <p:sp>
        <p:nvSpPr>
          <p:cNvPr id="9" name="圆角矩形 8"/>
          <p:cNvSpPr/>
          <p:nvPr/>
        </p:nvSpPr>
        <p:spPr>
          <a:xfrm>
            <a:off x="1115616" y="3707795"/>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项目任务</a:t>
            </a:r>
            <a:endParaRPr lang="zh-CN" altLang="en-US" dirty="0"/>
          </a:p>
        </p:txBody>
      </p:sp>
      <p:cxnSp>
        <p:nvCxnSpPr>
          <p:cNvPr id="11" name="肘形连接符 10"/>
          <p:cNvCxnSpPr>
            <a:endCxn id="6" idx="1"/>
          </p:cNvCxnSpPr>
          <p:nvPr/>
        </p:nvCxnSpPr>
        <p:spPr>
          <a:xfrm rot="5400000" flipH="1" flipV="1">
            <a:off x="2396539" y="3053739"/>
            <a:ext cx="1038554"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0"/>
            <a:endCxn id="6" idx="2"/>
          </p:cNvCxnSpPr>
          <p:nvPr/>
        </p:nvCxnSpPr>
        <p:spPr>
          <a:xfrm rot="5400000" flipH="1" flipV="1">
            <a:off x="3913326" y="3157133"/>
            <a:ext cx="633273" cy="4680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0"/>
          </p:cNvCxnSpPr>
          <p:nvPr/>
        </p:nvCxnSpPr>
        <p:spPr>
          <a:xfrm rot="16200000" flipV="1">
            <a:off x="5447937" y="3071564"/>
            <a:ext cx="917376" cy="35508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0"/>
            <a:endCxn id="4" idx="2"/>
          </p:cNvCxnSpPr>
          <p:nvPr/>
        </p:nvCxnSpPr>
        <p:spPr>
          <a:xfrm rot="5400000" flipH="1" flipV="1">
            <a:off x="4201693" y="2303217"/>
            <a:ext cx="529544" cy="4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6" idx="1"/>
          </p:cNvCxnSpPr>
          <p:nvPr/>
        </p:nvCxnSpPr>
        <p:spPr>
          <a:xfrm>
            <a:off x="2051720" y="2420888"/>
            <a:ext cx="1152128" cy="401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5" idx="3"/>
          </p:cNvCxnSpPr>
          <p:nvPr/>
        </p:nvCxnSpPr>
        <p:spPr>
          <a:xfrm flipH="1" flipV="1">
            <a:off x="2123728" y="2241639"/>
            <a:ext cx="1085074" cy="328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5746" y="4725144"/>
            <a:ext cx="3888432" cy="1938992"/>
          </a:xfrm>
          <a:prstGeom prst="rect">
            <a:avLst/>
          </a:prstGeom>
          <a:noFill/>
        </p:spPr>
        <p:txBody>
          <a:bodyPr wrap="square" rtlCol="0">
            <a:spAutoFit/>
          </a:bodyPr>
          <a:lstStyle/>
          <a:p>
            <a:r>
              <a:rPr lang="en-US" altLang="zh-CN" sz="1200" dirty="0" smtClean="0"/>
              <a:t>1 </a:t>
            </a:r>
            <a:r>
              <a:rPr lang="zh-CN" altLang="en-US" sz="1200" dirty="0" smtClean="0"/>
              <a:t>父任务为抽象的项目任务，原则上包含可能其他类型的子任务</a:t>
            </a:r>
            <a:endParaRPr lang="en-US" altLang="zh-CN" sz="1200" dirty="0" smtClean="0"/>
          </a:p>
          <a:p>
            <a:r>
              <a:rPr lang="en-US" altLang="zh-CN" sz="1200" dirty="0" smtClean="0"/>
              <a:t>2 </a:t>
            </a:r>
            <a:r>
              <a:rPr lang="zh-CN" altLang="en-US" sz="1200" dirty="0" smtClean="0"/>
              <a:t>子任务可以是项目任务类型亦或者是运维任务类型和其他类型的任务</a:t>
            </a:r>
            <a:endParaRPr lang="en-US" altLang="zh-CN" sz="1200" dirty="0" smtClean="0"/>
          </a:p>
          <a:p>
            <a:r>
              <a:rPr lang="en-US" altLang="zh-CN" sz="1200" dirty="0" smtClean="0"/>
              <a:t>3 </a:t>
            </a:r>
            <a:r>
              <a:rPr lang="zh-CN" altLang="en-US" sz="1200" dirty="0" smtClean="0"/>
              <a:t>临时任务脱离于项目而独立存在，在特定条件下可以和子任务，相互转换，但是已经绑定父节点的子任务和已经填过工时的临时任务，无法互相转换</a:t>
            </a:r>
            <a:endParaRPr lang="en-US" altLang="zh-CN" sz="1200" dirty="0" smtClean="0"/>
          </a:p>
          <a:p>
            <a:r>
              <a:rPr lang="en-US" altLang="zh-CN" sz="1200" dirty="0" smtClean="0"/>
              <a:t>4 </a:t>
            </a:r>
            <a:r>
              <a:rPr lang="zh-CN" altLang="en-US" sz="1200" dirty="0" smtClean="0"/>
              <a:t>运维任务继承项目任务的所有功能，也有自己额外的功能</a:t>
            </a:r>
            <a:endParaRPr lang="en-US" altLang="zh-CN" sz="1200" dirty="0" smtClean="0"/>
          </a:p>
          <a:p>
            <a:r>
              <a:rPr lang="en-US" altLang="zh-CN" sz="1200" dirty="0" smtClean="0"/>
              <a:t>5 </a:t>
            </a:r>
            <a:r>
              <a:rPr lang="zh-CN" altLang="en-US" sz="1200" dirty="0" smtClean="0"/>
              <a:t>提供扩展性，为今后可能的其他类型项目扩展</a:t>
            </a:r>
            <a:endParaRPr lang="en-US" altLang="zh-CN" sz="1200" dirty="0" smtClean="0"/>
          </a:p>
        </p:txBody>
      </p:sp>
      <p:cxnSp>
        <p:nvCxnSpPr>
          <p:cNvPr id="31" name="直接箭头连接符 30"/>
          <p:cNvCxnSpPr>
            <a:stCxn id="35" idx="1"/>
            <a:endCxn id="36" idx="3"/>
          </p:cNvCxnSpPr>
          <p:nvPr/>
        </p:nvCxnSpPr>
        <p:spPr>
          <a:xfrm flipH="1" flipV="1">
            <a:off x="5729082" y="656692"/>
            <a:ext cx="1003158" cy="940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32240" y="1412776"/>
            <a:ext cx="1944216" cy="369332"/>
          </a:xfrm>
          <a:prstGeom prst="rect">
            <a:avLst/>
          </a:prstGeom>
          <a:noFill/>
        </p:spPr>
        <p:txBody>
          <a:bodyPr wrap="square" rtlCol="0">
            <a:spAutoFit/>
          </a:bodyPr>
          <a:lstStyle/>
          <a:p>
            <a:r>
              <a:rPr lang="zh-CN" altLang="en-US" dirty="0" smtClean="0"/>
              <a:t>任务的共有属性</a:t>
            </a:r>
            <a:endParaRPr lang="zh-CN" altLang="en-US" dirty="0"/>
          </a:p>
        </p:txBody>
      </p:sp>
      <p:sp>
        <p:nvSpPr>
          <p:cNvPr id="36" name="圆角矩形 35"/>
          <p:cNvSpPr/>
          <p:nvPr/>
        </p:nvSpPr>
        <p:spPr>
          <a:xfrm>
            <a:off x="3208802" y="404664"/>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a:t>
            </a:r>
            <a:endParaRPr lang="zh-CN" altLang="en-US" dirty="0"/>
          </a:p>
        </p:txBody>
      </p:sp>
      <p:cxnSp>
        <p:nvCxnSpPr>
          <p:cNvPr id="39" name="肘形连接符 38"/>
          <p:cNvCxnSpPr>
            <a:stCxn id="4" idx="0"/>
          </p:cNvCxnSpPr>
          <p:nvPr/>
        </p:nvCxnSpPr>
        <p:spPr>
          <a:xfrm rot="5400000" flipH="1" flipV="1">
            <a:off x="4132895" y="1198343"/>
            <a:ext cx="674571" cy="247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5" idx="0"/>
          </p:cNvCxnSpPr>
          <p:nvPr/>
        </p:nvCxnSpPr>
        <p:spPr>
          <a:xfrm rot="5400000" flipH="1" flipV="1">
            <a:off x="1594407" y="380170"/>
            <a:ext cx="1346675" cy="18722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76626" y="2290219"/>
            <a:ext cx="646331" cy="369332"/>
          </a:xfrm>
          <a:prstGeom prst="rect">
            <a:avLst/>
          </a:prstGeom>
          <a:noFill/>
        </p:spPr>
        <p:txBody>
          <a:bodyPr wrap="none" rtlCol="0">
            <a:spAutoFit/>
          </a:bodyPr>
          <a:lstStyle/>
          <a:p>
            <a:r>
              <a:rPr lang="zh-CN" altLang="en-US" dirty="0" smtClean="0"/>
              <a:t>转换</a:t>
            </a:r>
            <a:endParaRPr lang="zh-CN" altLang="en-US" dirty="0"/>
          </a:p>
        </p:txBody>
      </p:sp>
      <p:sp>
        <p:nvSpPr>
          <p:cNvPr id="2" name="TextBox 1"/>
          <p:cNvSpPr txBox="1"/>
          <p:nvPr/>
        </p:nvSpPr>
        <p:spPr>
          <a:xfrm>
            <a:off x="4355976" y="2128890"/>
            <a:ext cx="1107996" cy="369332"/>
          </a:xfrm>
          <a:prstGeom prst="rect">
            <a:avLst/>
          </a:prstGeom>
          <a:noFill/>
        </p:spPr>
        <p:txBody>
          <a:bodyPr wrap="none" rtlCol="0">
            <a:spAutoFit/>
          </a:bodyPr>
          <a:lstStyle/>
          <a:p>
            <a:r>
              <a:rPr lang="zh-CN" altLang="en-US" dirty="0" smtClean="0"/>
              <a:t>层级关系</a:t>
            </a:r>
            <a:endParaRPr lang="zh-CN" altLang="en-US" dirty="0"/>
          </a:p>
        </p:txBody>
      </p:sp>
    </p:spTree>
    <p:extLst>
      <p:ext uri="{BB962C8B-B14F-4D97-AF65-F5344CB8AC3E}">
        <p14:creationId xmlns:p14="http://schemas.microsoft.com/office/powerpoint/2010/main" val="2691807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09689"/>
            <a:ext cx="8447938" cy="31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a:off x="3923928" y="3068960"/>
            <a:ext cx="7200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27984" y="3573016"/>
            <a:ext cx="2736304" cy="923330"/>
          </a:xfrm>
          <a:prstGeom prst="rect">
            <a:avLst/>
          </a:prstGeom>
          <a:noFill/>
        </p:spPr>
        <p:txBody>
          <a:bodyPr wrap="square" rtlCol="0">
            <a:spAutoFit/>
          </a:bodyPr>
          <a:lstStyle/>
          <a:p>
            <a:r>
              <a:rPr lang="zh-CN" altLang="en-US" dirty="0" smtClean="0"/>
              <a:t>在任务板块选择运维任务，点击保存后，该任务类型变为运维任务</a:t>
            </a:r>
            <a:endParaRPr lang="zh-CN" altLang="en-US" dirty="0"/>
          </a:p>
        </p:txBody>
      </p:sp>
    </p:spTree>
    <p:extLst>
      <p:ext uri="{BB962C8B-B14F-4D97-AF65-F5344CB8AC3E}">
        <p14:creationId xmlns:p14="http://schemas.microsoft.com/office/powerpoint/2010/main" val="735536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676456" cy="111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a:off x="2771800" y="1988840"/>
            <a:ext cx="21602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83768" y="2636912"/>
            <a:ext cx="1152128" cy="369332"/>
          </a:xfrm>
          <a:prstGeom prst="rect">
            <a:avLst/>
          </a:prstGeom>
          <a:noFill/>
        </p:spPr>
        <p:txBody>
          <a:bodyPr wrap="square" rtlCol="0">
            <a:spAutoFit/>
          </a:bodyPr>
          <a:lstStyle/>
          <a:p>
            <a:r>
              <a:rPr lang="zh-CN" altLang="en-US" dirty="0" smtClean="0"/>
              <a:t>任务类型</a:t>
            </a:r>
            <a:endParaRPr lang="zh-CN" altLang="en-US" dirty="0"/>
          </a:p>
        </p:txBody>
      </p:sp>
      <p:cxnSp>
        <p:nvCxnSpPr>
          <p:cNvPr id="8" name="直接箭头连接符 7"/>
          <p:cNvCxnSpPr/>
          <p:nvPr/>
        </p:nvCxnSpPr>
        <p:spPr>
          <a:xfrm>
            <a:off x="5508104" y="1829426"/>
            <a:ext cx="21602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2419980"/>
            <a:ext cx="1152128" cy="646331"/>
          </a:xfrm>
          <a:prstGeom prst="rect">
            <a:avLst/>
          </a:prstGeom>
          <a:noFill/>
        </p:spPr>
        <p:txBody>
          <a:bodyPr wrap="square" rtlCol="0">
            <a:spAutoFit/>
          </a:bodyPr>
          <a:lstStyle/>
          <a:p>
            <a:r>
              <a:rPr lang="zh-CN" altLang="en-US" dirty="0" smtClean="0"/>
              <a:t>运维数量的显示</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228891"/>
            <a:ext cx="4039766" cy="286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p:nvPr/>
        </p:nvCxnSpPr>
        <p:spPr>
          <a:xfrm flipV="1">
            <a:off x="2415419" y="4797152"/>
            <a:ext cx="2660637"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8064" y="4612486"/>
            <a:ext cx="3240360" cy="923330"/>
          </a:xfrm>
          <a:prstGeom prst="rect">
            <a:avLst/>
          </a:prstGeom>
          <a:noFill/>
        </p:spPr>
        <p:txBody>
          <a:bodyPr wrap="square" rtlCol="0">
            <a:spAutoFit/>
          </a:bodyPr>
          <a:lstStyle/>
          <a:p>
            <a:r>
              <a:rPr lang="zh-CN" altLang="en-US" dirty="0" smtClean="0"/>
              <a:t>点击填写日志，在弹出框中，</a:t>
            </a:r>
            <a:r>
              <a:rPr lang="en-US" altLang="zh-CN" dirty="0" smtClean="0"/>
              <a:t>【</a:t>
            </a:r>
            <a:r>
              <a:rPr lang="zh-CN" altLang="en-US" dirty="0" smtClean="0"/>
              <a:t>今日工时</a:t>
            </a:r>
            <a:r>
              <a:rPr lang="en-US" altLang="zh-CN" dirty="0" smtClean="0"/>
              <a:t>】</a:t>
            </a:r>
            <a:r>
              <a:rPr lang="zh-CN" altLang="en-US" dirty="0" smtClean="0"/>
              <a:t>和</a:t>
            </a:r>
            <a:r>
              <a:rPr lang="en-US" altLang="zh-CN" dirty="0" smtClean="0"/>
              <a:t>【</a:t>
            </a:r>
            <a:r>
              <a:rPr lang="zh-CN" altLang="en-US" dirty="0" smtClean="0"/>
              <a:t>当日运维数量</a:t>
            </a:r>
            <a:r>
              <a:rPr lang="en-US" altLang="zh-CN" dirty="0" smtClean="0"/>
              <a:t>】</a:t>
            </a:r>
            <a:r>
              <a:rPr lang="zh-CN" altLang="en-US" dirty="0" smtClean="0"/>
              <a:t>为必填项</a:t>
            </a:r>
            <a:endParaRPr lang="zh-CN" altLang="en-US" dirty="0"/>
          </a:p>
        </p:txBody>
      </p:sp>
    </p:spTree>
    <p:extLst>
      <p:ext uri="{BB962C8B-B14F-4D97-AF65-F5344CB8AC3E}">
        <p14:creationId xmlns:p14="http://schemas.microsoft.com/office/powerpoint/2010/main" val="2425929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489"/>
            <a:ext cx="8343898"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a:off x="2915816" y="3140968"/>
            <a:ext cx="43204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4221088"/>
            <a:ext cx="2448272" cy="923330"/>
          </a:xfrm>
          <a:prstGeom prst="rect">
            <a:avLst/>
          </a:prstGeom>
          <a:noFill/>
        </p:spPr>
        <p:txBody>
          <a:bodyPr wrap="square" rtlCol="0">
            <a:spAutoFit/>
          </a:bodyPr>
          <a:lstStyle/>
          <a:p>
            <a:r>
              <a:rPr lang="zh-CN" altLang="en-US" dirty="0" smtClean="0"/>
              <a:t>项目经理可以查看相应人员的任务进度（日志列表）</a:t>
            </a:r>
            <a:endParaRPr lang="zh-CN" altLang="en-US" dirty="0"/>
          </a:p>
        </p:txBody>
      </p:sp>
    </p:spTree>
    <p:extLst>
      <p:ext uri="{BB962C8B-B14F-4D97-AF65-F5344CB8AC3E}">
        <p14:creationId xmlns:p14="http://schemas.microsoft.com/office/powerpoint/2010/main" val="94482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204</Words>
  <Application>Microsoft Office PowerPoint</Application>
  <PresentationFormat>全屏显示(4:3)</PresentationFormat>
  <Paragraphs>21</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jimmy poor</dc:creator>
  <cp:lastModifiedBy>JimmyPoor</cp:lastModifiedBy>
  <cp:revision>13</cp:revision>
  <dcterms:created xsi:type="dcterms:W3CDTF">2017-07-10T08:46:28Z</dcterms:created>
  <dcterms:modified xsi:type="dcterms:W3CDTF">2017-07-10T09:23:36Z</dcterms:modified>
</cp:coreProperties>
</file>