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773" y="3226277"/>
            <a:ext cx="11904453" cy="3485073"/>
          </a:xfrm>
        </p:spPr>
        <p:txBody>
          <a:bodyPr>
            <a:noAutofit/>
          </a:bodyPr>
          <a:lstStyle/>
          <a:p>
            <a:pPr algn="l"/>
            <a:r>
              <a:rPr lang="en-US" sz="1400" b="1" dirty="0"/>
              <a:t>Key Findings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Top Areas of Concern :</a:t>
            </a: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Cabin Crew:</a:t>
            </a:r>
            <a:r>
              <a:rPr lang="en-US" sz="1400" dirty="0"/>
              <a:t> Frequently mentioned in </a:t>
            </a:r>
            <a:r>
              <a:rPr lang="en-US" sz="1400" b="1" dirty="0"/>
              <a:t>low-rated reviews (1-2)</a:t>
            </a:r>
            <a:r>
              <a:rPr lang="en-US" sz="1400" dirty="0"/>
              <a:t>, suggesting dissatisfaction.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Food:</a:t>
            </a:r>
            <a:r>
              <a:rPr lang="en-US" sz="1400" dirty="0"/>
              <a:t> Often criticized in </a:t>
            </a:r>
            <a:r>
              <a:rPr lang="en-US" sz="1400" b="1" dirty="0"/>
              <a:t>low ratings</a:t>
            </a:r>
            <a:r>
              <a:rPr lang="en-US" sz="1400" dirty="0"/>
              <a:t>, with keywords like "bad experience" and "poor quality."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Seat Comfort:</a:t>
            </a:r>
            <a:r>
              <a:rPr lang="en-US" sz="1400" dirty="0"/>
              <a:t> Words like "middle seat," "economy seats," and "cramped" appear in </a:t>
            </a:r>
            <a:r>
              <a:rPr lang="en-US" sz="1400" b="1" dirty="0"/>
              <a:t>low-rated reviews</a:t>
            </a:r>
            <a:r>
              <a:rPr lang="en-US" sz="1400" dirty="0"/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Overall Passenger Rating:</a:t>
            </a: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Average rating: 3.93/10</a:t>
            </a:r>
            <a:r>
              <a:rPr lang="en-US" sz="1400" dirty="0"/>
              <a:t>, showing a general dissatisfaction.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Ratings are skewed toward the lower end</a:t>
            </a:r>
            <a:r>
              <a:rPr lang="en-US" sz="1400" dirty="0"/>
              <a:t>, indicating widespread complaints.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Frequent Across Reviews:</a:t>
            </a:r>
            <a:endParaRPr lang="en-US" sz="1400" dirty="0"/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Negative mentions: “Delayed”</a:t>
            </a:r>
            <a:r>
              <a:rPr lang="en-US" sz="1400" dirty="0"/>
              <a:t> (138 mentions), </a:t>
            </a:r>
            <a:r>
              <a:rPr lang="en-US" sz="1400" b="1" dirty="0"/>
              <a:t>“Poor”</a:t>
            </a:r>
            <a:r>
              <a:rPr lang="en-US" sz="1400" dirty="0"/>
              <a:t> (116 mentions), “</a:t>
            </a:r>
            <a:r>
              <a:rPr lang="en-US" sz="1400" b="1" dirty="0"/>
              <a:t>Rude</a:t>
            </a:r>
            <a:r>
              <a:rPr lang="en-US" sz="1400" dirty="0"/>
              <a:t>” (45 mentions)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1" dirty="0"/>
              <a:t>Positive mentions:</a:t>
            </a:r>
            <a:r>
              <a:rPr lang="en-US" sz="1400" dirty="0"/>
              <a:t> "</a:t>
            </a:r>
            <a:r>
              <a:rPr lang="en-US" sz="1400" b="1" dirty="0"/>
              <a:t>Comfortable</a:t>
            </a:r>
            <a:r>
              <a:rPr lang="en-US" sz="1400" dirty="0"/>
              <a:t>" (146 mentions), "</a:t>
            </a:r>
            <a:r>
              <a:rPr lang="en-US" sz="1400" b="1" dirty="0"/>
              <a:t>Excellent</a:t>
            </a:r>
            <a:r>
              <a:rPr lang="en-US" sz="1400" dirty="0"/>
              <a:t>" (72 mentions), "</a:t>
            </a:r>
            <a:r>
              <a:rPr lang="en-US" sz="1400" b="1" dirty="0"/>
              <a:t>Delicious</a:t>
            </a:r>
            <a:r>
              <a:rPr lang="en-US" sz="1400" dirty="0"/>
              <a:t>" (10 mentions)</a:t>
            </a:r>
          </a:p>
          <a:p>
            <a:pPr algn="l"/>
            <a:r>
              <a:rPr lang="en-US" sz="1400" dirty="0">
                <a:sym typeface="Wingdings" panose="05000000000000000000" pitchFamily="2" charset="2"/>
              </a:rPr>
              <a:t></a:t>
            </a:r>
            <a:r>
              <a:rPr lang="en-US" sz="1400" dirty="0"/>
              <a:t>Improving </a:t>
            </a:r>
            <a:r>
              <a:rPr lang="en-US" sz="1400" b="1" dirty="0"/>
              <a:t>cabin crew service, food quality, and seat comfort</a:t>
            </a:r>
            <a:r>
              <a:rPr lang="en-US" sz="1400" dirty="0"/>
              <a:t> can significantly boost ratings, increase profits and </a:t>
            </a:r>
            <a:r>
              <a:rPr lang="en-IN" sz="1400" dirty="0"/>
              <a:t>may improve airline perception</a:t>
            </a:r>
            <a:r>
              <a:rPr lang="en-IN" sz="1400" b="1" dirty="0"/>
              <a:t>.</a:t>
            </a:r>
          </a:p>
          <a:p>
            <a:pPr algn="l"/>
            <a:endParaRPr lang="en-GB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AA09464-C5E7-C468-6212-AE7B6F55D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73" y="508959"/>
            <a:ext cx="5575540" cy="27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45313FAF-252C-D440-D89A-5E15BBF2F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984" y="508957"/>
            <a:ext cx="5641675" cy="2717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F89DE9E-FD2E-541E-1193-9107456012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30" y="307309"/>
            <a:ext cx="5121836" cy="31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E4AFDF-9F8E-CA0D-33D1-602933E3D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216" y="307309"/>
            <a:ext cx="5279636" cy="312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01E71173-25E9-586F-6952-219BE096DAD7}"/>
              </a:ext>
            </a:extLst>
          </p:cNvPr>
          <p:cNvSpPr txBox="1">
            <a:spLocks/>
          </p:cNvSpPr>
          <p:nvPr/>
        </p:nvSpPr>
        <p:spPr>
          <a:xfrm>
            <a:off x="152399" y="3736309"/>
            <a:ext cx="11904453" cy="31216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Top 10 Rated Routes (Avg Rating 6.3/10)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Long-haul flights to </a:t>
            </a:r>
            <a:r>
              <a:rPr lang="en-US" sz="1900" b="1" dirty="0"/>
              <a:t>tourist destinations </a:t>
            </a:r>
            <a:r>
              <a:rPr lang="en-US" sz="1900" dirty="0"/>
              <a:t>tend to have higher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Routes with </a:t>
            </a:r>
            <a:r>
              <a:rPr lang="en-US" sz="1900" b="1" dirty="0"/>
              <a:t>premium service </a:t>
            </a:r>
            <a:r>
              <a:rPr lang="en-US" sz="1900" dirty="0"/>
              <a:t>options receive better scores.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dirty="0"/>
          </a:p>
          <a:p>
            <a:pPr marL="0" indent="0">
              <a:buNone/>
            </a:pPr>
            <a:r>
              <a:rPr lang="en-US" sz="1900" b="1" dirty="0"/>
              <a:t>Bottom 10 Rated Routes  (Avg Rating 1.0/10)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Short-haul European routes and some </a:t>
            </a:r>
            <a:r>
              <a:rPr lang="en-US" sz="1900"/>
              <a:t>Long-haul routes receive </a:t>
            </a:r>
            <a:r>
              <a:rPr lang="en-US" sz="1900" b="1" dirty="0"/>
              <a:t>very low ratings</a:t>
            </a:r>
            <a:r>
              <a:rPr lang="en-US" sz="1900" dirty="0"/>
              <a:t>, likely due to delays, lack of service, or customer dissatisfaction.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London-based departures dominate both lists</a:t>
            </a:r>
            <a:r>
              <a:rPr lang="en-US" sz="1900" dirty="0"/>
              <a:t>, suggesting mixed service quality.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9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900" b="1" dirty="0">
                <a:sym typeface="Wingdings" panose="05000000000000000000" pitchFamily="2" charset="2"/>
              </a:rPr>
              <a:t></a:t>
            </a:r>
            <a:r>
              <a:rPr lang="en-US" sz="1900" b="1" dirty="0"/>
              <a:t>Better customer experience on low-rated short-haul routes is crucial for reputation.</a:t>
            </a:r>
            <a:endParaRPr lang="en-IN" sz="1900" dirty="0"/>
          </a:p>
          <a:p>
            <a:pPr marL="0" indent="0">
              <a:buNone/>
            </a:pPr>
            <a:endParaRPr lang="en-US" sz="1100" b="1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050" b="1" dirty="0"/>
          </a:p>
          <a:p>
            <a:pPr marL="0" indent="0">
              <a:buNone/>
            </a:pP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253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Nithilan M</cp:lastModifiedBy>
  <cp:revision>4</cp:revision>
  <dcterms:created xsi:type="dcterms:W3CDTF">2022-12-06T11:13:27Z</dcterms:created>
  <dcterms:modified xsi:type="dcterms:W3CDTF">2025-03-12T17:10:48Z</dcterms:modified>
</cp:coreProperties>
</file>