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B7879F4-663D-4CFA-41E7-0C22C66FA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99072"/>
            <a:ext cx="9144000" cy="4058728"/>
          </a:xfrm>
        </p:spPr>
        <p:txBody>
          <a:bodyPr/>
          <a:lstStyle/>
          <a:p>
            <a:r>
              <a:rPr lang="en-IN" sz="4000" dirty="0"/>
              <a:t>TASK-2</a:t>
            </a:r>
          </a:p>
          <a:p>
            <a:endParaRPr lang="en-IN" sz="4000" dirty="0"/>
          </a:p>
          <a:p>
            <a:endParaRPr lang="en-IN" sz="4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DM Sans" panose="020F0502020204030204" pitchFamily="2" charset="0"/>
              </a:rPr>
              <a:t>Prepare a dataset</a:t>
            </a:r>
            <a:endParaRPr lang="en-US" sz="2000" b="0" i="0" dirty="0">
              <a:solidFill>
                <a:srgbClr val="000000"/>
              </a:solidFill>
              <a:effectLst/>
              <a:latin typeface="DM Sans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DM Sans" panose="020F0502020204030204" pitchFamily="2" charset="0"/>
              </a:rPr>
              <a:t>Train a machine learning model</a:t>
            </a:r>
            <a:endParaRPr lang="en-US" sz="2000" b="0" i="0" dirty="0">
              <a:solidFill>
                <a:srgbClr val="000000"/>
              </a:solidFill>
              <a:effectLst/>
              <a:latin typeface="DM Sans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3F3F3F"/>
                </a:solidFill>
                <a:effectLst/>
                <a:latin typeface="DM Sans" panose="020F0502020204030204" pitchFamily="2" charset="0"/>
              </a:rPr>
              <a:t>Evaluate and present your findings</a:t>
            </a:r>
            <a:endParaRPr lang="en-US" sz="2000" b="0" i="0" dirty="0">
              <a:solidFill>
                <a:srgbClr val="000000"/>
              </a:solidFill>
              <a:effectLst/>
              <a:latin typeface="DM Sans" panose="020F0502020204030204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01E71173-25E9-586F-6952-219BE096DAD7}"/>
              </a:ext>
            </a:extLst>
          </p:cNvPr>
          <p:cNvSpPr txBox="1">
            <a:spLocks/>
          </p:cNvSpPr>
          <p:nvPr/>
        </p:nvSpPr>
        <p:spPr>
          <a:xfrm>
            <a:off x="152399" y="3736309"/>
            <a:ext cx="11904453" cy="3121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Internet bookings had a higher completion rate than mobile, with </a:t>
            </a:r>
            <a:r>
              <a:rPr lang="en-US" sz="1800" b="1" dirty="0" err="1"/>
              <a:t>RoundTrip</a:t>
            </a:r>
            <a:r>
              <a:rPr lang="en-US" sz="1800" b="1" dirty="0"/>
              <a:t> bookings</a:t>
            </a:r>
            <a:r>
              <a:rPr lang="en-US" sz="1800" dirty="0"/>
              <a:t> outperforming </a:t>
            </a:r>
            <a:r>
              <a:rPr lang="en-US" sz="1800" dirty="0" err="1"/>
              <a:t>OneWay</a:t>
            </a:r>
            <a:r>
              <a:rPr lang="en-US" sz="1800" dirty="0"/>
              <a:t> and </a:t>
            </a:r>
            <a:r>
              <a:rPr lang="en-US" sz="1800" dirty="0" err="1"/>
              <a:t>CircleTrip</a:t>
            </a:r>
            <a:r>
              <a:rPr lang="en-US" sz="1800" dirty="0"/>
              <a:t>. </a:t>
            </a:r>
            <a:r>
              <a:rPr lang="en-US" sz="1800" b="1" dirty="0"/>
              <a:t>Longer flights showed lower completion rates</a:t>
            </a:r>
            <a:r>
              <a:rPr lang="en-US" sz="1800" dirty="0"/>
              <a:t>, indicating a negative correlation with flight duration. Most bookings were made online, with </a:t>
            </a:r>
            <a:r>
              <a:rPr lang="en-US" sz="1800" b="1" dirty="0" err="1"/>
              <a:t>RoundTrip</a:t>
            </a:r>
            <a:r>
              <a:rPr lang="en-US" sz="1800" b="1" dirty="0"/>
              <a:t> as the preferred choice</a:t>
            </a:r>
            <a:r>
              <a:rPr lang="en-US" sz="1800" dirty="0"/>
              <a:t> and </a:t>
            </a:r>
            <a:r>
              <a:rPr lang="en-US" sz="1800" b="1" dirty="0"/>
              <a:t>Australia as the top booking origin.</a:t>
            </a:r>
          </a:p>
          <a:p>
            <a:pPr marL="0" indent="0">
              <a:buNone/>
            </a:pPr>
            <a:r>
              <a:rPr lang="en-US" sz="1800" dirty="0"/>
              <a:t>Weekday flights are preferred, likely due to lower prices. </a:t>
            </a:r>
            <a:r>
              <a:rPr lang="en-US" sz="1800" b="1" dirty="0"/>
              <a:t>Purchase lead time has little impact on booking completion.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b="1" dirty="0"/>
              <a:t>Random Forest model achieved 85% accuracy</a:t>
            </a:r>
            <a:r>
              <a:rPr lang="en-US" sz="1800" dirty="0"/>
              <a:t>, with potential for improvement through optimization.</a:t>
            </a:r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b="1" dirty="0"/>
              <a:t>Top  5 contributing features </a:t>
            </a:r>
            <a:r>
              <a:rPr lang="en-US" sz="1800" dirty="0"/>
              <a:t>are:</a:t>
            </a:r>
          </a:p>
          <a:p>
            <a:pPr marL="0" indent="0">
              <a:buNone/>
            </a:pPr>
            <a:r>
              <a:rPr lang="en-US" sz="1800" dirty="0"/>
              <a:t>N</a:t>
            </a:r>
            <a:r>
              <a:rPr lang="en-US" sz="1800" b="0" i="0" dirty="0">
                <a:effectLst/>
              </a:rPr>
              <a:t>umber of days between travel date and booking date</a:t>
            </a:r>
            <a:r>
              <a:rPr lang="en-US" sz="1800" b="1" i="0">
                <a:effectLst/>
              </a:rPr>
              <a:t>,</a:t>
            </a:r>
            <a:r>
              <a:rPr lang="en-US" sz="1800" b="0" i="0">
                <a:effectLst/>
              </a:rPr>
              <a:t>  Route </a:t>
            </a:r>
            <a:r>
              <a:rPr lang="en-US" sz="1800" b="1" i="0">
                <a:effectLst/>
              </a:rPr>
              <a:t>, </a:t>
            </a:r>
            <a:r>
              <a:rPr lang="en-US" sz="1800" b="0" i="0" dirty="0">
                <a:effectLst/>
              </a:rPr>
              <a:t>Hour</a:t>
            </a:r>
            <a:r>
              <a:rPr lang="en-US" sz="1800" dirty="0"/>
              <a:t> of departure </a:t>
            </a:r>
            <a:r>
              <a:rPr lang="en-US" sz="1800" b="1" i="0" dirty="0">
                <a:effectLst/>
              </a:rPr>
              <a:t>,</a:t>
            </a:r>
            <a:r>
              <a:rPr lang="en-US" sz="1800" b="0" i="0" dirty="0">
                <a:effectLst/>
              </a:rPr>
              <a:t>  </a:t>
            </a:r>
            <a:r>
              <a:rPr lang="en-US" sz="1800" dirty="0" err="1"/>
              <a:t>F</a:t>
            </a:r>
            <a:r>
              <a:rPr lang="en-US" sz="1800" b="0" i="0" dirty="0" err="1">
                <a:effectLst/>
              </a:rPr>
              <a:t>light</a:t>
            </a:r>
            <a:r>
              <a:rPr lang="en-US" sz="1800" dirty="0" err="1"/>
              <a:t>_day</a:t>
            </a:r>
            <a:r>
              <a:rPr lang="en-US" sz="1800" dirty="0"/>
              <a:t> </a:t>
            </a:r>
            <a:r>
              <a:rPr lang="en-US" sz="1800" b="1" i="0" dirty="0">
                <a:effectLst/>
              </a:rPr>
              <a:t>, </a:t>
            </a:r>
            <a:r>
              <a:rPr lang="en-US" sz="1800" b="0" i="0" dirty="0">
                <a:effectLst/>
              </a:rPr>
              <a:t> </a:t>
            </a:r>
            <a:r>
              <a:rPr lang="en-US" sz="1800" dirty="0" err="1"/>
              <a:t>B</a:t>
            </a:r>
            <a:r>
              <a:rPr lang="en-US" sz="1800" b="0" i="0" dirty="0" err="1">
                <a:effectLst/>
              </a:rPr>
              <a:t>ooking_origin</a:t>
            </a:r>
            <a:r>
              <a:rPr lang="en-US" sz="1800" b="0" i="0" dirty="0">
                <a:effectLst/>
              </a:rPr>
              <a:t>-(country from where booking was made)</a:t>
            </a:r>
            <a:endParaRPr lang="en-US" sz="18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050" b="1" dirty="0"/>
          </a:p>
          <a:p>
            <a:pPr marL="0" indent="0">
              <a:buNone/>
            </a:pPr>
            <a:endParaRPr lang="en-GB" sz="1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8B615A6-209C-4EB1-9D8A-5AD15D2A2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90" y="558740"/>
            <a:ext cx="7016239" cy="287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DM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Nithilan M</cp:lastModifiedBy>
  <cp:revision>9</cp:revision>
  <dcterms:created xsi:type="dcterms:W3CDTF">2022-12-06T11:13:27Z</dcterms:created>
  <dcterms:modified xsi:type="dcterms:W3CDTF">2025-03-12T17:40:25Z</dcterms:modified>
</cp:coreProperties>
</file>