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83F1-9AAF-46C9-8112-082896EEE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72AB9-6969-4384-A5D5-557DD8FF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3D292-CA76-49DD-8D38-849AB2F4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13/10/2019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AB5FC-C384-4EE3-9F9C-FD736232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DD0E-F032-41A9-AB96-423D10E1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06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E90B-8F48-45A0-A6D1-168FEDB2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AF5DC-39A6-44AD-90FF-52935140A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82562-04FB-4F6D-B769-D2ABAC48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13/10/2019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E6298-48A5-406A-AAAD-61754BEE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9B52F-F4BE-4458-A050-C32B283F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634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A0412-CD07-4E20-A28F-83D977E50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929BB-7600-409F-BF7F-A721D30E8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ABC1-D4A3-4BC6-B65A-7E3C2BCC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13/10/2019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97D1-B567-4A58-9656-0B09E15A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8D5FF-7E2B-4A23-A842-C9B6D476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4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C7DC-5BCB-4993-8204-95928743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39F4-A49B-465A-8F65-F3C9E436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FF85E-E3E7-4424-887F-BB116274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13/10/2019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949C8-C713-40A0-9A25-CEBB0032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DA02B-7F37-4E4E-92B4-E86C1B3B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076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C8FE-1550-4517-8A51-DBCFBA3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E42FA-036E-4099-BEA4-0DF879FB9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1734-5C22-4793-8495-6D566C6D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13/10/2019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9C560-2E3F-42CD-A58B-5C0D5085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12B4E-8900-47ED-9679-F7AE2209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766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45B8-6AC4-4674-A1B3-03712D79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3102-BB41-4E2B-A246-C6ACF66B9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C4078-7B67-4CCA-9B78-3B4EC80D1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58894-1CDA-497C-AC51-242AACB5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13/10/2019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05847-DA9B-4128-8049-539E4AD8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4E47C-A9B3-4BE4-BFB4-D9F33E99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797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A0BB-8EB5-479C-BBD1-9886317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F3F52-1F03-4473-8617-BD8C69857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5ADE0-9E54-4B3F-8D81-BAFEBFBC2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94A3F-1A65-4F26-8E89-88FE442C9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72C87-B099-45D3-9A98-36E507E17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E265C-8D7A-42A0-85E6-2252890A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13/10/2019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BFF34-4A9F-4E30-B078-7F10237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372CB-5AD1-4A35-AAE0-5EA7808D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040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8940-3A55-43C7-BF9F-FDD0B4F5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9E881-9A48-402B-9C94-680F9815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13/10/2019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BCADE-90D7-43FA-AB06-414E8BAD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BCD-160D-452A-AE20-8B683380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905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F1553-FF6A-4F1D-AF7E-03E75B4F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13/10/2019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8452D-3719-4242-BCCB-0A1BE791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70D6F-7A8C-4749-BE60-2E8184AF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539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CA22-4AC7-4B32-AA1E-A5E080D9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9A96B-8551-4E4F-83D6-8DAADA027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BC388-3361-4A3E-A1B8-50978AA0E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D4EF2-822C-42FB-9510-0FCECC17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13/10/2019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F2E4F-0FB2-4579-886F-D9E373F5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C114A-DED7-4F3D-AD01-EC43EB4E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76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702D-9569-4C35-A3C4-4BEDBEF7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E49BD-A260-421F-9F81-654826AF8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0F57B-DC92-400F-A77D-912AAC61C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C0810-4123-46CE-B4A2-76C2AFF8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231-AB2D-4CFE-ABD7-172F2BBD4DB6}" type="datetimeFigureOut">
              <a:rPr lang="en-ID" smtClean="0"/>
              <a:t>13/10/2019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A0381-CE9F-485D-9E00-0DC76269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1E6F6-2F2B-421F-AB3C-8511B317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00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A54BD-62AB-4E7C-B9AF-933CC7E7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1E21D-E5EF-4858-B5D1-B24AE362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A0145-6D1C-4076-A950-F2808B353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2231-AB2D-4CFE-ABD7-172F2BBD4DB6}" type="datetimeFigureOut">
              <a:rPr lang="en-ID" smtClean="0"/>
              <a:t>13/10/2019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AEA9E-A8FD-414F-8347-FBDD6FCB4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B251-5AF1-4D98-80C5-4ADE158D0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1C65-C830-44C3-8D2F-7B55250EF1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904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1B3BDCD-1D16-4A22-967A-AD11549B025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A57ACD5D-1AC0-4B96-8DC0-93ABD409E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>
              <a:extLst>
                <a:ext uri="{FF2B5EF4-FFF2-40B4-BE49-F238E27FC236}">
                  <a16:creationId xmlns:a16="http://schemas.microsoft.com/office/drawing/2014/main" id="{59653299-CDD0-409A-8818-B12CE5D62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762" y="2582862"/>
              <a:ext cx="6594475" cy="169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id="{6EB428BC-4029-4A98-B3C3-5D36333B6A07}"/>
              </a:ext>
            </a:extLst>
          </p:cNvPr>
          <p:cNvGrpSpPr>
            <a:grpSpLocks/>
          </p:cNvGrpSpPr>
          <p:nvPr/>
        </p:nvGrpSpPr>
        <p:grpSpPr bwMode="auto">
          <a:xfrm>
            <a:off x="-76198" y="6019800"/>
            <a:ext cx="4055074" cy="685800"/>
            <a:chOff x="0" y="5562600"/>
            <a:chExt cx="4572000" cy="685800"/>
          </a:xfrm>
        </p:grpSpPr>
        <p:sp>
          <p:nvSpPr>
            <p:cNvPr id="8" name="Arrow: Pentagon 1">
              <a:extLst>
                <a:ext uri="{FF2B5EF4-FFF2-40B4-BE49-F238E27FC236}">
                  <a16:creationId xmlns:a16="http://schemas.microsoft.com/office/drawing/2014/main" id="{E2F1D473-096C-43E3-8879-DF2E1F07E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FD92A168-3604-4ED8-A5B1-51366AC32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PERTEMUAN I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43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4226013" cy="1030307"/>
            <a:chOff x="0" y="5562600"/>
            <a:chExt cx="4572000" cy="1030307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4" y="5638800"/>
              <a:ext cx="3982687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INLINE JAVASCRIPT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1D4F9C9-2532-46E7-939C-F7460879C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24" y="1205267"/>
            <a:ext cx="8007059" cy="44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2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5066272" cy="1030307"/>
            <a:chOff x="0" y="5562600"/>
            <a:chExt cx="4572000" cy="1030307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4" y="5638800"/>
              <a:ext cx="3982687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INTERNAL JAVASCRIPT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1DD9204-71F4-4160-B4F3-B20735A3C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35" y="1255240"/>
            <a:ext cx="6528514" cy="500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8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5350478" cy="1030307"/>
            <a:chOff x="0" y="5562600"/>
            <a:chExt cx="4572000" cy="1030307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4" y="5638800"/>
              <a:ext cx="3982687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EKSTERNAL JAVASCRIPT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70154FB-FD04-412B-9AAC-CC0CD4ECB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8" y="1357184"/>
            <a:ext cx="22061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800" b="1" dirty="0"/>
              <a:t>Index.html</a:t>
            </a:r>
            <a:endParaRPr lang="en-ID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E68E1F-7EA7-4B64-B8AA-0D4A12644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060" y="1365999"/>
            <a:ext cx="22061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800" b="1" dirty="0"/>
              <a:t>main.js</a:t>
            </a:r>
            <a:endParaRPr lang="en-ID" alt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77DE4-6FDA-46CE-8CD9-AD578F6A7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57" y="1939122"/>
            <a:ext cx="5589062" cy="36685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180978-1520-41FB-8EE3-1C95F864C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002" y="1939123"/>
            <a:ext cx="3043866" cy="169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7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2038867" cy="685800"/>
            <a:chOff x="0" y="5562600"/>
            <a:chExt cx="4572000" cy="685800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4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TUGAS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70154FB-FD04-412B-9AAC-CC0CD4ECB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8" y="1357184"/>
            <a:ext cx="22061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800" b="1" dirty="0"/>
              <a:t>Index.html</a:t>
            </a:r>
            <a:endParaRPr lang="en-ID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E68E1F-7EA7-4B64-B8AA-0D4A12644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060" y="1365999"/>
            <a:ext cx="22061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800" b="1" dirty="0"/>
              <a:t>main.js</a:t>
            </a:r>
            <a:endParaRPr lang="en-ID" alt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77DE4-6FDA-46CE-8CD9-AD578F6A7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57" y="1939122"/>
            <a:ext cx="5589062" cy="36685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180978-1520-41FB-8EE3-1C95F864C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002" y="1939123"/>
            <a:ext cx="3043866" cy="169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4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3027407" cy="1461195"/>
            <a:chOff x="0" y="5562600"/>
            <a:chExt cx="4572000" cy="1461195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FRONTEND</a:t>
              </a:r>
              <a:endParaRPr lang="en-ID" altLang="en-US" sz="2800" b="1" dirty="0">
                <a:solidFill>
                  <a:schemeClr val="bg1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 b="1" dirty="0">
                <a:solidFill>
                  <a:schemeClr val="bg1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 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A22B9C-E531-47AA-BC8E-BD193965C7E7}"/>
              </a:ext>
            </a:extLst>
          </p:cNvPr>
          <p:cNvSpPr/>
          <p:nvPr/>
        </p:nvSpPr>
        <p:spPr>
          <a:xfrm>
            <a:off x="691979" y="1796887"/>
            <a:ext cx="2608719" cy="1001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USER INTERFACE</a:t>
            </a:r>
            <a:endParaRPr lang="en-ID" sz="20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CD273F-8C1F-4546-930E-DEB169F43F5F}"/>
              </a:ext>
            </a:extLst>
          </p:cNvPr>
          <p:cNvSpPr/>
          <p:nvPr/>
        </p:nvSpPr>
        <p:spPr>
          <a:xfrm>
            <a:off x="691979" y="4059454"/>
            <a:ext cx="2608719" cy="1001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TEKNOLOGI</a:t>
            </a:r>
            <a:endParaRPr lang="en-ID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9B144-C8BF-4546-8FA2-34C59B56398F}"/>
              </a:ext>
            </a:extLst>
          </p:cNvPr>
          <p:cNvSpPr txBox="1"/>
          <p:nvPr/>
        </p:nvSpPr>
        <p:spPr>
          <a:xfrm>
            <a:off x="4385515" y="1882218"/>
            <a:ext cx="6721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HOME, NEWS, GALERI, KONTAK KAMI, KERANJANG BELANJA, CHECKOUT, DLL</a:t>
            </a:r>
            <a:endParaRPr lang="en-ID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EBD10F-3671-4AE9-A2B3-0443D4A1F879}"/>
              </a:ext>
            </a:extLst>
          </p:cNvPr>
          <p:cNvSpPr txBox="1"/>
          <p:nvPr/>
        </p:nvSpPr>
        <p:spPr>
          <a:xfrm>
            <a:off x="4385514" y="4329451"/>
            <a:ext cx="672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HTML, CSS, JAVASCRIPT</a:t>
            </a:r>
            <a:endParaRPr lang="en-ID" sz="24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4D5936-84EE-4C35-BFE1-8084E10CD2F2}"/>
              </a:ext>
            </a:extLst>
          </p:cNvPr>
          <p:cNvCxnSpPr/>
          <p:nvPr/>
        </p:nvCxnSpPr>
        <p:spPr>
          <a:xfrm>
            <a:off x="3459892" y="2297716"/>
            <a:ext cx="654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2A4970-6E2A-4D57-8AB5-FDBC4984DF16}"/>
              </a:ext>
            </a:extLst>
          </p:cNvPr>
          <p:cNvCxnSpPr/>
          <p:nvPr/>
        </p:nvCxnSpPr>
        <p:spPr>
          <a:xfrm>
            <a:off x="3450211" y="4551405"/>
            <a:ext cx="654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6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2236575" cy="685800"/>
            <a:chOff x="0" y="5562600"/>
            <a:chExt cx="4572000" cy="685800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HTML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170E3E-3E3B-4281-9D6A-2F9270AB34BD}"/>
              </a:ext>
            </a:extLst>
          </p:cNvPr>
          <p:cNvSpPr txBox="1"/>
          <p:nvPr/>
        </p:nvSpPr>
        <p:spPr>
          <a:xfrm>
            <a:off x="172994" y="1180615"/>
            <a:ext cx="1159063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000" dirty="0"/>
              <a:t>HTML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singkatan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Hypertext </a:t>
            </a:r>
            <a:r>
              <a:rPr lang="en-ID" sz="2000" dirty="0" err="1"/>
              <a:t>Markup</a:t>
            </a:r>
            <a:r>
              <a:rPr lang="en-ID" sz="2000" dirty="0"/>
              <a:t> Language. HTML </a:t>
            </a:r>
            <a:r>
              <a:rPr lang="en-ID" sz="2000" dirty="0" err="1"/>
              <a:t>memungkinkan</a:t>
            </a:r>
            <a:r>
              <a:rPr lang="en-ID" sz="2000" dirty="0"/>
              <a:t> </a:t>
            </a:r>
            <a:r>
              <a:rPr lang="en-ID" sz="2000" dirty="0" err="1"/>
              <a:t>seorang</a:t>
            </a:r>
            <a:r>
              <a:rPr lang="en-ID" sz="2000" dirty="0"/>
              <a:t> user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dan </a:t>
            </a:r>
            <a:r>
              <a:rPr lang="en-ID" sz="2000" dirty="0" err="1"/>
              <a:t>menyusun</a:t>
            </a:r>
            <a:r>
              <a:rPr lang="en-ID" sz="2000" dirty="0"/>
              <a:t> </a:t>
            </a:r>
            <a:r>
              <a:rPr lang="en-ID" sz="2000" dirty="0" err="1"/>
              <a:t>bagian</a:t>
            </a:r>
            <a:r>
              <a:rPr lang="en-ID" sz="2000" dirty="0"/>
              <a:t> </a:t>
            </a:r>
            <a:r>
              <a:rPr lang="en-ID" sz="2000" dirty="0" err="1"/>
              <a:t>paragraf</a:t>
            </a:r>
            <a:r>
              <a:rPr lang="en-ID" sz="2000" dirty="0"/>
              <a:t>, heading, link, dan lain-lain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halaman</a:t>
            </a:r>
            <a:r>
              <a:rPr lang="en-ID" sz="2000" dirty="0"/>
              <a:t> web dan </a:t>
            </a:r>
            <a:r>
              <a:rPr lang="en-ID" sz="2000" dirty="0" err="1"/>
              <a:t>aplikasi</a:t>
            </a:r>
            <a:r>
              <a:rPr lang="en-ID" sz="2000" dirty="0"/>
              <a:t>. HTML </a:t>
            </a:r>
            <a:r>
              <a:rPr lang="en-ID" sz="2000" dirty="0" err="1"/>
              <a:t>berjalan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</a:t>
            </a:r>
            <a:r>
              <a:rPr lang="en-ID" sz="2000" i="1" dirty="0"/>
              <a:t>tag </a:t>
            </a:r>
            <a:r>
              <a:rPr lang="en-ID" sz="2000" dirty="0"/>
              <a:t>dan </a:t>
            </a:r>
            <a:r>
              <a:rPr lang="en-ID" sz="2000" i="1" dirty="0"/>
              <a:t>attribute</a:t>
            </a:r>
            <a:r>
              <a:rPr lang="en-ID" sz="20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0387-CC55-4EC8-9E8C-1EBE19BFB94B}"/>
              </a:ext>
            </a:extLst>
          </p:cNvPr>
          <p:cNvSpPr txBox="1"/>
          <p:nvPr/>
        </p:nvSpPr>
        <p:spPr>
          <a:xfrm>
            <a:off x="253312" y="2675756"/>
            <a:ext cx="11430000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000" dirty="0"/>
              <a:t>Tag HTML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dua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</a:t>
            </a:r>
            <a:r>
              <a:rPr lang="en-ID" sz="2000" dirty="0" err="1"/>
              <a:t>utama</a:t>
            </a:r>
            <a:r>
              <a:rPr lang="en-ID" sz="2000" dirty="0"/>
              <a:t>: </a:t>
            </a:r>
            <a:r>
              <a:rPr lang="en-ID" sz="2000" b="1" dirty="0"/>
              <a:t>block-level</a:t>
            </a:r>
            <a:r>
              <a:rPr lang="en-ID" sz="2000" dirty="0"/>
              <a:t> dan </a:t>
            </a:r>
            <a:r>
              <a:rPr lang="en-ID" sz="2000" b="1" dirty="0"/>
              <a:t>inline tags :</a:t>
            </a:r>
            <a:endParaRPr lang="en-ID" sz="2000" dirty="0"/>
          </a:p>
          <a:p>
            <a:pPr algn="just">
              <a:lnSpc>
                <a:spcPct val="150000"/>
              </a:lnSpc>
            </a:pPr>
            <a:endParaRPr lang="en-ID" sz="20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D" sz="2000" dirty="0" err="1"/>
              <a:t>Elemen</a:t>
            </a:r>
            <a:r>
              <a:rPr lang="en-ID" sz="2000" dirty="0"/>
              <a:t> </a:t>
            </a:r>
            <a:r>
              <a:rPr lang="en-ID" sz="2000" i="1" dirty="0"/>
              <a:t>block-level</a:t>
            </a:r>
            <a:r>
              <a:rPr lang="en-ID" sz="2000" dirty="0"/>
              <a:t> </a:t>
            </a:r>
            <a:r>
              <a:rPr lang="en-ID" sz="2000" dirty="0" err="1"/>
              <a:t>memakai</a:t>
            </a:r>
            <a:r>
              <a:rPr lang="en-ID" sz="2000" dirty="0"/>
              <a:t> </a:t>
            </a:r>
            <a:r>
              <a:rPr lang="en-ID" sz="2000" dirty="0" err="1"/>
              <a:t>semua</a:t>
            </a:r>
            <a:r>
              <a:rPr lang="en-ID" sz="2000" dirty="0"/>
              <a:t> space yang </a:t>
            </a:r>
            <a:r>
              <a:rPr lang="en-ID" sz="2000" dirty="0" err="1"/>
              <a:t>tersedia</a:t>
            </a:r>
            <a:r>
              <a:rPr lang="en-ID" sz="2000" dirty="0"/>
              <a:t> dan </a:t>
            </a:r>
            <a:r>
              <a:rPr lang="en-ID" sz="2000" dirty="0" err="1"/>
              <a:t>selalu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line </a:t>
            </a:r>
            <a:r>
              <a:rPr lang="en-ID" sz="2000" dirty="0" err="1"/>
              <a:t>baru</a:t>
            </a:r>
            <a:r>
              <a:rPr lang="en-ID" sz="2000" dirty="0"/>
              <a:t> di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dokumen</a:t>
            </a:r>
            <a:r>
              <a:rPr lang="en-ID" sz="2000" dirty="0"/>
              <a:t>. </a:t>
            </a:r>
            <a:r>
              <a:rPr lang="en-ID" sz="2000" dirty="0" err="1"/>
              <a:t>Contoh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tag </a:t>
            </a:r>
            <a:r>
              <a:rPr lang="en-ID" sz="2000" i="1" dirty="0"/>
              <a:t>block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&lt;h1&gt; dan &lt;p&gt;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D" sz="2000" dirty="0" err="1"/>
              <a:t>Elemen</a:t>
            </a:r>
            <a:r>
              <a:rPr lang="en-ID" sz="2000" dirty="0"/>
              <a:t> </a:t>
            </a:r>
            <a:r>
              <a:rPr lang="en-ID" sz="2000" i="1" dirty="0"/>
              <a:t>inline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memakai</a:t>
            </a:r>
            <a:r>
              <a:rPr lang="en-ID" sz="2000" dirty="0"/>
              <a:t> space </a:t>
            </a:r>
            <a:r>
              <a:rPr lang="en-ID" sz="2000" dirty="0" err="1"/>
              <a:t>sesuai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kebutuhannya</a:t>
            </a:r>
            <a:r>
              <a:rPr lang="en-ID" sz="2000" dirty="0"/>
              <a:t> dan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line </a:t>
            </a:r>
            <a:r>
              <a:rPr lang="en-ID" sz="2000" dirty="0" err="1"/>
              <a:t>baru</a:t>
            </a:r>
            <a:r>
              <a:rPr lang="en-ID" sz="2000" dirty="0"/>
              <a:t> di </a:t>
            </a:r>
            <a:r>
              <a:rPr lang="en-ID" sz="2000" dirty="0" err="1"/>
              <a:t>halaman</a:t>
            </a:r>
            <a:r>
              <a:rPr lang="en-ID" sz="2000" dirty="0"/>
              <a:t>. </a:t>
            </a:r>
            <a:r>
              <a:rPr lang="en-ID" sz="2000" dirty="0" err="1"/>
              <a:t>Biasanya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memformat</a:t>
            </a:r>
            <a:r>
              <a:rPr lang="en-ID" sz="2000" dirty="0"/>
              <a:t> </a:t>
            </a:r>
            <a:r>
              <a:rPr lang="en-ID" sz="2000" dirty="0" err="1"/>
              <a:t>isi</a:t>
            </a:r>
            <a:r>
              <a:rPr lang="en-ID" sz="2000" dirty="0"/>
              <a:t> </a:t>
            </a:r>
            <a:r>
              <a:rPr lang="en-ID" sz="2000" dirty="0" err="1"/>
              <a:t>konten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 </a:t>
            </a:r>
            <a:r>
              <a:rPr lang="en-ID" sz="2000" i="1" dirty="0"/>
              <a:t>block-level</a:t>
            </a:r>
            <a:r>
              <a:rPr lang="en-ID" sz="2000" dirty="0"/>
              <a:t>. </a:t>
            </a:r>
            <a:r>
              <a:rPr lang="en-ID" sz="2000" dirty="0" err="1"/>
              <a:t>Contoh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tag inline </a:t>
            </a:r>
            <a:r>
              <a:rPr lang="en-ID" sz="2000" dirty="0" err="1"/>
              <a:t>adalah</a:t>
            </a:r>
            <a:r>
              <a:rPr lang="en-ID" sz="2000" dirty="0"/>
              <a:t> &lt;a&gt; dan &lt;</a:t>
            </a:r>
            <a:r>
              <a:rPr lang="en-ID" sz="2000" dirty="0" err="1"/>
              <a:t>em</a:t>
            </a:r>
            <a:r>
              <a:rPr lang="en-ID" sz="2000" dirty="0"/>
              <a:t>&gt;</a:t>
            </a:r>
          </a:p>
          <a:p>
            <a:pPr algn="just">
              <a:lnSpc>
                <a:spcPct val="150000"/>
              </a:lnSpc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70253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2236575" cy="685800"/>
            <a:chOff x="0" y="5562600"/>
            <a:chExt cx="4572000" cy="685800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HTML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170E3E-3E3B-4281-9D6A-2F9270AB34BD}"/>
              </a:ext>
            </a:extLst>
          </p:cNvPr>
          <p:cNvSpPr txBox="1"/>
          <p:nvPr/>
        </p:nvSpPr>
        <p:spPr>
          <a:xfrm>
            <a:off x="172994" y="1180615"/>
            <a:ext cx="11590637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800" b="1" dirty="0"/>
              <a:t>Tag-tag pada HTML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271C5-A74A-43F2-AA42-17B9F0D06E7C}"/>
              </a:ext>
            </a:extLst>
          </p:cNvPr>
          <p:cNvSpPr txBox="1"/>
          <p:nvPr/>
        </p:nvSpPr>
        <p:spPr>
          <a:xfrm>
            <a:off x="321871" y="2115727"/>
            <a:ext cx="2371902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&lt;h1&gt; to &lt;h6&gt;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F0DEA6-1267-4366-B34A-C6CB85B63BA3}"/>
              </a:ext>
            </a:extLst>
          </p:cNvPr>
          <p:cNvSpPr txBox="1"/>
          <p:nvPr/>
        </p:nvSpPr>
        <p:spPr>
          <a:xfrm>
            <a:off x="321870" y="2931394"/>
            <a:ext cx="97558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</a:t>
            </a:r>
            <a:r>
              <a:rPr lang="en-US" sz="2800" dirty="0" err="1">
                <a:solidFill>
                  <a:schemeClr val="bg1"/>
                </a:solidFill>
              </a:rPr>
              <a:t>br</a:t>
            </a:r>
            <a:r>
              <a:rPr lang="en-US" sz="2800" dirty="0">
                <a:solidFill>
                  <a:schemeClr val="bg1"/>
                </a:solidFill>
              </a:rPr>
              <a:t>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E69E0D-38D1-4A66-B3CE-6BB1969745DD}"/>
              </a:ext>
            </a:extLst>
          </p:cNvPr>
          <p:cNvSpPr txBox="1"/>
          <p:nvPr/>
        </p:nvSpPr>
        <p:spPr>
          <a:xfrm>
            <a:off x="3381061" y="2925077"/>
            <a:ext cx="74609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&lt;p&gt;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899E7D-CC90-4A3B-8046-314A477E6F1A}"/>
              </a:ext>
            </a:extLst>
          </p:cNvPr>
          <p:cNvSpPr txBox="1"/>
          <p:nvPr/>
        </p:nvSpPr>
        <p:spPr>
          <a:xfrm>
            <a:off x="4722066" y="2072328"/>
            <a:ext cx="138455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&lt;form&gt;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E07ADA-DE58-4115-BB96-F6D02DBEF000}"/>
              </a:ext>
            </a:extLst>
          </p:cNvPr>
          <p:cNvSpPr txBox="1"/>
          <p:nvPr/>
        </p:nvSpPr>
        <p:spPr>
          <a:xfrm>
            <a:off x="3015644" y="2100206"/>
            <a:ext cx="138455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&lt;input&gt;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61080E-FC77-41B9-82AE-FBE3A97251D6}"/>
              </a:ext>
            </a:extLst>
          </p:cNvPr>
          <p:cNvSpPr txBox="1"/>
          <p:nvPr/>
        </p:nvSpPr>
        <p:spPr>
          <a:xfrm>
            <a:off x="1606380" y="2925077"/>
            <a:ext cx="1519287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&lt;button&gt;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B939B-6991-4B0F-AC98-97BDB85AED44}"/>
              </a:ext>
            </a:extLst>
          </p:cNvPr>
          <p:cNvSpPr txBox="1"/>
          <p:nvPr/>
        </p:nvSpPr>
        <p:spPr>
          <a:xfrm>
            <a:off x="6428487" y="2072328"/>
            <a:ext cx="1145763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</a:t>
            </a:r>
            <a:r>
              <a:rPr lang="en-US" sz="2800" dirty="0" err="1">
                <a:solidFill>
                  <a:schemeClr val="bg1"/>
                </a:solidFill>
              </a:rPr>
              <a:t>img</a:t>
            </a:r>
            <a:r>
              <a:rPr lang="en-US" sz="2800" dirty="0">
                <a:solidFill>
                  <a:schemeClr val="bg1"/>
                </a:solidFill>
              </a:rPr>
              <a:t>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C2055B-E505-41F4-A6E8-DC1942E3143A}"/>
              </a:ext>
            </a:extLst>
          </p:cNvPr>
          <p:cNvSpPr txBox="1"/>
          <p:nvPr/>
        </p:nvSpPr>
        <p:spPr>
          <a:xfrm>
            <a:off x="6157229" y="2919755"/>
            <a:ext cx="1762157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&lt;textarea&gt;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750E74-E991-45C0-B65B-EAB1EA5DE8A7}"/>
              </a:ext>
            </a:extLst>
          </p:cNvPr>
          <p:cNvSpPr txBox="1"/>
          <p:nvPr/>
        </p:nvSpPr>
        <p:spPr>
          <a:xfrm>
            <a:off x="8174779" y="2910238"/>
            <a:ext cx="1425143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&lt;select&gt;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BE3FF6-1D96-40E6-8D80-086DC6BDC0FC}"/>
              </a:ext>
            </a:extLst>
          </p:cNvPr>
          <p:cNvSpPr txBox="1"/>
          <p:nvPr/>
        </p:nvSpPr>
        <p:spPr>
          <a:xfrm>
            <a:off x="9855315" y="2919755"/>
            <a:ext cx="1519287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&lt;option&gt;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31B7A-CB59-4E37-A78F-B7224742E991}"/>
              </a:ext>
            </a:extLst>
          </p:cNvPr>
          <p:cNvSpPr txBox="1"/>
          <p:nvPr/>
        </p:nvSpPr>
        <p:spPr>
          <a:xfrm>
            <a:off x="4382549" y="2925077"/>
            <a:ext cx="1519287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&lt;audio&gt;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F6F56B-6185-4F05-B21F-96859EA849DA}"/>
              </a:ext>
            </a:extLst>
          </p:cNvPr>
          <p:cNvSpPr txBox="1"/>
          <p:nvPr/>
        </p:nvSpPr>
        <p:spPr>
          <a:xfrm>
            <a:off x="7907882" y="2072328"/>
            <a:ext cx="1336136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&lt;video&gt;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340C44-303A-4C15-B5AA-8DB387D855EB}"/>
              </a:ext>
            </a:extLst>
          </p:cNvPr>
          <p:cNvSpPr txBox="1"/>
          <p:nvPr/>
        </p:nvSpPr>
        <p:spPr>
          <a:xfrm>
            <a:off x="9574810" y="2076712"/>
            <a:ext cx="825753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&lt;ul&gt;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B2C99C-D844-4DD7-A50B-3E2DC1034C71}"/>
              </a:ext>
            </a:extLst>
          </p:cNvPr>
          <p:cNvSpPr txBox="1"/>
          <p:nvPr/>
        </p:nvSpPr>
        <p:spPr>
          <a:xfrm>
            <a:off x="10654899" y="2075903"/>
            <a:ext cx="77509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&lt;li&gt;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BCF44-2910-41BF-BDF8-383AAD0D16A3}"/>
              </a:ext>
            </a:extLst>
          </p:cNvPr>
          <p:cNvSpPr txBox="1"/>
          <p:nvPr/>
        </p:nvSpPr>
        <p:spPr>
          <a:xfrm>
            <a:off x="321869" y="3817420"/>
            <a:ext cx="71609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&lt;a&gt;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024FC-B2EB-46D1-9EA9-0A1177FDBB5F}"/>
              </a:ext>
            </a:extLst>
          </p:cNvPr>
          <p:cNvSpPr txBox="1"/>
          <p:nvPr/>
        </p:nvSpPr>
        <p:spPr>
          <a:xfrm>
            <a:off x="1289810" y="3832013"/>
            <a:ext cx="131746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&lt;table&gt;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E3EDE-E90F-473F-BFA5-E8F0ACE1D52E}"/>
              </a:ext>
            </a:extLst>
          </p:cNvPr>
          <p:cNvSpPr txBox="1"/>
          <p:nvPr/>
        </p:nvSpPr>
        <p:spPr>
          <a:xfrm>
            <a:off x="2809695" y="3825389"/>
            <a:ext cx="138455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</a:t>
            </a:r>
            <a:r>
              <a:rPr lang="en-US" sz="2800" dirty="0" err="1">
                <a:solidFill>
                  <a:schemeClr val="bg1"/>
                </a:solidFill>
              </a:rPr>
              <a:t>thead</a:t>
            </a:r>
            <a:r>
              <a:rPr lang="en-US" sz="2800" dirty="0">
                <a:solidFill>
                  <a:schemeClr val="bg1"/>
                </a:solidFill>
              </a:rPr>
              <a:t>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B00A62-A544-4B7D-990C-D35144903DA6}"/>
              </a:ext>
            </a:extLst>
          </p:cNvPr>
          <p:cNvSpPr txBox="1"/>
          <p:nvPr/>
        </p:nvSpPr>
        <p:spPr>
          <a:xfrm>
            <a:off x="4378998" y="3832013"/>
            <a:ext cx="138455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</a:t>
            </a:r>
            <a:r>
              <a:rPr lang="en-US" sz="2800" dirty="0" err="1">
                <a:solidFill>
                  <a:schemeClr val="bg1"/>
                </a:solidFill>
              </a:rPr>
              <a:t>tbody</a:t>
            </a:r>
            <a:r>
              <a:rPr lang="en-US" sz="2800" dirty="0">
                <a:solidFill>
                  <a:schemeClr val="bg1"/>
                </a:solidFill>
              </a:rPr>
              <a:t>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D50EF3-930F-462A-AAA0-D503CD96D1E3}"/>
              </a:ext>
            </a:extLst>
          </p:cNvPr>
          <p:cNvSpPr txBox="1"/>
          <p:nvPr/>
        </p:nvSpPr>
        <p:spPr>
          <a:xfrm>
            <a:off x="5965974" y="3851809"/>
            <a:ext cx="830242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&lt;tr&gt;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022BFE-BDD5-4EA6-80E4-2799AAAB75B9}"/>
              </a:ext>
            </a:extLst>
          </p:cNvPr>
          <p:cNvSpPr txBox="1"/>
          <p:nvPr/>
        </p:nvSpPr>
        <p:spPr>
          <a:xfrm>
            <a:off x="6993350" y="3832013"/>
            <a:ext cx="914532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&lt;td&gt;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4E86C1-633C-4E61-AD74-9ACE82F29421}"/>
              </a:ext>
            </a:extLst>
          </p:cNvPr>
          <p:cNvSpPr txBox="1"/>
          <p:nvPr/>
        </p:nvSpPr>
        <p:spPr>
          <a:xfrm>
            <a:off x="8105016" y="3851809"/>
            <a:ext cx="1017236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&lt;div&gt;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E4508E-A09E-4385-B163-BD7F5441679F}"/>
              </a:ext>
            </a:extLst>
          </p:cNvPr>
          <p:cNvSpPr txBox="1"/>
          <p:nvPr/>
        </p:nvSpPr>
        <p:spPr>
          <a:xfrm>
            <a:off x="9319385" y="3843079"/>
            <a:ext cx="124564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&lt;span&gt;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198147-CAFA-4896-B7C9-FD1C379A1042}"/>
              </a:ext>
            </a:extLst>
          </p:cNvPr>
          <p:cNvSpPr txBox="1"/>
          <p:nvPr/>
        </p:nvSpPr>
        <p:spPr>
          <a:xfrm>
            <a:off x="321869" y="4718039"/>
            <a:ext cx="165377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&lt;header&gt;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11838-FB14-4A0B-9BCC-3B1E66930F2A}"/>
              </a:ext>
            </a:extLst>
          </p:cNvPr>
          <p:cNvSpPr txBox="1"/>
          <p:nvPr/>
        </p:nvSpPr>
        <p:spPr>
          <a:xfrm>
            <a:off x="2297508" y="4738949"/>
            <a:ext cx="1519287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&lt;footer&gt;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C0411E-6369-47FA-BF50-B0495269FAAD}"/>
              </a:ext>
            </a:extLst>
          </p:cNvPr>
          <p:cNvSpPr txBox="1"/>
          <p:nvPr/>
        </p:nvSpPr>
        <p:spPr>
          <a:xfrm>
            <a:off x="4138664" y="4738949"/>
            <a:ext cx="162488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&lt;section&gt;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90FBC9-E5B9-4D38-A980-62E282EA7B18}"/>
              </a:ext>
            </a:extLst>
          </p:cNvPr>
          <p:cNvSpPr txBox="1"/>
          <p:nvPr/>
        </p:nvSpPr>
        <p:spPr>
          <a:xfrm>
            <a:off x="6085418" y="4732903"/>
            <a:ext cx="1349226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&lt;aside&gt;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5E9FF2-0126-4290-B0FD-B1B6DEBCA7D8}"/>
              </a:ext>
            </a:extLst>
          </p:cNvPr>
          <p:cNvSpPr txBox="1"/>
          <p:nvPr/>
        </p:nvSpPr>
        <p:spPr>
          <a:xfrm>
            <a:off x="7756513" y="4732903"/>
            <a:ext cx="122684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&lt;style&gt;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236111-2C30-4400-B3E1-667077170DF7}"/>
              </a:ext>
            </a:extLst>
          </p:cNvPr>
          <p:cNvSpPr txBox="1"/>
          <p:nvPr/>
        </p:nvSpPr>
        <p:spPr>
          <a:xfrm>
            <a:off x="9173714" y="4738949"/>
            <a:ext cx="1349226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&lt;script&gt;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D61A77-78E0-43B6-A46E-627D285F996A}"/>
              </a:ext>
            </a:extLst>
          </p:cNvPr>
          <p:cNvSpPr txBox="1"/>
          <p:nvPr/>
        </p:nvSpPr>
        <p:spPr>
          <a:xfrm>
            <a:off x="160509" y="5948808"/>
            <a:ext cx="516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: https://www.w3schools.com/tags/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5033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1359245" cy="685800"/>
            <a:chOff x="0" y="5562600"/>
            <a:chExt cx="4572000" cy="685800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CSS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170E3E-3E3B-4281-9D6A-2F9270AB34BD}"/>
              </a:ext>
            </a:extLst>
          </p:cNvPr>
          <p:cNvSpPr txBox="1"/>
          <p:nvPr/>
        </p:nvSpPr>
        <p:spPr>
          <a:xfrm>
            <a:off x="172994" y="1180615"/>
            <a:ext cx="1159063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000" dirty="0"/>
              <a:t>CSS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Cascading Style Sheet dan </a:t>
            </a:r>
            <a:r>
              <a:rPr lang="en-ID" sz="2000" dirty="0" err="1"/>
              <a:t>biasanya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mengatur</a:t>
            </a:r>
            <a:r>
              <a:rPr lang="en-ID" sz="2000" dirty="0"/>
              <a:t> </a:t>
            </a:r>
            <a:r>
              <a:rPr lang="en-ID" sz="2000" dirty="0" err="1"/>
              <a:t>tampilan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 yang </a:t>
            </a:r>
            <a:r>
              <a:rPr lang="en-ID" sz="2000" dirty="0" err="1"/>
              <a:t>tertulis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markup</a:t>
            </a:r>
            <a:r>
              <a:rPr lang="en-ID" sz="2000" dirty="0"/>
              <a:t>, </a:t>
            </a:r>
            <a:r>
              <a:rPr lang="en-ID" sz="2000" dirty="0" err="1"/>
              <a:t>seperti</a:t>
            </a:r>
            <a:r>
              <a:rPr lang="en-ID" sz="2000" dirty="0"/>
              <a:t> HTML. CSS </a:t>
            </a:r>
            <a:r>
              <a:rPr lang="en-ID" sz="2000" dirty="0" err="1"/>
              <a:t>berfungsi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memisahkan</a:t>
            </a:r>
            <a:r>
              <a:rPr lang="en-ID" sz="2000" dirty="0"/>
              <a:t> </a:t>
            </a:r>
            <a:r>
              <a:rPr lang="en-ID" sz="2000" dirty="0" err="1"/>
              <a:t>konten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tampilan</a:t>
            </a:r>
            <a:r>
              <a:rPr lang="en-ID" sz="2000" dirty="0"/>
              <a:t> </a:t>
            </a:r>
            <a:r>
              <a:rPr lang="en-ID" sz="2000" dirty="0" err="1"/>
              <a:t>visualnya</a:t>
            </a:r>
            <a:r>
              <a:rPr lang="en-ID" sz="2000" dirty="0"/>
              <a:t> di situs.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0387-CC55-4EC8-9E8C-1EBE19BFB94B}"/>
              </a:ext>
            </a:extLst>
          </p:cNvPr>
          <p:cNvSpPr txBox="1"/>
          <p:nvPr/>
        </p:nvSpPr>
        <p:spPr>
          <a:xfrm>
            <a:off x="253312" y="2675756"/>
            <a:ext cx="1143000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000" dirty="0"/>
              <a:t>Tag CSS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tiga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</a:t>
            </a:r>
            <a:r>
              <a:rPr lang="en-ID" sz="2000" dirty="0" err="1"/>
              <a:t>utama</a:t>
            </a:r>
            <a:r>
              <a:rPr lang="en-ID" sz="2000" dirty="0"/>
              <a:t>: </a:t>
            </a:r>
            <a:r>
              <a:rPr lang="en-ID" sz="2000" b="1" dirty="0"/>
              <a:t>Internal, External, </a:t>
            </a:r>
            <a:r>
              <a:rPr lang="en-ID" sz="2000" dirty="0"/>
              <a:t>dan</a:t>
            </a:r>
            <a:r>
              <a:rPr lang="en-ID" sz="2000" b="1" dirty="0"/>
              <a:t> Inline</a:t>
            </a:r>
            <a:endParaRPr lang="en-ID" sz="20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D" sz="2000" dirty="0"/>
              <a:t>CSS Style </a:t>
            </a:r>
            <a:r>
              <a:rPr lang="en-ID" sz="2000" b="1" dirty="0"/>
              <a:t>Internal</a:t>
            </a:r>
            <a:r>
              <a:rPr lang="en-ID" sz="2000" dirty="0"/>
              <a:t> </a:t>
            </a:r>
            <a:r>
              <a:rPr lang="en-ID" sz="2000" dirty="0" err="1"/>
              <a:t>diload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kali website di-</a:t>
            </a:r>
            <a:r>
              <a:rPr lang="en-ID" sz="2000" i="1" dirty="0"/>
              <a:t>refresh</a:t>
            </a:r>
            <a:r>
              <a:rPr lang="en-ID" sz="2000" dirty="0"/>
              <a:t>, dan </a:t>
            </a:r>
            <a:r>
              <a:rPr lang="en-ID" sz="2000" dirty="0" err="1"/>
              <a:t>kekurangannya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loading </a:t>
            </a:r>
            <a:r>
              <a:rPr lang="en-ID" sz="2000" dirty="0" err="1"/>
              <a:t>semakin</a:t>
            </a:r>
            <a:r>
              <a:rPr lang="en-ID" sz="2000" dirty="0"/>
              <a:t> lama.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D" sz="2000" dirty="0"/>
              <a:t>CSS Style </a:t>
            </a:r>
            <a:r>
              <a:rPr lang="en-ID" sz="2000" b="1" dirty="0"/>
              <a:t>External</a:t>
            </a:r>
            <a:r>
              <a:rPr lang="en-ID" sz="2000" dirty="0"/>
              <a:t> </a:t>
            </a:r>
            <a:r>
              <a:rPr lang="en-ID" sz="2000" dirty="0" err="1"/>
              <a:t>merupakan</a:t>
            </a:r>
            <a:r>
              <a:rPr lang="en-ID" sz="2000" dirty="0"/>
              <a:t> </a:t>
            </a:r>
            <a:r>
              <a:rPr lang="en-ID" sz="2000" i="1" dirty="0"/>
              <a:t>Styling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 di file </a:t>
            </a:r>
            <a:r>
              <a:rPr lang="en-ID" sz="2000" dirty="0" err="1"/>
              <a:t>terpisah</a:t>
            </a:r>
            <a:r>
              <a:rPr lang="en-ID" sz="2000" dirty="0"/>
              <a:t>, </a:t>
            </a:r>
            <a:r>
              <a:rPr lang="en-ID" sz="2000" dirty="0" err="1"/>
              <a:t>lalu</a:t>
            </a:r>
            <a:r>
              <a:rPr lang="en-ID" sz="2000" dirty="0"/>
              <a:t> </a:t>
            </a:r>
            <a:r>
              <a:rPr lang="en-ID" sz="2000" dirty="0" err="1"/>
              <a:t>terapkan</a:t>
            </a:r>
            <a:r>
              <a:rPr lang="en-ID" sz="2000" dirty="0"/>
              <a:t> CSS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halaman</a:t>
            </a:r>
            <a:r>
              <a:rPr lang="en-ID" sz="2000" dirty="0"/>
              <a:t> mana pun yang Anda </a:t>
            </a:r>
            <a:r>
              <a:rPr lang="en-ID" sz="2000" dirty="0" err="1"/>
              <a:t>inginkan</a:t>
            </a:r>
            <a:endParaRPr lang="en-ID" sz="20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D" sz="2000" dirty="0"/>
              <a:t>CSS Style </a:t>
            </a:r>
            <a:r>
              <a:rPr lang="en-ID" sz="2000" b="1" dirty="0"/>
              <a:t>Inline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 </a:t>
            </a:r>
            <a:r>
              <a:rPr lang="en-ID" sz="2000" dirty="0" err="1"/>
              <a:t>spesifik</a:t>
            </a:r>
            <a:r>
              <a:rPr lang="en-ID" sz="2000" dirty="0"/>
              <a:t> yang </a:t>
            </a:r>
            <a:r>
              <a:rPr lang="en-ID" sz="2000" dirty="0" err="1"/>
              <a:t>memuat</a:t>
            </a:r>
            <a:r>
              <a:rPr lang="en-ID" sz="2000" dirty="0"/>
              <a:t> tag &lt;style&gt;. Karena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komponen</a:t>
            </a:r>
            <a:r>
              <a:rPr lang="en-ID" sz="2000" dirty="0"/>
              <a:t> </a:t>
            </a:r>
            <a:r>
              <a:rPr lang="en-ID" sz="2000" dirty="0" err="1"/>
              <a:t>harus</a:t>
            </a:r>
            <a:r>
              <a:rPr lang="en-ID" sz="2000" dirty="0"/>
              <a:t> di-</a:t>
            </a:r>
            <a:r>
              <a:rPr lang="en-ID" sz="2000" i="1" dirty="0"/>
              <a:t>stylize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00612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3348683" cy="685800"/>
            <a:chOff x="0" y="5562600"/>
            <a:chExt cx="4572000" cy="685800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4" y="5638800"/>
              <a:ext cx="398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INLINE CSS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BF21525-3D12-4576-B296-8375D0CCA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75" y="1357184"/>
            <a:ext cx="8359479" cy="445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3348683" cy="1030307"/>
            <a:chOff x="0" y="5562600"/>
            <a:chExt cx="4572000" cy="1030307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3" y="5638800"/>
              <a:ext cx="3982687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INTERNAL CSS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BA1277-10F5-4BB4-B4FE-F1A4BEAB4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34" y="1365999"/>
            <a:ext cx="7276971" cy="530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7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3768813" cy="1030307"/>
            <a:chOff x="0" y="5562600"/>
            <a:chExt cx="4572000" cy="1030307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4" y="5638800"/>
              <a:ext cx="3982687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EKSTERNAL CSS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76BAC88-E08C-4835-96D0-C59EF061A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09" y="2022388"/>
            <a:ext cx="6280597" cy="32539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0154FB-FD04-412B-9AAC-CC0CD4ECB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8" y="1357184"/>
            <a:ext cx="22061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800" b="1" dirty="0"/>
              <a:t>Index.html</a:t>
            </a:r>
            <a:endParaRPr lang="en-ID" alt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7E7CC-FBDF-4A66-B431-5E282521B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060" y="1957181"/>
            <a:ext cx="2865363" cy="33191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E68E1F-7EA7-4B64-B8AA-0D4A12644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060" y="1365999"/>
            <a:ext cx="22061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800" b="1" dirty="0"/>
              <a:t>style.css</a:t>
            </a:r>
            <a:endParaRPr lang="en-ID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52D64-085D-46BE-8B99-14C3E38B3BB0}"/>
              </a:ext>
            </a:extLst>
          </p:cNvPr>
          <p:cNvSpPr txBox="1"/>
          <p:nvPr/>
        </p:nvSpPr>
        <p:spPr>
          <a:xfrm>
            <a:off x="160509" y="5948808"/>
            <a:ext cx="516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: https://www.w3schools.com/cssref/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451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7902E-44EC-4744-B567-51DA5D45D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6C3290-CC97-40E3-A0A7-22009D8DE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43C02-38C7-41C1-94C9-33F3C19BE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E1FC0298-9E33-479B-BC3D-67BC2FFB99ED}"/>
              </a:ext>
            </a:extLst>
          </p:cNvPr>
          <p:cNvGrpSpPr>
            <a:grpSpLocks/>
          </p:cNvGrpSpPr>
          <p:nvPr/>
        </p:nvGrpSpPr>
        <p:grpSpPr bwMode="auto">
          <a:xfrm>
            <a:off x="-2" y="335692"/>
            <a:ext cx="2940910" cy="1461195"/>
            <a:chOff x="0" y="5562600"/>
            <a:chExt cx="4572000" cy="1461195"/>
          </a:xfrm>
        </p:grpSpPr>
        <p:sp>
          <p:nvSpPr>
            <p:cNvPr id="9" name="Arrow: Pentagon 1">
              <a:extLst>
                <a:ext uri="{FF2B5EF4-FFF2-40B4-BE49-F238E27FC236}">
                  <a16:creationId xmlns:a16="http://schemas.microsoft.com/office/drawing/2014/main" id="{C3FCA063-B368-4726-B72F-37771A6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2600"/>
              <a:ext cx="4572000" cy="68580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D" altLang="en-US" sz="18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F568F0-5A60-4B8B-96F3-6B1A830B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4" y="5638800"/>
              <a:ext cx="3982688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JAVASCRIPT</a:t>
              </a:r>
              <a:endParaRPr lang="en-ID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170E3E-3E3B-4281-9D6A-2F9270AB34BD}"/>
              </a:ext>
            </a:extLst>
          </p:cNvPr>
          <p:cNvSpPr txBox="1"/>
          <p:nvPr/>
        </p:nvSpPr>
        <p:spPr>
          <a:xfrm>
            <a:off x="172994" y="1180615"/>
            <a:ext cx="1159063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000" dirty="0"/>
              <a:t>Java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dikenal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menyempurnakan</a:t>
            </a:r>
            <a:r>
              <a:rPr lang="en-ID" sz="2000" dirty="0"/>
              <a:t> </a:t>
            </a:r>
            <a:r>
              <a:rPr lang="en-ID" sz="2000" dirty="0" err="1"/>
              <a:t>tampilan</a:t>
            </a:r>
            <a:r>
              <a:rPr lang="en-ID" sz="2000" dirty="0"/>
              <a:t> dan system </a:t>
            </a:r>
            <a:r>
              <a:rPr lang="en-ID" sz="2000" dirty="0" err="1"/>
              <a:t>halaman</a:t>
            </a:r>
            <a:r>
              <a:rPr lang="en-ID" sz="2000" dirty="0"/>
              <a:t> website. </a:t>
            </a:r>
            <a:r>
              <a:rPr lang="en-ID" sz="2000" dirty="0" err="1"/>
              <a:t>Terdapat</a:t>
            </a:r>
            <a:r>
              <a:rPr lang="en-ID" sz="2000" dirty="0"/>
              <a:t> </a:t>
            </a:r>
            <a:r>
              <a:rPr lang="en-ID" sz="2000" dirty="0" err="1"/>
              <a:t>sejumlah</a:t>
            </a:r>
            <a:r>
              <a:rPr lang="en-ID" sz="2000" dirty="0"/>
              <a:t> </a:t>
            </a:r>
            <a:r>
              <a:rPr lang="en-ID" sz="2000" dirty="0" err="1"/>
              <a:t>kelebihan</a:t>
            </a:r>
            <a:r>
              <a:rPr lang="en-ID" sz="2000" dirty="0"/>
              <a:t> JavaScript yang </a:t>
            </a:r>
            <a:r>
              <a:rPr lang="en-ID" sz="2000" dirty="0" err="1"/>
              <a:t>menjadikan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pemrograman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banyak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0387-CC55-4EC8-9E8C-1EBE19BFB94B}"/>
              </a:ext>
            </a:extLst>
          </p:cNvPr>
          <p:cNvSpPr txBox="1"/>
          <p:nvPr/>
        </p:nvSpPr>
        <p:spPr>
          <a:xfrm>
            <a:off x="253312" y="2675756"/>
            <a:ext cx="1143000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D" sz="2000" dirty="0"/>
              <a:t>JS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 di </a:t>
            </a:r>
            <a:r>
              <a:rPr lang="en-ID" sz="2000" dirty="0" err="1"/>
              <a:t>berbagai</a:t>
            </a:r>
            <a:r>
              <a:rPr lang="en-ID" sz="2000" dirty="0"/>
              <a:t> browser, platform, dan lain-lain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dialihtugaskankan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 </a:t>
            </a:r>
            <a:r>
              <a:rPr lang="en-ID" sz="2000" dirty="0" err="1"/>
              <a:t>halaman</a:t>
            </a:r>
            <a:r>
              <a:rPr lang="en-ID" sz="2000" dirty="0"/>
              <a:t> web </a:t>
            </a:r>
            <a:r>
              <a:rPr lang="en-ID" sz="2000" dirty="0" err="1"/>
              <a:t>atau</a:t>
            </a:r>
            <a:r>
              <a:rPr lang="en-ID" sz="2000" dirty="0"/>
              <a:t> even </a:t>
            </a:r>
            <a:r>
              <a:rPr lang="en-ID" sz="2000" dirty="0" err="1"/>
              <a:t>tertentu</a:t>
            </a:r>
            <a:r>
              <a:rPr lang="en-ID" sz="2000" dirty="0"/>
              <a:t>, </a:t>
            </a:r>
            <a:r>
              <a:rPr lang="en-ID" sz="2000" dirty="0" err="1"/>
              <a:t>misalnya</a:t>
            </a:r>
            <a:r>
              <a:rPr lang="en-ID" sz="2000" dirty="0"/>
              <a:t> </a:t>
            </a:r>
            <a:r>
              <a:rPr lang="en-ID" sz="2000" dirty="0" err="1"/>
              <a:t>klik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 </a:t>
            </a:r>
            <a:r>
              <a:rPr lang="en-ID" sz="2000" i="1" dirty="0"/>
              <a:t>mouseover</a:t>
            </a:r>
            <a:endParaRPr lang="en-ID" sz="20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D" sz="2000" dirty="0"/>
              <a:t>Anda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JavaScript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memvalidasi</a:t>
            </a:r>
            <a:r>
              <a:rPr lang="en-ID" sz="2000" dirty="0"/>
              <a:t> input dan </a:t>
            </a:r>
            <a:r>
              <a:rPr lang="en-ID" sz="2000" dirty="0" err="1"/>
              <a:t>mengurangi</a:t>
            </a:r>
            <a:r>
              <a:rPr lang="en-ID" sz="2000" dirty="0"/>
              <a:t> </a:t>
            </a:r>
            <a:r>
              <a:rPr lang="en-ID" sz="2000" dirty="0" err="1"/>
              <a:t>keinginan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mengecek</a:t>
            </a:r>
            <a:r>
              <a:rPr lang="en-ID" sz="2000" dirty="0"/>
              <a:t> data </a:t>
            </a:r>
            <a:r>
              <a:rPr lang="en-ID" sz="2000" dirty="0" err="1"/>
              <a:t>secara</a:t>
            </a:r>
            <a:r>
              <a:rPr lang="en-ID" sz="2000" dirty="0"/>
              <a:t> manual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D" sz="2000" dirty="0" err="1"/>
              <a:t>Dengan</a:t>
            </a:r>
            <a:r>
              <a:rPr lang="en-ID" sz="2000" dirty="0"/>
              <a:t> JavaScript, website Anda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interaktif</a:t>
            </a:r>
            <a:r>
              <a:rPr lang="en-ID" sz="2000" dirty="0"/>
              <a:t> dan juga </a:t>
            </a:r>
            <a:r>
              <a:rPr lang="en-ID" sz="2000" dirty="0" err="1"/>
              <a:t>mampu</a:t>
            </a:r>
            <a:r>
              <a:rPr lang="en-ID" sz="2000" dirty="0"/>
              <a:t> </a:t>
            </a:r>
            <a:r>
              <a:rPr lang="en-ID" sz="2000" dirty="0" err="1"/>
              <a:t>menarik</a:t>
            </a:r>
            <a:r>
              <a:rPr lang="en-ID" sz="2000" dirty="0"/>
              <a:t> </a:t>
            </a:r>
            <a:r>
              <a:rPr lang="en-ID" sz="2000" dirty="0" err="1"/>
              <a:t>perhatian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banyak</a:t>
            </a:r>
            <a:r>
              <a:rPr lang="en-ID" sz="2000" dirty="0"/>
              <a:t> </a:t>
            </a:r>
            <a:r>
              <a:rPr lang="en-ID" sz="2000" dirty="0" err="1"/>
              <a:t>pengunjung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82667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314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rotri1719@gmail.com</dc:creator>
  <cp:lastModifiedBy>rotri1719@gmail.com</cp:lastModifiedBy>
  <cp:revision>88</cp:revision>
  <dcterms:created xsi:type="dcterms:W3CDTF">2019-09-26T14:47:41Z</dcterms:created>
  <dcterms:modified xsi:type="dcterms:W3CDTF">2019-10-13T14:41:10Z</dcterms:modified>
</cp:coreProperties>
</file>