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Bringing Medical Care to the 21 Century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Bringing Pharmaceutical Care to the 21 Century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Modernizing Medical Care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Medical Care of Tomorrow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 charge of your medications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Your Daily Medical/Medication Companion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a1b3b272_2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a1b3b272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6a1b3b272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6a1b3b272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a1b3b272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a1b3b272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statistic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Madeeha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a1b3b27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a1b3b27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tagline about product → mission statement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Cesar - response to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1b3b272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1b3b272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we solve this one problem → demo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1b3b272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1b3b272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and walk through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a1b3b272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a1b3b272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things we did in designing it make it better than the competition → demo those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a1b3b272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a1b3b27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to extend our product and the advantages of those extensions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Continue to leverage ML technologies - speech recognition and text to speech for accessibility.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 to understand user behaviour and medication pattern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Improved patient to pharmacist communication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Caregiver functionality - allowing a close family member or caregiver to monitor the </a:t>
            </a:r>
            <a:r>
              <a:rPr lang="en"/>
              <a:t>patient's</a:t>
            </a:r>
            <a:r>
              <a:rPr lang="en"/>
              <a:t> medication history.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Offline Mode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Freemium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a1b3b272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a1b3b272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other audiences and how they could benefit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Madeeha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a1b3b272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a1b3b272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product can be integrated into your everyday life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Madeeha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5" Type="http://schemas.openxmlformats.org/officeDocument/2006/relationships/image" Target="../media/image33.jpg"/><Relationship Id="rId6" Type="http://schemas.openxmlformats.org/officeDocument/2006/relationships/image" Target="../media/image28.png"/><Relationship Id="rId7" Type="http://schemas.openxmlformats.org/officeDocument/2006/relationships/image" Target="../media/image2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hyperlink" Target="https://www.epilepsyresearch.org.uk/poll-shows-that-almost-50-of-people-forget-to-take-their-medication-at-least-once-a-mont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Pharmaceutical Care to the 21 Century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792125"/>
            <a:ext cx="3200517" cy="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71900" y="320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Who we are</a:t>
            </a:r>
            <a:endParaRPr sz="4200"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1044443" y="137994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55443" y="3064569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Carlos Santana</a:t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855451" y="3589200"/>
            <a:ext cx="22179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Software &amp; Automation Developer at Bell </a:t>
            </a:r>
            <a:b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CEO of CS Software</a:t>
            </a:r>
            <a:b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Android App with 100K+ Downloads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santanjc@mcmaster.ca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575" y="2970425"/>
            <a:ext cx="502900" cy="2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5">
            <a:alphaModFix/>
          </a:blip>
          <a:srcRect b="37914" l="28684" r="28688" t="30122"/>
          <a:stretch/>
        </p:blipFill>
        <p:spPr>
          <a:xfrm>
            <a:off x="3971993" y="1426708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3782993" y="3111332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Cesar </a:t>
            </a: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Santana</a:t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3783000" y="3586200"/>
            <a:ext cx="22179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Software Development Engineer at AMD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      santanca@mcmaster.ca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762" y="2851981"/>
            <a:ext cx="1111063" cy="5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9725" y="1372324"/>
            <a:ext cx="1752750" cy="1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8725" y="2458972"/>
            <a:ext cx="1304545" cy="13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6906143" y="3064582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Madeeha Khan</a:t>
            </a:r>
            <a:endParaRPr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6710550" y="3586200"/>
            <a:ext cx="22179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Program Management 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Software Development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Program Manager at Microsoft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khamn57@mcmaster.ca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490250" y="488250"/>
            <a:ext cx="8277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Regularly changing regimen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keep track and remember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 life is disturbed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1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41305" r="1015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>
            <a:off x="263400" y="0"/>
            <a:ext cx="4045200" cy="922200"/>
          </a:xfrm>
          <a:prstGeom prst="rect">
            <a:avLst/>
          </a:prstGeom>
          <a:solidFill>
            <a:srgbClr val="000000">
              <a:alpha val="56150"/>
            </a:srgbClr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745250" y="4691750"/>
            <a:ext cx="422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  <a:hlinkClick r:id="rId5"/>
              </a:rPr>
              <a:t>https://www.epilepsyresearch.org.uk/poll-shows-that-almost-50-of-people-forget-to-take-their-medication-at-least-once-a-month/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5029175" y="1140850"/>
            <a:ext cx="3837000" cy="26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A smartphone medication tracking app that uses </a:t>
            </a:r>
            <a:r>
              <a:rPr b="1" lang="en" sz="2200"/>
              <a:t>Machine Learning </a:t>
            </a:r>
            <a:r>
              <a:rPr lang="en" sz="2200"/>
              <a:t>and </a:t>
            </a:r>
            <a:r>
              <a:rPr b="1" lang="en" sz="2200"/>
              <a:t>latest technology </a:t>
            </a:r>
            <a:r>
              <a:rPr lang="en" sz="2200"/>
              <a:t>to improve the quality of life for anyone taking medications</a:t>
            </a:r>
            <a:endParaRPr sz="2200"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10104" l="0" r="0" t="0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>
            <p:ph type="title"/>
          </p:nvPr>
        </p:nvSpPr>
        <p:spPr>
          <a:xfrm>
            <a:off x="263400" y="0"/>
            <a:ext cx="4045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Solution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Solution</a:t>
            </a:r>
            <a:endParaRPr sz="42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0" y="1686600"/>
            <a:ext cx="6006900" cy="345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Adding Medications Made Simple!</a:t>
            </a:r>
            <a:endParaRPr sz="2400"/>
          </a:p>
        </p:txBody>
      </p:sp>
      <p:pic>
        <p:nvPicPr>
          <p:cNvPr descr="Image result for OCR"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5" y="3054175"/>
            <a:ext cx="3018850" cy="1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100" y="3411388"/>
            <a:ext cx="1023675" cy="10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1825" y="3673463"/>
            <a:ext cx="476275" cy="4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5910825" y="1686575"/>
            <a:ext cx="3233400" cy="345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Medication Tracking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Ease of use</a:t>
            </a:r>
            <a:endParaRPr/>
          </a:p>
        </p:txBody>
      </p:sp>
      <p:cxnSp>
        <p:nvCxnSpPr>
          <p:cNvPr id="156" name="Google Shape;156;p28"/>
          <p:cNvCxnSpPr/>
          <p:nvPr/>
        </p:nvCxnSpPr>
        <p:spPr>
          <a:xfrm flipH="1">
            <a:off x="5575100" y="1839500"/>
            <a:ext cx="12000" cy="3033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it works</a:t>
            </a:r>
            <a:endParaRPr sz="4200"/>
          </a:p>
        </p:txBody>
      </p:sp>
      <p:grpSp>
        <p:nvGrpSpPr>
          <p:cNvPr id="163" name="Google Shape;163;p29"/>
          <p:cNvGrpSpPr/>
          <p:nvPr/>
        </p:nvGrpSpPr>
        <p:grpSpPr>
          <a:xfrm>
            <a:off x="929030" y="3407025"/>
            <a:ext cx="6993395" cy="1467000"/>
            <a:chOff x="929030" y="3273125"/>
            <a:chExt cx="6993395" cy="1467000"/>
          </a:xfrm>
        </p:grpSpPr>
        <p:cxnSp>
          <p:nvCxnSpPr>
            <p:cNvPr id="164" name="Google Shape;164;p29"/>
            <p:cNvCxnSpPr>
              <a:stCxn id="165" idx="6"/>
              <a:endCxn id="166" idx="2"/>
            </p:cNvCxnSpPr>
            <p:nvPr/>
          </p:nvCxnSpPr>
          <p:spPr>
            <a:xfrm>
              <a:off x="1537730" y="3979907"/>
              <a:ext cx="4966800" cy="26700"/>
            </a:xfrm>
            <a:prstGeom prst="straightConnector1">
              <a:avLst/>
            </a:prstGeom>
            <a:noFill/>
            <a:ln cap="flat" cmpd="sng" w="19050">
              <a:solidFill>
                <a:srgbClr val="4285F4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5" name="Google Shape;165;p29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6504625" y="3273125"/>
              <a:ext cx="1417800" cy="14670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" name="Google Shape;168;p29"/>
          <p:cNvCxnSpPr/>
          <p:nvPr/>
        </p:nvCxnSpPr>
        <p:spPr>
          <a:xfrm>
            <a:off x="873563" y="112348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9"/>
          <p:cNvSpPr txBox="1"/>
          <p:nvPr/>
        </p:nvSpPr>
        <p:spPr>
          <a:xfrm>
            <a:off x="920637" y="100022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endParaRPr sz="17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920625" y="1290250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Download app and sign up</a:t>
            </a:r>
            <a:endParaRPr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>
            <a:off x="3420663" y="1108938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9"/>
          <p:cNvSpPr txBox="1"/>
          <p:nvPr/>
        </p:nvSpPr>
        <p:spPr>
          <a:xfrm>
            <a:off x="3467737" y="98567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endParaRPr sz="17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467725" y="1275700"/>
            <a:ext cx="21885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Add Medications</a:t>
            </a:r>
            <a:endParaRPr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9"/>
          <p:cNvCxnSpPr/>
          <p:nvPr/>
        </p:nvCxnSpPr>
        <p:spPr>
          <a:xfrm>
            <a:off x="5963838" y="107982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6010912" y="956562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endParaRPr sz="17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010900" y="1246600"/>
            <a:ext cx="202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notifications and other benefits</a:t>
            </a:r>
            <a:endParaRPr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377" y="2322974"/>
            <a:ext cx="938350" cy="13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025" y="2429562"/>
            <a:ext cx="608700" cy="11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1275" y="722275"/>
            <a:ext cx="1011526" cy="1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862" y="2349625"/>
            <a:ext cx="1042682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4913" y="2030651"/>
            <a:ext cx="1313275" cy="1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93850" y="2675801"/>
            <a:ext cx="938351" cy="95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450" y="3507025"/>
            <a:ext cx="1738751" cy="11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273" y="343550"/>
            <a:ext cx="1275325" cy="15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219325" y="388525"/>
            <a:ext cx="13614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Machine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50" y="3222025"/>
            <a:ext cx="1418751" cy="13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6590275" y="3615975"/>
            <a:ext cx="10998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Cloud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834450" y="3424750"/>
            <a:ext cx="17388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975" y="126375"/>
            <a:ext cx="1129929" cy="11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708450" y="150125"/>
            <a:ext cx="1998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Planned &amp; Designed with the future in mind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9500" y="0"/>
            <a:ext cx="1204501" cy="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274053" y="883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Next steps</a:t>
            </a:r>
            <a:endParaRPr sz="420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0" y="1836950"/>
            <a:ext cx="34398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Improved Communication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Caregivers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Freemium Model</a:t>
            </a:r>
            <a:endParaRPr sz="1800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825" y="636125"/>
            <a:ext cx="1200826" cy="120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224" y="977575"/>
            <a:ext cx="1349700" cy="13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387" y="1980825"/>
            <a:ext cx="1349700" cy="13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787" y="3412275"/>
            <a:ext cx="1278175" cy="12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0376" y="2199350"/>
            <a:ext cx="1080500" cy="10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8063" y="3330524"/>
            <a:ext cx="1200826" cy="120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39500" y="0"/>
            <a:ext cx="1204501" cy="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Market</a:t>
            </a:r>
            <a:endParaRPr sz="42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Elderly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 with disabilities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people</a:t>
            </a:r>
            <a:endParaRPr sz="1800"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16884" r="15415" t="0"/>
          <a:stretch/>
        </p:blipFill>
        <p:spPr>
          <a:xfrm>
            <a:off x="5972767" y="2862375"/>
            <a:ext cx="3057881" cy="21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924" y="1465800"/>
            <a:ext cx="2029025" cy="20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5">
            <a:alphaModFix/>
          </a:blip>
          <a:srcRect b="8079" l="0" r="0" t="0"/>
          <a:stretch/>
        </p:blipFill>
        <p:spPr>
          <a:xfrm>
            <a:off x="6109078" y="177050"/>
            <a:ext cx="2828172" cy="21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9500" y="0"/>
            <a:ext cx="1204501" cy="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29950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 amt="80000"/>
          </a:blip>
          <a:srcRect b="0" l="17888" r="31847" t="0"/>
          <a:stretch/>
        </p:blipFill>
        <p:spPr>
          <a:xfrm>
            <a:off x="0" y="-19500"/>
            <a:ext cx="4572000" cy="51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Pillbox aims to create a product that will be </a:t>
            </a:r>
            <a:r>
              <a:rPr b="1" lang="en" sz="2400"/>
              <a:t>indispensable</a:t>
            </a:r>
            <a:r>
              <a:rPr lang="en" sz="2400"/>
              <a:t> in navigating the healthcare system</a:t>
            </a:r>
            <a:r>
              <a:rPr lang="en" sz="2400"/>
              <a:t> </a:t>
            </a:r>
            <a:endParaRPr sz="2400"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29950" y="582775"/>
            <a:ext cx="4045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 Statement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00" y="0"/>
            <a:ext cx="1233600" cy="3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