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Default Extension="sldx" ContentType="application/vnd.openxmlformats-officedocument.presentationml.slide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4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350" r:id="rId11"/>
    <p:sldId id="351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45" r:id="rId48"/>
    <p:sldId id="34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13" autoAdjust="0"/>
  </p:normalViewPr>
  <p:slideViewPr>
    <p:cSldViewPr>
      <p:cViewPr varScale="1">
        <p:scale>
          <a:sx n="51" d="100"/>
          <a:sy n="51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34EE-1450-456A-A5CA-B0ABF764EF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B0921-B0EC-481E-8799-C95FC926D3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rtl="1"/>
            <a:endParaRPr lang="en-US" smtClean="0">
              <a:latin typeface="Arial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eaLnBrk="0" hangingPunct="0"/>
            <a:fld id="{7BCA3A1D-3818-4FD3-ABC2-EC7B5398A120}" type="datetime1">
              <a:rPr lang="en-US" smtClean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pPr eaLnBrk="0" hangingPunct="0"/>
              <a:t>2/24/2015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eaLnBrk="0" hangingPunct="0"/>
            <a:fld id="{57BDD664-7F01-4C9E-8740-D9FA115F5198}" type="slidenum">
              <a:rPr lang="ar-SA" smtClean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pPr eaLnBrk="0" hangingPunct="0"/>
              <a:t>1</a:t>
            </a:fld>
            <a:endParaRPr lang="en-US" smtClean="0">
              <a:solidFill>
                <a:srgbClr val="000000"/>
              </a:solidFill>
              <a:latin typeface="Times New Roman" pitchFamily="18" charset="0"/>
              <a:ea typeface="굴림" pitchFamily="34" charset="-127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9AD9-844E-49F9-AEB3-7F24E20A2A44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C7C10-24D7-44DF-912F-A129B212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4400" b="1" kern="1200" dirty="0" smtClean="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Slide7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363" y="606425"/>
            <a:ext cx="4427537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713" y="1841500"/>
            <a:ext cx="8193087" cy="1752600"/>
          </a:xfrm>
        </p:spPr>
        <p:txBody>
          <a:bodyPr rtlCol="0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FK Constraint, and Basic SELECT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532188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813" y="4162425"/>
            <a:ext cx="7239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CA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Sara </a:t>
            </a:r>
            <a:r>
              <a:rPr lang="en-CA" sz="3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Yousef</a:t>
            </a:r>
            <a:endParaRPr lang="en-CA" sz="3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/>
            </a:pPr>
            <a:r>
              <a:rPr lang="en-CA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CPIT 240</a:t>
            </a:r>
          </a:p>
          <a:p>
            <a:pPr algn="l">
              <a:defRPr/>
            </a:pPr>
            <a:r>
              <a:rPr lang="en-CA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</a:t>
            </a:r>
            <a:r>
              <a:rPr lang="en-CA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  <a:endParaRPr lang="en-US" sz="2800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66725" y="1624012"/>
          <a:ext cx="7650163" cy="4776788"/>
        </p:xfrm>
        <a:graphic>
          <a:graphicData uri="http://schemas.openxmlformats.org/presentationml/2006/ole">
            <p:oleObj spid="_x0000_s113666" name="Document" r:id="rId3" imgW="5847180" imgH="365334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66725" y="1600200"/>
          <a:ext cx="7762875" cy="4851400"/>
        </p:xfrm>
        <a:graphic>
          <a:graphicData uri="http://schemas.openxmlformats.org/presentationml/2006/ole">
            <p:oleObj spid="_x0000_s114690" name="Document" r:id="rId3" imgW="5847180" imgH="365010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Foreign Key Constraint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5181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</a:t>
            </a:r>
            <a:r>
              <a:rPr lang="en-GB" sz="2800" b="1" dirty="0">
                <a:solidFill>
                  <a:srgbClr val="FF0000"/>
                </a:solidFill>
              </a:rPr>
              <a:t>FOREIGN KEY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/>
              <a:t>(or </a:t>
            </a:r>
            <a:r>
              <a:rPr lang="en-GB" sz="2800" b="1" dirty="0"/>
              <a:t>referential integrity</a:t>
            </a:r>
            <a:r>
              <a:rPr lang="en-GB" sz="2800" dirty="0"/>
              <a:t>) constraint designates a column or combination of columns as a foreign key </a:t>
            </a:r>
            <a:r>
              <a:rPr lang="en-GB" sz="2800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establishes a relationship between a primary key or a unique key in the same table or a different table. </a:t>
            </a:r>
            <a:endParaRPr lang="en-US" sz="2800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800" dirty="0"/>
              <a:t>In the example depicted, </a:t>
            </a:r>
            <a:r>
              <a:rPr lang="en-GB" sz="2800" b="1" dirty="0">
                <a:solidFill>
                  <a:srgbClr val="FF0000"/>
                </a:solidFill>
              </a:rPr>
              <a:t>DEPARTMENT_ID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/>
              <a:t>has been defined as the foreign key in the </a:t>
            </a:r>
            <a:r>
              <a:rPr lang="en-GB" sz="2800" b="1" dirty="0">
                <a:solidFill>
                  <a:srgbClr val="FF0000"/>
                </a:solidFill>
              </a:rPr>
              <a:t>EMPLOYEES</a:t>
            </a:r>
            <a:r>
              <a:rPr lang="en-GB" sz="2800" dirty="0"/>
              <a:t> table (dependent or child table); it references the </a:t>
            </a:r>
            <a:r>
              <a:rPr lang="en-GB" sz="2800" b="1" dirty="0"/>
              <a:t>DEPARTMENT_ID</a:t>
            </a:r>
            <a:r>
              <a:rPr lang="en-GB" sz="2800" dirty="0"/>
              <a:t> column of the </a:t>
            </a:r>
            <a:r>
              <a:rPr lang="en-GB" sz="2800" b="1" dirty="0"/>
              <a:t>DEPARTMENTS</a:t>
            </a:r>
            <a:r>
              <a:rPr lang="en-GB" sz="2800" dirty="0"/>
              <a:t> table (the referenced or parent table).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Foreign Key Constraint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562600"/>
          </a:xfrm>
        </p:spPr>
        <p:txBody>
          <a:bodyPr>
            <a:normAutofit/>
          </a:bodyPr>
          <a:lstStyle/>
          <a:p>
            <a:r>
              <a:rPr lang="en-GB" b="1" u="sng" dirty="0">
                <a:solidFill>
                  <a:srgbClr val="FF0000"/>
                </a:solidFill>
              </a:rPr>
              <a:t>Guidelines</a:t>
            </a:r>
            <a:endParaRPr lang="en-US" u="sng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A foreign key value </a:t>
            </a:r>
            <a:r>
              <a:rPr lang="en-GB" b="1" i="1" dirty="0">
                <a:solidFill>
                  <a:schemeClr val="accent1"/>
                </a:solidFill>
              </a:rPr>
              <a:t>must match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an existing value in the parent table or be </a:t>
            </a:r>
            <a:r>
              <a:rPr lang="en-GB" b="1" dirty="0">
                <a:solidFill>
                  <a:schemeClr val="accent1"/>
                </a:solidFill>
              </a:rPr>
              <a:t>NULL</a:t>
            </a:r>
            <a:r>
              <a:rPr lang="en-GB" dirty="0"/>
              <a:t>.</a:t>
            </a:r>
            <a:endParaRPr lang="en-US" dirty="0"/>
          </a:p>
          <a:p>
            <a:pPr lvl="1"/>
            <a:r>
              <a:rPr lang="en-GB" dirty="0"/>
              <a:t>Foreign keys are based on data values and are purely logical, rather than physical, pointers.</a:t>
            </a:r>
            <a:endParaRPr lang="en-US" dirty="0"/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FOREIGN KEY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constraints </a:t>
            </a:r>
            <a:r>
              <a:rPr lang="en-GB" u="sng" dirty="0"/>
              <a:t>can be defined at the column or table constraint level</a:t>
            </a:r>
            <a:r>
              <a:rPr lang="en-GB" dirty="0"/>
              <a:t>. A composite foreign key must be created by using the table-level definition.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Foreign Key Constraint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525963"/>
          </a:xfrm>
        </p:spPr>
        <p:txBody>
          <a:bodyPr>
            <a:noAutofit/>
          </a:bodyPr>
          <a:lstStyle/>
          <a:p>
            <a:r>
              <a:rPr lang="en-GB" sz="2400" b="1" u="sng" cap="all" dirty="0">
                <a:solidFill>
                  <a:srgbClr val="FF0000"/>
                </a:solidFill>
              </a:rPr>
              <a:t>SQL STATEMENT 2</a:t>
            </a:r>
            <a:endParaRPr lang="en-US" sz="2400" b="1" u="sng" cap="all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GB" sz="2000" b="1" dirty="0"/>
              <a:t>CREATE TABLE </a:t>
            </a:r>
            <a:r>
              <a:rPr lang="en-GB" sz="2000" b="1" i="1" dirty="0" err="1"/>
              <a:t>tablename</a:t>
            </a:r>
            <a:r>
              <a:rPr lang="en-GB" sz="2000" b="1" dirty="0"/>
              <a:t>(</a:t>
            </a:r>
            <a:endParaRPr lang="en-US" sz="2000" dirty="0"/>
          </a:p>
          <a:p>
            <a:pPr lvl="1">
              <a:buNone/>
            </a:pPr>
            <a:r>
              <a:rPr lang="en-GB" sz="2000" b="1" dirty="0"/>
              <a:t>column </a:t>
            </a:r>
            <a:r>
              <a:rPr lang="en-GB" sz="2000" b="1" dirty="0" err="1"/>
              <a:t>datatype</a:t>
            </a:r>
            <a:r>
              <a:rPr lang="en-GB" sz="2000" b="1" dirty="0"/>
              <a:t> [DEFAULT </a:t>
            </a:r>
            <a:r>
              <a:rPr lang="en-GB" sz="2000" b="1" dirty="0" err="1"/>
              <a:t>expr</a:t>
            </a:r>
            <a:r>
              <a:rPr lang="en-GB" sz="2000" b="1" dirty="0" smtClean="0"/>
              <a:t>],...</a:t>
            </a:r>
            <a:endParaRPr lang="en-US" sz="2000" dirty="0"/>
          </a:p>
          <a:p>
            <a:pPr lvl="1">
              <a:buNone/>
            </a:pPr>
            <a:r>
              <a:rPr lang="en-GB" sz="2000" b="1" dirty="0"/>
              <a:t>[CONSTRAINT </a:t>
            </a:r>
            <a:r>
              <a:rPr lang="en-GB" sz="2000" b="1" i="1" dirty="0" err="1"/>
              <a:t>constraint_name</a:t>
            </a:r>
            <a:r>
              <a:rPr lang="en-GB" sz="2000" b="1" dirty="0"/>
              <a:t>] </a:t>
            </a:r>
            <a:r>
              <a:rPr lang="en-GB" sz="2000" b="1" dirty="0">
                <a:solidFill>
                  <a:srgbClr val="FF0000"/>
                </a:solidFill>
              </a:rPr>
              <a:t>FOREIGN KEY </a:t>
            </a:r>
            <a:r>
              <a:rPr lang="en-GB" sz="2000" b="1" dirty="0"/>
              <a:t>(column,...)</a:t>
            </a:r>
            <a:endParaRPr lang="en-US" sz="2000" dirty="0"/>
          </a:p>
          <a:p>
            <a:pPr lvl="1">
              <a:buNone/>
            </a:pPr>
            <a:r>
              <a:rPr lang="en-GB" sz="2000" b="1" dirty="0">
                <a:solidFill>
                  <a:srgbClr val="FF0000"/>
                </a:solidFill>
              </a:rPr>
              <a:t>REFERENCES</a:t>
            </a:r>
            <a:r>
              <a:rPr lang="en-GB" sz="2000" b="1" dirty="0"/>
              <a:t> </a:t>
            </a:r>
            <a:r>
              <a:rPr lang="en-GB" sz="2000" b="1" i="1" dirty="0" err="1"/>
              <a:t>tablename</a:t>
            </a:r>
            <a:r>
              <a:rPr lang="en-GB" sz="2000" b="1" i="1" dirty="0"/>
              <a:t> </a:t>
            </a:r>
            <a:r>
              <a:rPr lang="en-GB" sz="2000" b="1" dirty="0"/>
              <a:t>(column,...)</a:t>
            </a:r>
            <a:endParaRPr lang="en-US" sz="2000" dirty="0"/>
          </a:p>
          <a:p>
            <a:pPr lvl="1">
              <a:buNone/>
            </a:pPr>
            <a:r>
              <a:rPr lang="en-GB" sz="2000" b="1" dirty="0"/>
              <a:t>[</a:t>
            </a:r>
            <a:r>
              <a:rPr lang="en-GB" sz="2000" b="1" dirty="0">
                <a:solidFill>
                  <a:srgbClr val="FF0000"/>
                </a:solidFill>
              </a:rPr>
              <a:t>ON DELETE CASCADE | SET NULL</a:t>
            </a:r>
            <a:r>
              <a:rPr lang="en-GB" sz="2000" b="1" dirty="0" smtClean="0"/>
              <a:t>]</a:t>
            </a:r>
            <a:r>
              <a:rPr lang="en-GB" sz="2000" b="1" cap="all" dirty="0" smtClean="0"/>
              <a:t>);</a:t>
            </a:r>
            <a:r>
              <a:rPr lang="en-GB" sz="2000" dirty="0"/>
              <a:t> 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GB" sz="2000" b="1" u="sng" dirty="0"/>
              <a:t>In the syntax:</a:t>
            </a:r>
            <a:endParaRPr lang="en-US" sz="2000" u="sng" dirty="0"/>
          </a:p>
          <a:p>
            <a:pPr lvl="1"/>
            <a:r>
              <a:rPr lang="en-GB" sz="2000" b="1" dirty="0" err="1"/>
              <a:t>constraint_name</a:t>
            </a:r>
            <a:r>
              <a:rPr lang="en-GB" sz="2000" b="1" dirty="0"/>
              <a:t>	</a:t>
            </a:r>
            <a:r>
              <a:rPr lang="en-GB" sz="2000" b="1" dirty="0" smtClean="0"/>
              <a:t> </a:t>
            </a:r>
            <a:r>
              <a:rPr lang="en-GB" sz="2000" dirty="0" smtClean="0"/>
              <a:t>The </a:t>
            </a:r>
            <a:r>
              <a:rPr lang="en-GB" sz="2000" dirty="0"/>
              <a:t>name you want for the constraint</a:t>
            </a:r>
            <a:endParaRPr lang="en-US" sz="2000" dirty="0" smtClean="0"/>
          </a:p>
          <a:p>
            <a:pPr lvl="1"/>
            <a:r>
              <a:rPr lang="en-GB" sz="2000" b="1" dirty="0"/>
              <a:t>FOREIGN KEY</a:t>
            </a:r>
            <a:r>
              <a:rPr lang="en-GB" sz="2000" dirty="0" smtClean="0"/>
              <a:t>	Defines the column in the child table at the table-constraint level</a:t>
            </a:r>
            <a:endParaRPr lang="en-US" sz="2000" dirty="0" smtClean="0"/>
          </a:p>
          <a:p>
            <a:pPr lvl="1"/>
            <a:r>
              <a:rPr lang="en-GB" sz="2000" b="1" dirty="0"/>
              <a:t>REFERENCES</a:t>
            </a:r>
            <a:r>
              <a:rPr lang="en-GB" sz="2000" dirty="0" smtClean="0"/>
              <a:t>	Identifies the table and column in the parent table</a:t>
            </a:r>
            <a:endParaRPr lang="en-US" sz="2000" dirty="0" smtClean="0"/>
          </a:p>
          <a:p>
            <a:pPr lvl="1"/>
            <a:r>
              <a:rPr lang="en-GB" sz="2000" b="1" dirty="0"/>
              <a:t>ON DELETE CASCADE</a:t>
            </a:r>
            <a:r>
              <a:rPr lang="en-GB" sz="2000" dirty="0" smtClean="0"/>
              <a:t> 	Deletes the dependent rows in the child table when a row in the parent table is deleted</a:t>
            </a:r>
            <a:endParaRPr lang="en-US" sz="2000" dirty="0" smtClean="0"/>
          </a:p>
          <a:p>
            <a:pPr lvl="1"/>
            <a:r>
              <a:rPr lang="en-GB" sz="2000" b="1" dirty="0"/>
              <a:t>ON DELETE SET NULL</a:t>
            </a:r>
            <a:r>
              <a:rPr lang="en-GB" sz="2000" dirty="0" smtClean="0"/>
              <a:t>	Converts dependent foreign key values to null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Foreign Key Constraint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33538"/>
            <a:ext cx="845820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Foreign Key Constraint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example in the image defines a </a:t>
            </a:r>
            <a:r>
              <a:rPr lang="en-GB" b="1" dirty="0">
                <a:solidFill>
                  <a:srgbClr val="FF0000"/>
                </a:solidFill>
              </a:rPr>
              <a:t>FOREIGN KEY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constraint on the </a:t>
            </a:r>
            <a:r>
              <a:rPr lang="en-GB" b="1" dirty="0">
                <a:solidFill>
                  <a:srgbClr val="FF0000"/>
                </a:solidFill>
              </a:rPr>
              <a:t>DEPARTMENT_ID</a:t>
            </a:r>
            <a:r>
              <a:rPr lang="en-GB" dirty="0"/>
              <a:t> column of the EMPLOYEES table, using table-level syntax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name of the constraint is </a:t>
            </a:r>
            <a:r>
              <a:rPr lang="en-GB" b="1" dirty="0"/>
              <a:t>EMP_DEPTID_FK.</a:t>
            </a:r>
            <a:endParaRPr lang="en-US" dirty="0"/>
          </a:p>
          <a:p>
            <a:r>
              <a:rPr lang="en-GB" dirty="0"/>
              <a:t>The foreign key can also be defined at the column level, provided the constraint is based on a single column</a:t>
            </a:r>
            <a:r>
              <a:rPr lang="en-GB" b="1" dirty="0" smtClean="0"/>
              <a:t>.</a:t>
            </a:r>
          </a:p>
          <a:p>
            <a:r>
              <a:rPr lang="en-GB" b="1" dirty="0" smtClean="0"/>
              <a:t> </a:t>
            </a:r>
            <a:r>
              <a:rPr lang="en-GB" b="1" dirty="0"/>
              <a:t>The syntax differs in that the keywords FOREIGN KEY do not appear</a:t>
            </a:r>
            <a:r>
              <a:rPr lang="en-GB" dirty="0"/>
              <a:t>. For example: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Foreign Key Constraint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7200" y="1600200"/>
          <a:ext cx="8229600" cy="3429000"/>
        </p:xfrm>
        <a:graphic>
          <a:graphicData uri="http://schemas.openxmlformats.org/presentationml/2006/ole">
            <p:oleObj spid="_x0000_s6146" name="Document" r:id="rId3" imgW="5748608" imgH="230090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57200" y="1600200"/>
          <a:ext cx="8229600" cy="4724400"/>
        </p:xfrm>
        <a:graphic>
          <a:graphicData uri="http://schemas.openxmlformats.org/presentationml/2006/ole">
            <p:oleObj spid="_x0000_s8194" name="Document" r:id="rId3" imgW="5807101" imgH="429082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33400" y="1600199"/>
          <a:ext cx="8229599" cy="4945063"/>
        </p:xfrm>
        <a:graphic>
          <a:graphicData uri="http://schemas.openxmlformats.org/presentationml/2006/ole">
            <p:oleObj spid="_x0000_s9218" name="Document" r:id="rId3" imgW="5998108" imgH="623064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this lab, you should be able to:</a:t>
            </a:r>
          </a:p>
          <a:p>
            <a:pPr lvl="1">
              <a:buNone/>
            </a:pPr>
            <a:r>
              <a:rPr lang="en-US" dirty="0"/>
              <a:t>1. Create table-level and foreign key constraints</a:t>
            </a:r>
          </a:p>
          <a:p>
            <a:pPr lvl="1">
              <a:buNone/>
            </a:pPr>
            <a:r>
              <a:rPr lang="en-US" dirty="0"/>
              <a:t>2. Use the basic </a:t>
            </a:r>
            <a:r>
              <a:rPr lang="en-US" b="1" dirty="0"/>
              <a:t>SELECT SQL statement</a:t>
            </a:r>
          </a:p>
          <a:p>
            <a:pPr lvl="1">
              <a:buNone/>
            </a:pPr>
            <a:r>
              <a:rPr lang="en-US" dirty="0"/>
              <a:t>3. Restrict and sort data using the </a:t>
            </a:r>
            <a:r>
              <a:rPr lang="en-US" b="1" dirty="0"/>
              <a:t>SELECT SQL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Writing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>
            <a:noAutofit/>
          </a:bodyPr>
          <a:lstStyle/>
          <a:p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simple rules and guidelines, you can construct valid statements that are both easy to read and easy to edit:</a:t>
            </a:r>
          </a:p>
          <a:p>
            <a:pPr lvl="1"/>
            <a:r>
              <a:rPr lang="en-US" sz="2400" dirty="0"/>
              <a:t>SQL statements are </a:t>
            </a:r>
            <a:r>
              <a:rPr lang="en-US" sz="2400" u="sng" dirty="0">
                <a:solidFill>
                  <a:srgbClr val="FF0000"/>
                </a:solidFill>
              </a:rPr>
              <a:t>not case sensitive </a:t>
            </a:r>
            <a:r>
              <a:rPr lang="en-US" sz="2400" dirty="0"/>
              <a:t>(unless indicated).</a:t>
            </a:r>
          </a:p>
          <a:p>
            <a:pPr lvl="1"/>
            <a:r>
              <a:rPr lang="en-US" sz="2400" dirty="0"/>
              <a:t>SQL statements can be entered on </a:t>
            </a:r>
            <a:r>
              <a:rPr lang="en-US" sz="2400" u="sng" dirty="0">
                <a:solidFill>
                  <a:srgbClr val="FF0000"/>
                </a:solidFill>
              </a:rPr>
              <a:t>one or many lines</a:t>
            </a:r>
            <a:r>
              <a:rPr lang="en-US" sz="2400" dirty="0"/>
              <a:t>. 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Keywords cannot be split across lines or abbreviated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Clauses are usually placed on separate lines for readability and ease of editing.</a:t>
            </a:r>
          </a:p>
          <a:p>
            <a:pPr lvl="1"/>
            <a:r>
              <a:rPr lang="en-US" sz="2400" dirty="0"/>
              <a:t>Indents should be used to make code more readable.</a:t>
            </a:r>
          </a:p>
          <a:p>
            <a:pPr lvl="1"/>
            <a:r>
              <a:rPr lang="en-US" sz="2400" dirty="0"/>
              <a:t>Keywords typically are entered in uppercase; all other words, such as table names and columns, are entered in lowercase.</a:t>
            </a:r>
          </a:p>
          <a:p>
            <a:pPr lvl="1"/>
            <a:r>
              <a:rPr lang="en-GB" sz="2400" dirty="0"/>
              <a:t>In SQL*Plus, you are required to </a:t>
            </a:r>
            <a:r>
              <a:rPr lang="en-GB" sz="2400" u="sng" dirty="0">
                <a:solidFill>
                  <a:srgbClr val="FF0000"/>
                </a:solidFill>
              </a:rPr>
              <a:t>end each SQL statement with a semicolon </a:t>
            </a:r>
            <a:r>
              <a:rPr lang="en-GB" sz="2400" b="1" u="sng" dirty="0">
                <a:solidFill>
                  <a:srgbClr val="FF0000"/>
                </a:solidFill>
              </a:rPr>
              <a:t>(;)</a:t>
            </a:r>
            <a:endParaRPr lang="en-US" sz="2400" u="sng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cap="all" dirty="0"/>
              <a:t>BASIC SELECT Statement</a:t>
            </a:r>
            <a:r>
              <a:rPr lang="en-US" b="1" cap="all" dirty="0"/>
              <a:t/>
            </a:r>
            <a:br>
              <a:rPr lang="en-US" b="1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/>
              <a:t> statement retrieves information from the database. With a </a:t>
            </a:r>
            <a:r>
              <a:rPr lang="en-US" b="1" dirty="0"/>
              <a:t>SELECT</a:t>
            </a:r>
            <a:r>
              <a:rPr lang="en-US" dirty="0"/>
              <a:t> statement, you can use the following capabilities: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Projection</a:t>
            </a:r>
            <a:r>
              <a:rPr lang="en-US" b="1" dirty="0"/>
              <a:t>:</a:t>
            </a:r>
            <a:r>
              <a:rPr lang="en-US" dirty="0"/>
              <a:t> Choose the </a:t>
            </a:r>
            <a:r>
              <a:rPr lang="en-US" b="1" dirty="0">
                <a:solidFill>
                  <a:srgbClr val="7030A0"/>
                </a:solidFill>
              </a:rPr>
              <a:t>columns</a:t>
            </a:r>
            <a:r>
              <a:rPr lang="en-US" dirty="0"/>
              <a:t> in a table that are returned by a query. Choose as few or as many of the columns as needed.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Selection</a:t>
            </a:r>
            <a:r>
              <a:rPr lang="en-US" b="1" dirty="0"/>
              <a:t>:</a:t>
            </a:r>
            <a:r>
              <a:rPr lang="en-US" dirty="0"/>
              <a:t> Choose the </a:t>
            </a:r>
            <a:r>
              <a:rPr lang="en-US" b="1" dirty="0">
                <a:solidFill>
                  <a:srgbClr val="7030A0"/>
                </a:solidFill>
              </a:rPr>
              <a:t>rows</a:t>
            </a:r>
            <a:r>
              <a:rPr lang="en-US" dirty="0"/>
              <a:t> in a table that are returned by a query. Various criteria can be used to restrict the rows that are retrieved.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Joining</a:t>
            </a:r>
            <a:r>
              <a:rPr lang="en-US" b="1" dirty="0"/>
              <a:t>:</a:t>
            </a:r>
            <a:r>
              <a:rPr lang="en-US" dirty="0"/>
              <a:t> Bring together data that is </a:t>
            </a:r>
            <a:r>
              <a:rPr lang="en-US" b="1" dirty="0">
                <a:solidFill>
                  <a:srgbClr val="7030A0"/>
                </a:solidFill>
              </a:rPr>
              <a:t>stored in different tables by specifying the link between them</a:t>
            </a:r>
            <a:r>
              <a:rPr lang="en-US" dirty="0"/>
              <a:t>. SQL joins are covered in more detail when covering more advanced SELECT statements.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457200" y="1600200"/>
          <a:ext cx="8229600" cy="4800600"/>
        </p:xfrm>
        <a:graphic>
          <a:graphicData uri="http://schemas.openxmlformats.org/presentationml/2006/ole">
            <p:oleObj spid="_x0000_s10241" name="Slide" r:id="rId3" imgW="4570486" imgH="3427468" progId="PowerPoint.Slide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3800" b="1" u="sng" cap="all" dirty="0">
                <a:solidFill>
                  <a:srgbClr val="FF0000"/>
                </a:solidFill>
              </a:rPr>
              <a:t>SQL STATEMENT 3</a:t>
            </a:r>
            <a:endParaRPr lang="en-US" sz="3800" b="1" u="sng" cap="all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3800" b="1" dirty="0"/>
              <a:t>SELECT *| {[DISTINCT] </a:t>
            </a:r>
            <a:r>
              <a:rPr lang="en-US" sz="3800" b="1" i="1" dirty="0"/>
              <a:t>column </a:t>
            </a:r>
            <a:r>
              <a:rPr lang="en-US" sz="3800" b="1" dirty="0"/>
              <a:t>| </a:t>
            </a:r>
            <a:r>
              <a:rPr lang="en-US" sz="3800" b="1" i="1" dirty="0"/>
              <a:t>expression</a:t>
            </a:r>
            <a:r>
              <a:rPr lang="en-US" sz="3800" b="1" dirty="0"/>
              <a:t> [</a:t>
            </a:r>
            <a:r>
              <a:rPr lang="en-US" sz="3800" b="1" i="1" dirty="0"/>
              <a:t>alias</a:t>
            </a:r>
            <a:r>
              <a:rPr lang="en-US" sz="3800" b="1" dirty="0"/>
              <a:t>],...}</a:t>
            </a:r>
            <a:endParaRPr lang="en-US" sz="3800" dirty="0"/>
          </a:p>
          <a:p>
            <a:pPr algn="ctr">
              <a:buNone/>
            </a:pPr>
            <a:r>
              <a:rPr lang="en-US" sz="3800" b="1" dirty="0"/>
              <a:t>FROM    </a:t>
            </a:r>
            <a:r>
              <a:rPr lang="en-US" sz="3800" b="1" i="1" dirty="0"/>
              <a:t>table;</a:t>
            </a:r>
            <a:endParaRPr lang="en-US" sz="3800" dirty="0"/>
          </a:p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pPr lvl="1"/>
            <a:r>
              <a:rPr lang="en-US" b="1" dirty="0"/>
              <a:t>SELECT </a:t>
            </a:r>
            <a:r>
              <a:rPr lang="en-US" dirty="0"/>
              <a:t>identifies the columns to be displayed.</a:t>
            </a:r>
          </a:p>
          <a:p>
            <a:pPr lvl="1"/>
            <a:r>
              <a:rPr lang="en-US" b="1" dirty="0"/>
              <a:t>FROM </a:t>
            </a:r>
            <a:r>
              <a:rPr lang="en-US" dirty="0"/>
              <a:t>identifies the table containing those columns</a:t>
            </a:r>
            <a:r>
              <a:rPr lang="en-US" b="1" dirty="0"/>
              <a:t>.</a:t>
            </a:r>
            <a:endParaRPr lang="en-US" dirty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syntax:</a:t>
            </a:r>
            <a:endParaRPr 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			is a list of one or more columns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*</a:t>
            </a:r>
            <a:r>
              <a:rPr lang="en-US" i="1" dirty="0"/>
              <a:t>  				</a:t>
            </a:r>
            <a:r>
              <a:rPr lang="en-US" dirty="0"/>
              <a:t>selects all columns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DISTINCT</a:t>
            </a:r>
            <a:r>
              <a:rPr lang="en-US" dirty="0"/>
              <a:t>			suppresses duplicates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b="1" dirty="0" err="1"/>
              <a:t>column|expression</a:t>
            </a:r>
            <a:r>
              <a:rPr lang="en-US" b="1" dirty="0"/>
              <a:t>	</a:t>
            </a:r>
            <a:r>
              <a:rPr lang="en-US" b="1" dirty="0" smtClean="0"/>
              <a:t>                </a:t>
            </a:r>
            <a:r>
              <a:rPr lang="en-US" dirty="0" smtClean="0"/>
              <a:t>selects </a:t>
            </a:r>
            <a:r>
              <a:rPr lang="en-US" dirty="0"/>
              <a:t>the named column or the expression</a:t>
            </a:r>
          </a:p>
          <a:p>
            <a:pPr>
              <a:buNone/>
            </a:pPr>
            <a:r>
              <a:rPr lang="en-US" i="1" dirty="0"/>
              <a:t>	</a:t>
            </a:r>
            <a:r>
              <a:rPr lang="en-US" b="1" dirty="0"/>
              <a:t>alias</a:t>
            </a:r>
            <a:r>
              <a:rPr lang="en-US" i="1" dirty="0"/>
              <a:t>			</a:t>
            </a:r>
            <a:r>
              <a:rPr lang="en-US" dirty="0"/>
              <a:t>	gives selected columns different headings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FROM table</a:t>
            </a:r>
            <a:r>
              <a:rPr lang="en-US" i="1" dirty="0"/>
              <a:t>			</a:t>
            </a:r>
            <a:r>
              <a:rPr lang="en-US" dirty="0"/>
              <a:t>specifies the table containing the columns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display all columns of data in a table by following the </a:t>
            </a: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/>
              <a:t> keyword with an </a:t>
            </a:r>
            <a:r>
              <a:rPr lang="en-US" b="1" dirty="0">
                <a:solidFill>
                  <a:srgbClr val="FF0000"/>
                </a:solidFill>
              </a:rPr>
              <a:t>asterisk </a:t>
            </a:r>
            <a:r>
              <a:rPr lang="en-US" b="1" dirty="0" smtClean="0">
                <a:solidFill>
                  <a:srgbClr val="FF0000"/>
                </a:solidFill>
              </a:rPr>
              <a:t>(*)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next example, the department table contains four columns:</a:t>
            </a:r>
            <a:br>
              <a:rPr lang="en-US" dirty="0"/>
            </a:br>
            <a:r>
              <a:rPr lang="en-US" sz="2800" b="1" dirty="0" smtClean="0"/>
              <a:t>DEPARTMENT_ID</a:t>
            </a:r>
            <a:r>
              <a:rPr lang="en-US" sz="2800" b="1" dirty="0"/>
              <a:t>, DEPARTMENT_NAME,     MANAGER_ID, and </a:t>
            </a:r>
            <a:r>
              <a:rPr lang="en-US" sz="2800" b="1" dirty="0" smtClean="0"/>
              <a:t>LOCATION_ID</a:t>
            </a:r>
            <a:endParaRPr lang="en-US" sz="2800" b="1" dirty="0"/>
          </a:p>
          <a:p>
            <a:r>
              <a:rPr lang="en-US" dirty="0"/>
              <a:t>The table contains eight rows, one for each department.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457200" y="1600200"/>
          <a:ext cx="8229600" cy="4953000"/>
        </p:xfrm>
        <a:graphic>
          <a:graphicData uri="http://schemas.openxmlformats.org/presentationml/2006/ole">
            <p:oleObj spid="_x0000_s37890" name="Document" r:id="rId3" imgW="5807101" imgH="386847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can also display all columns in the table by listing all the columns after the </a:t>
            </a:r>
            <a:r>
              <a:rPr lang="en-US" sz="2400" b="1" dirty="0"/>
              <a:t>SELECT</a:t>
            </a:r>
            <a:r>
              <a:rPr lang="en-US" sz="2400" dirty="0"/>
              <a:t> keyword.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the following SQL statement (like the next example) displays all columns and all rows of the </a:t>
            </a:r>
            <a:r>
              <a:rPr lang="en-US" sz="2400" b="1" dirty="0"/>
              <a:t>DEPARTMENTS</a:t>
            </a:r>
            <a:r>
              <a:rPr lang="en-US" sz="2400" dirty="0"/>
              <a:t> table:</a:t>
            </a:r>
          </a:p>
          <a:p>
            <a:endParaRPr lang="en-US" dirty="0"/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457200" y="3886200"/>
          <a:ext cx="8229600" cy="2971800"/>
        </p:xfrm>
        <a:graphic>
          <a:graphicData uri="http://schemas.openxmlformats.org/presentationml/2006/ole">
            <p:oleObj spid="_x0000_s62465" name="Document" r:id="rId3" imgW="5807101" imgH="154162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/>
              <a:t> statement to display specific columns of the table by specifying the column names, separated by commas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next example displays all the department numbers and location numbers from the </a:t>
            </a:r>
            <a:r>
              <a:rPr lang="en-US" b="1" dirty="0"/>
              <a:t>DEPARTMENTS</a:t>
            </a:r>
            <a:r>
              <a:rPr lang="en-US" dirty="0"/>
              <a:t> table.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457200" y="1600200"/>
          <a:ext cx="8229599" cy="4495799"/>
        </p:xfrm>
        <a:graphic>
          <a:graphicData uri="http://schemas.openxmlformats.org/presentationml/2006/ole">
            <p:oleObj spid="_x0000_s39938" name="Document" r:id="rId3" imgW="5807101" imgH="330739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BASIC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</a:t>
            </a:r>
            <a:r>
              <a:rPr lang="en-US" sz="2400" b="1" dirty="0"/>
              <a:t>SELECT</a:t>
            </a:r>
            <a:r>
              <a:rPr lang="en-US" sz="2400" dirty="0"/>
              <a:t> clause, specify the </a:t>
            </a:r>
            <a:r>
              <a:rPr lang="en-US" sz="2400" b="1" dirty="0">
                <a:solidFill>
                  <a:srgbClr val="FF0000"/>
                </a:solidFill>
              </a:rPr>
              <a:t>columns that you want, in the order in which you want them to appear in the </a:t>
            </a:r>
            <a:r>
              <a:rPr lang="en-US" sz="2400" b="1" dirty="0" smtClean="0">
                <a:solidFill>
                  <a:srgbClr val="FF0000"/>
                </a:solidFill>
              </a:rPr>
              <a:t>output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to display location </a:t>
            </a:r>
            <a:r>
              <a:rPr 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department number going from left to right, you use the following statement:</a:t>
            </a:r>
          </a:p>
          <a:p>
            <a:endParaRPr lang="en-US" sz="2400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838200" y="3429000"/>
          <a:ext cx="7543800" cy="2362200"/>
        </p:xfrm>
        <a:graphic>
          <a:graphicData uri="http://schemas.openxmlformats.org/presentationml/2006/ole">
            <p:oleObj spid="_x0000_s40962" name="Document" r:id="rId3" imgW="5807101" imgH="153405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Used in the Course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Using Arithmetic Expressions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You </a:t>
            </a:r>
            <a:r>
              <a:rPr lang="en-US" sz="2400" b="1" u="sng" dirty="0"/>
              <a:t>can use arithmetic operators in any clause of a SQL statement (except the FROM clause).</a:t>
            </a:r>
          </a:p>
          <a:p>
            <a:r>
              <a:rPr lang="en-US" sz="2400" b="1" u="sng" cap="all" dirty="0"/>
              <a:t>Note:</a:t>
            </a:r>
            <a:r>
              <a:rPr lang="en-US" sz="2400" dirty="0"/>
              <a:t> With the </a:t>
            </a:r>
            <a:r>
              <a:rPr lang="en-US" sz="2400" dirty="0">
                <a:solidFill>
                  <a:srgbClr val="FF0000"/>
                </a:solidFill>
              </a:rPr>
              <a:t>DATE</a:t>
            </a:r>
            <a:r>
              <a:rPr lang="en-US" sz="2400" dirty="0"/>
              <a:t> data type, you can use the </a:t>
            </a:r>
            <a:r>
              <a:rPr lang="en-US" sz="2400" i="1" dirty="0"/>
              <a:t>addition and subtraction operators only.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Arithmetic Operators: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685800" y="3733800"/>
          <a:ext cx="7924800" cy="3124200"/>
        </p:xfrm>
        <a:graphic>
          <a:graphicData uri="http://schemas.openxmlformats.org/presentationml/2006/ole">
            <p:oleObj spid="_x0000_s41986" name="Document" r:id="rId3" imgW="5960556" imgH="184180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57200" y="1600200"/>
          <a:ext cx="8229599" cy="4571999"/>
        </p:xfrm>
        <a:graphic>
          <a:graphicData uri="http://schemas.openxmlformats.org/presentationml/2006/ole">
            <p:oleObj spid="_x0000_s43010" name="Document" r:id="rId3" imgW="5807101" imgH="298811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Using 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en-GB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Precedence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GB" sz="2400" dirty="0"/>
              <a:t>If an arithmetic expression contains more than one operator, </a:t>
            </a:r>
            <a:r>
              <a:rPr lang="en-GB" sz="2400" b="1" u="sng" dirty="0"/>
              <a:t>multiplication and division are evaluated first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 </a:t>
            </a:r>
            <a:r>
              <a:rPr lang="en-GB" sz="2400" dirty="0"/>
              <a:t>If operators in an expression are of the same priority, then evaluation is </a:t>
            </a:r>
            <a:r>
              <a:rPr lang="en-GB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 from left to right</a:t>
            </a:r>
            <a:r>
              <a:rPr lang="en-GB" sz="2400" dirty="0"/>
              <a:t>.</a:t>
            </a:r>
            <a:endParaRPr lang="en-US" sz="2400" dirty="0"/>
          </a:p>
          <a:p>
            <a:pPr lvl="1"/>
            <a:r>
              <a:rPr lang="en-GB" sz="2400" dirty="0"/>
              <a:t>You can use parentheses to force the expression that is enclosed by </a:t>
            </a:r>
            <a:r>
              <a:rPr lang="en-GB" sz="2400" b="1" dirty="0">
                <a:solidFill>
                  <a:srgbClr val="FF0000"/>
                </a:solidFill>
              </a:rPr>
              <a:t>parentheses</a:t>
            </a:r>
            <a:r>
              <a:rPr lang="en-GB" sz="2400" dirty="0"/>
              <a:t> to be evaluated first.</a:t>
            </a:r>
            <a:endParaRPr lang="en-US" sz="2400" dirty="0"/>
          </a:p>
          <a:p>
            <a:r>
              <a:rPr lang="en-GB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 of Precedence: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GB" sz="2400" dirty="0"/>
              <a:t>Multiplication and division occur </a:t>
            </a:r>
            <a:r>
              <a:rPr lang="en-GB" sz="2400" b="1" i="1" dirty="0"/>
              <a:t>before</a:t>
            </a:r>
            <a:r>
              <a:rPr lang="en-GB" sz="2400" dirty="0"/>
              <a:t> addition and subtraction.</a:t>
            </a:r>
            <a:endParaRPr lang="en-US" sz="2400" dirty="0"/>
          </a:p>
          <a:p>
            <a:pPr lvl="1"/>
            <a:r>
              <a:rPr lang="en-GB" sz="2400" dirty="0"/>
              <a:t>Operators of the same priority are evaluated </a:t>
            </a:r>
            <a:r>
              <a:rPr lang="en-GB" sz="2400" b="1" i="1" dirty="0"/>
              <a:t>from left to right.</a:t>
            </a:r>
            <a:endParaRPr lang="en-US" sz="2400" dirty="0"/>
          </a:p>
          <a:p>
            <a:pPr lvl="1"/>
            <a:r>
              <a:rPr lang="en-GB" sz="2400" dirty="0"/>
              <a:t>Parentheses are used to </a:t>
            </a:r>
            <a:r>
              <a:rPr lang="en-GB" sz="2400" b="1" i="1" dirty="0"/>
              <a:t>override</a:t>
            </a:r>
            <a:r>
              <a:rPr lang="en-GB" sz="2400" dirty="0"/>
              <a:t> the default precedence or to clarify the statement.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457200" y="1681163"/>
          <a:ext cx="8229599" cy="4491037"/>
        </p:xfrm>
        <a:graphic>
          <a:graphicData uri="http://schemas.openxmlformats.org/presentationml/2006/ole">
            <p:oleObj spid="_x0000_s44034" name="Document" r:id="rId3" imgW="5807101" imgH="3495505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Using 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400" b="1" u="sng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ARITHMETIC  with Null Values</a:t>
            </a:r>
            <a:endParaRPr lang="en-US" b="1" u="sng" cap="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Values</a:t>
            </a:r>
          </a:p>
          <a:p>
            <a:pPr lvl="1"/>
            <a:r>
              <a:rPr lang="en-US" dirty="0"/>
              <a:t>If a row lacks a data value for a particular column, that value is said to be </a:t>
            </a:r>
            <a:r>
              <a:rPr lang="en-US" i="1" dirty="0"/>
              <a:t>null</a:t>
            </a:r>
            <a:r>
              <a:rPr lang="en-US" dirty="0"/>
              <a:t> or to contain a null. </a:t>
            </a:r>
          </a:p>
          <a:p>
            <a:pPr lvl="1"/>
            <a:r>
              <a:rPr lang="en-US" dirty="0"/>
              <a:t>A null is a value that is </a:t>
            </a:r>
            <a:r>
              <a:rPr lang="en-US" i="1" dirty="0"/>
              <a:t>unavailable</a:t>
            </a:r>
            <a:r>
              <a:rPr lang="en-US" dirty="0"/>
              <a:t>, </a:t>
            </a:r>
            <a:r>
              <a:rPr lang="en-US" i="1" dirty="0"/>
              <a:t>unassigned</a:t>
            </a:r>
            <a:r>
              <a:rPr lang="en-US" dirty="0"/>
              <a:t>, </a:t>
            </a:r>
            <a:r>
              <a:rPr lang="en-US" i="1" dirty="0"/>
              <a:t>unknown</a:t>
            </a:r>
            <a:r>
              <a:rPr lang="en-US" dirty="0"/>
              <a:t>, or </a:t>
            </a:r>
            <a:r>
              <a:rPr lang="en-US" i="1" dirty="0"/>
              <a:t>inapplicable</a:t>
            </a:r>
            <a:r>
              <a:rPr lang="en-US" dirty="0"/>
              <a:t>. </a:t>
            </a:r>
            <a:r>
              <a:rPr lang="en-US" b="1" dirty="0"/>
              <a:t>A null is not the same as a zero or a space</a:t>
            </a:r>
            <a:r>
              <a:rPr lang="en-US" dirty="0"/>
              <a:t>. Zero is a number, and a space is a character. </a:t>
            </a:r>
          </a:p>
          <a:p>
            <a:pPr lvl="1"/>
            <a:r>
              <a:rPr lang="en-US" dirty="0"/>
              <a:t>Columns of any data type can contain nulls. However, some constraints (NOT NULL and PRIMARY KEY) prevent nulls from being used in the column. </a:t>
            </a:r>
          </a:p>
          <a:p>
            <a:pPr lvl="1"/>
            <a:r>
              <a:rPr lang="en-US" dirty="0"/>
              <a:t>In the </a:t>
            </a:r>
            <a:r>
              <a:rPr lang="en-US" b="1" dirty="0"/>
              <a:t>COMMISSION_PCT</a:t>
            </a:r>
            <a:r>
              <a:rPr lang="en-US" dirty="0"/>
              <a:t> column in the </a:t>
            </a:r>
            <a:r>
              <a:rPr lang="en-US" b="1" dirty="0"/>
              <a:t>EMPLOYEES</a:t>
            </a:r>
            <a:r>
              <a:rPr lang="en-US" dirty="0"/>
              <a:t> table, notice that only a sales manager or sales representative can earn a commission. Other employees are not entitled to earn commissions. A null represents that fact.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57200" y="1600200"/>
          <a:ext cx="8229599" cy="4495799"/>
        </p:xfrm>
        <a:graphic>
          <a:graphicData uri="http://schemas.openxmlformats.org/presentationml/2006/ole">
            <p:oleObj spid="_x0000_s46082" name="Document" r:id="rId3" imgW="5807101" imgH="324397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Using Arithmetic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If any column value in an arithmetic expression is null, </a:t>
            </a:r>
            <a:r>
              <a:rPr lang="en-US" b="1" u="sng" dirty="0">
                <a:solidFill>
                  <a:srgbClr val="FF0000"/>
                </a:solidFill>
              </a:rPr>
              <a:t>the result is null</a:t>
            </a:r>
            <a:r>
              <a:rPr lang="en-US" b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you attempt to perform division with zero, you get an 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u="sng" dirty="0"/>
              <a:t>However, if you divide a number by null, the result is a null or unknown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r>
              <a:rPr lang="en-US" dirty="0"/>
              <a:t>In the next example, employee King does not get any commission. Because the </a:t>
            </a:r>
            <a:r>
              <a:rPr lang="en-US" b="1" dirty="0"/>
              <a:t>COMMISSION_PCT</a:t>
            </a:r>
            <a:r>
              <a:rPr lang="en-US" dirty="0"/>
              <a:t> column in the arithmetic expression is null, the result is null.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457200" y="1665288"/>
          <a:ext cx="8229599" cy="4430712"/>
        </p:xfrm>
        <a:graphic>
          <a:graphicData uri="http://schemas.openxmlformats.org/presentationml/2006/ole">
            <p:oleObj spid="_x0000_s47106" name="Document" r:id="rId3" imgW="5807101" imgH="352649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85000" lnSpcReduction="20000"/>
          </a:bodyPr>
          <a:lstStyle/>
          <a:p>
            <a:r>
              <a:rPr lang="en-GB" sz="3600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GB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alias:</a:t>
            </a:r>
            <a:endParaRPr lang="en-US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GB" sz="3100" dirty="0"/>
              <a:t>Renames a column heading</a:t>
            </a:r>
            <a:endParaRPr lang="en-US" sz="3100" dirty="0"/>
          </a:p>
          <a:p>
            <a:pPr lvl="1"/>
            <a:r>
              <a:rPr lang="en-GB" sz="3100" dirty="0"/>
              <a:t>Is useful with calculations</a:t>
            </a:r>
            <a:endParaRPr lang="en-US" sz="3100" dirty="0"/>
          </a:p>
          <a:p>
            <a:pPr lvl="1"/>
            <a:r>
              <a:rPr lang="en-GB" sz="3100" dirty="0"/>
              <a:t>Immediately follows the column name </a:t>
            </a:r>
            <a:endParaRPr lang="en-US" sz="3100" dirty="0"/>
          </a:p>
          <a:p>
            <a:pPr lvl="1"/>
            <a:r>
              <a:rPr lang="en-GB" sz="3100" dirty="0"/>
              <a:t>The optional </a:t>
            </a:r>
            <a:r>
              <a:rPr lang="en-GB" sz="3100" b="1" dirty="0">
                <a:solidFill>
                  <a:srgbClr val="FF0000"/>
                </a:solidFill>
              </a:rPr>
              <a:t>AS</a:t>
            </a:r>
            <a:r>
              <a:rPr lang="en-GB" sz="3100" dirty="0"/>
              <a:t> keyword may be used between the column name and alias</a:t>
            </a:r>
            <a:endParaRPr lang="en-US" sz="3100" dirty="0"/>
          </a:p>
          <a:p>
            <a:pPr lvl="0"/>
            <a:r>
              <a:rPr lang="en-GB" dirty="0"/>
              <a:t>Requires double quotation marks </a:t>
            </a:r>
            <a:r>
              <a:rPr lang="en-GB" b="1" dirty="0">
                <a:solidFill>
                  <a:srgbClr val="FF0000"/>
                </a:solidFill>
              </a:rPr>
              <a:t>if it contains spaces or special characters or is case sensitive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Specify the alias after the column in the </a:t>
            </a: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/>
              <a:t> list using a space as a separator.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default, alias headings appear in uppercase. If the alias contains spaces or special characters (such as </a:t>
            </a:r>
            <a:r>
              <a:rPr lang="en-US" b="1" dirty="0"/>
              <a:t>#</a:t>
            </a:r>
            <a:r>
              <a:rPr lang="en-US" dirty="0"/>
              <a:t> or </a:t>
            </a:r>
            <a:r>
              <a:rPr lang="en-US" b="1" dirty="0"/>
              <a:t>$</a:t>
            </a:r>
            <a:r>
              <a:rPr lang="en-US" dirty="0"/>
              <a:t>), or is case sensitive, enclose the alias in double quotation marks </a:t>
            </a:r>
            <a:r>
              <a:rPr lang="en-US" b="1" dirty="0"/>
              <a:t>(" ").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457200" y="1600200"/>
          <a:ext cx="8229600" cy="4592638"/>
        </p:xfrm>
        <a:graphic>
          <a:graphicData uri="http://schemas.openxmlformats.org/presentationml/2006/ole">
            <p:oleObj spid="_x0000_s48130" name="Document" r:id="rId3" imgW="5807101" imgH="459208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 Used in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The following main tables will be used in this lab: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b="1" dirty="0"/>
              <a:t>: Gives details of all the employees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b="1" dirty="0"/>
              <a:t>: Gives details of all the departments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JOB_GRADES table</a:t>
            </a:r>
            <a:r>
              <a:rPr lang="en-US" b="1" dirty="0"/>
              <a:t>: Gives details of salaries for various grades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Concatenation Operator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columns to other columns</a:t>
            </a:r>
            <a:r>
              <a:rPr lang="en-US" dirty="0"/>
              <a:t>, arithmetic expressions, or constant values to create a character expression by using the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 operator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(||).</a:t>
            </a:r>
          </a:p>
          <a:p>
            <a:r>
              <a:rPr lang="en-US" dirty="0" smtClean="0"/>
              <a:t>Columns </a:t>
            </a:r>
            <a:r>
              <a:rPr lang="en-US" dirty="0"/>
              <a:t>on </a:t>
            </a:r>
            <a:r>
              <a:rPr lang="en-US" b="1" i="1" dirty="0"/>
              <a:t>either side</a:t>
            </a:r>
            <a:r>
              <a:rPr lang="en-US" b="1" dirty="0"/>
              <a:t> </a:t>
            </a:r>
            <a:r>
              <a:rPr lang="en-US" dirty="0"/>
              <a:t>of the operator are combined to make a single output column.</a:t>
            </a:r>
          </a:p>
          <a:p>
            <a:r>
              <a:rPr lang="en-US" dirty="0"/>
              <a:t>In the example, </a:t>
            </a:r>
            <a:r>
              <a:rPr lang="en-US" b="1" dirty="0">
                <a:solidFill>
                  <a:srgbClr val="FF0000"/>
                </a:solidFill>
              </a:rPr>
              <a:t>LAST_NAME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JOB_ID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concatenated, and they are given the alias </a:t>
            </a:r>
            <a:r>
              <a:rPr lang="en-US" dirty="0" smtClean="0"/>
              <a:t>Employees.</a:t>
            </a:r>
          </a:p>
          <a:p>
            <a:r>
              <a:rPr lang="en-US" dirty="0" smtClean="0"/>
              <a:t>Notice </a:t>
            </a:r>
            <a:r>
              <a:rPr lang="en-US" dirty="0"/>
              <a:t>that the employee last name and job code are combined to make a </a:t>
            </a:r>
            <a:r>
              <a:rPr lang="en-US" b="1" u="sng" dirty="0">
                <a:solidFill>
                  <a:srgbClr val="FF0000"/>
                </a:solidFill>
              </a:rPr>
              <a:t>single output column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AS</a:t>
            </a:r>
            <a:r>
              <a:rPr lang="en-US" dirty="0"/>
              <a:t> keyword before the alias name makes the </a:t>
            </a: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/>
              <a:t> clause easier to read.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Null Values with the Concatenation Operator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If you concatenate a null value with a character string, the result is a character string. </a:t>
            </a:r>
            <a:br>
              <a:rPr lang="en-US" sz="1800" dirty="0"/>
            </a:br>
            <a:r>
              <a:rPr lang="en-US" sz="1800" b="1" dirty="0"/>
              <a:t>LAST_NAME || NULL</a:t>
            </a:r>
            <a:r>
              <a:rPr lang="en-US" sz="1800" dirty="0"/>
              <a:t> results in </a:t>
            </a:r>
            <a:r>
              <a:rPr lang="en-US" sz="1800" b="1" dirty="0"/>
              <a:t>LAST_NAME</a:t>
            </a:r>
            <a:r>
              <a:rPr lang="en-US" sz="1800" dirty="0"/>
              <a:t>.</a:t>
            </a:r>
          </a:p>
          <a:p>
            <a:endParaRPr lang="en-US" sz="2000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33400" y="3200400"/>
          <a:ext cx="8001000" cy="3352800"/>
        </p:xfrm>
        <a:graphic>
          <a:graphicData uri="http://schemas.openxmlformats.org/presentationml/2006/ole">
            <p:oleObj spid="_x0000_s49154" name="Document" r:id="rId3" imgW="5807101" imgH="2540187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525963"/>
          </a:xfrm>
        </p:spPr>
        <p:txBody>
          <a:bodyPr>
            <a:normAutofit/>
          </a:bodyPr>
          <a:lstStyle/>
          <a:p>
            <a:r>
              <a:rPr lang="en-US" sz="1800" b="1" u="sng" cap="al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Character Strings</a:t>
            </a:r>
          </a:p>
          <a:p>
            <a:pPr lvl="1"/>
            <a:r>
              <a:rPr lang="en-US" sz="2000" dirty="0"/>
              <a:t>A </a:t>
            </a:r>
            <a:r>
              <a:rPr lang="en-US" sz="2000" b="1" i="1" dirty="0"/>
              <a:t>literal</a:t>
            </a:r>
            <a:r>
              <a:rPr lang="en-US" sz="2000" dirty="0"/>
              <a:t> is a </a:t>
            </a:r>
            <a:r>
              <a:rPr lang="en-US" sz="2000" b="1" dirty="0"/>
              <a:t>character, a number, or a date</a:t>
            </a:r>
            <a:r>
              <a:rPr lang="en-US" sz="2000" dirty="0"/>
              <a:t> that is included in the </a:t>
            </a:r>
            <a:r>
              <a:rPr lang="en-US" sz="2000" b="1" dirty="0"/>
              <a:t>SELECT</a:t>
            </a:r>
            <a:r>
              <a:rPr lang="en-US" sz="2000" dirty="0"/>
              <a:t> list and that is </a:t>
            </a:r>
            <a:r>
              <a:rPr lang="en-US" sz="2000" b="1" dirty="0"/>
              <a:t>not</a:t>
            </a:r>
            <a:r>
              <a:rPr lang="en-US" sz="2000" dirty="0"/>
              <a:t> a column name or a column alias. It is printed for each row returned.</a:t>
            </a:r>
          </a:p>
          <a:p>
            <a:pPr lvl="1"/>
            <a:r>
              <a:rPr lang="en-US" sz="1800" dirty="0"/>
              <a:t>Date and character literals </a:t>
            </a:r>
            <a:r>
              <a:rPr lang="en-US" sz="1800" b="1" i="1" dirty="0"/>
              <a:t>must</a:t>
            </a:r>
            <a:r>
              <a:rPr lang="en-US" sz="1800" i="1" dirty="0"/>
              <a:t> </a:t>
            </a:r>
            <a:r>
              <a:rPr lang="en-US" sz="1800" dirty="0"/>
              <a:t>be enclosed by single quotation marks </a:t>
            </a:r>
            <a:r>
              <a:rPr lang="en-US" sz="1800" b="1" dirty="0"/>
              <a:t>(' ');</a:t>
            </a:r>
            <a:r>
              <a:rPr lang="en-US" sz="1800" dirty="0"/>
              <a:t> number literals need not be so enclosed.</a:t>
            </a:r>
          </a:p>
          <a:p>
            <a:endParaRPr lang="en-US" sz="1800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0" y="3502025"/>
          <a:ext cx="9144000" cy="3508375"/>
        </p:xfrm>
        <a:graphic>
          <a:graphicData uri="http://schemas.openxmlformats.org/presentationml/2006/ole">
            <p:oleObj spid="_x0000_s50178" name="Document" r:id="rId3" imgW="5807101" imgH="350811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the </a:t>
            </a:r>
            <a:r>
              <a:rPr lang="en-US" b="1" dirty="0">
                <a:solidFill>
                  <a:srgbClr val="FF0000"/>
                </a:solidFill>
              </a:rPr>
              <a:t>last name and salary</a:t>
            </a:r>
            <a:r>
              <a:rPr lang="en-US" dirty="0"/>
              <a:t> for each employee are concatenated with a literal to give the returned rows more meaning:</a:t>
            </a:r>
          </a:p>
          <a:p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762000" y="3733800"/>
          <a:ext cx="7696200" cy="2362200"/>
        </p:xfrm>
        <a:graphic>
          <a:graphicData uri="http://schemas.openxmlformats.org/presentationml/2006/ole">
            <p:oleObj spid="_x0000_s51202" name="Document" r:id="rId3" imgW="5807101" imgH="134558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cap="all" dirty="0"/>
              <a:t>THE DISTINCT KEYWORD (DUPLICATE ROWS)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Unless </a:t>
            </a:r>
            <a:r>
              <a:rPr lang="en-US" dirty="0"/>
              <a:t>you indicate otherwise, SQL*Plus displays the results of a query </a:t>
            </a:r>
            <a:r>
              <a:rPr lang="en-US" b="1" i="1" u="sng" dirty="0">
                <a:solidFill>
                  <a:srgbClr val="FF0000"/>
                </a:solidFill>
              </a:rPr>
              <a:t>without</a:t>
            </a:r>
            <a:r>
              <a:rPr lang="en-US" u="sng" dirty="0">
                <a:solidFill>
                  <a:srgbClr val="FF0000"/>
                </a:solidFill>
              </a:rPr>
              <a:t> eliminating duplicate rows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following statement displays all the department numbers from the </a:t>
            </a:r>
            <a:r>
              <a:rPr lang="en-US" b="1" dirty="0" smtClean="0"/>
              <a:t>EMPLOYEES</a:t>
            </a:r>
            <a:r>
              <a:rPr lang="en-US" dirty="0" smtClean="0"/>
              <a:t> table. :</a:t>
            </a:r>
            <a:endParaRPr lang="en-US" dirty="0"/>
          </a:p>
          <a:p>
            <a:pPr lvl="1"/>
            <a:r>
              <a:rPr lang="en-US" b="1" dirty="0"/>
              <a:t>SELECT </a:t>
            </a:r>
            <a:r>
              <a:rPr lang="en-US" b="1" dirty="0" err="1"/>
              <a:t>department_id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FROM   employees;</a:t>
            </a:r>
            <a:endParaRPr lang="en-US" dirty="0"/>
          </a:p>
          <a:p>
            <a:pPr>
              <a:buNone/>
            </a:pPr>
            <a:r>
              <a:rPr lang="en-US" dirty="0" smtClean="0"/>
              <a:t>Notice </a:t>
            </a:r>
            <a:r>
              <a:rPr lang="en-US" dirty="0"/>
              <a:t>that the department numbers are repeated.</a:t>
            </a:r>
          </a:p>
          <a:p>
            <a:r>
              <a:rPr lang="en-US" b="1" u="sng" dirty="0"/>
              <a:t>To eliminate duplicate rows in the result</a:t>
            </a:r>
            <a:r>
              <a:rPr lang="en-US" dirty="0"/>
              <a:t>, include the </a:t>
            </a:r>
            <a:r>
              <a:rPr lang="en-US" b="1" dirty="0">
                <a:solidFill>
                  <a:srgbClr val="FF0000"/>
                </a:solidFill>
              </a:rPr>
              <a:t>DISTINCT</a:t>
            </a:r>
            <a:r>
              <a:rPr lang="en-US" dirty="0"/>
              <a:t> keyword in the </a:t>
            </a:r>
            <a:r>
              <a:rPr lang="en-US" b="1" dirty="0">
                <a:solidFill>
                  <a:srgbClr val="FF0000"/>
                </a:solidFill>
              </a:rPr>
              <a:t>SELECT</a:t>
            </a:r>
            <a:r>
              <a:rPr lang="en-US" dirty="0"/>
              <a:t> clause </a:t>
            </a:r>
            <a:r>
              <a:rPr lang="en-US" u="sng" dirty="0"/>
              <a:t>immediately after the </a:t>
            </a:r>
            <a:r>
              <a:rPr lang="en-US" b="1" u="sng" dirty="0"/>
              <a:t>SELECT</a:t>
            </a:r>
            <a:r>
              <a:rPr lang="en-US" u="sng" dirty="0"/>
              <a:t> keyword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the next example, the </a:t>
            </a:r>
            <a:r>
              <a:rPr lang="en-US" b="1" dirty="0"/>
              <a:t>EMPLOYEES</a:t>
            </a:r>
            <a:r>
              <a:rPr lang="en-US" dirty="0"/>
              <a:t> table actually contains 20</a:t>
            </a:r>
            <a:r>
              <a:rPr lang="en-US" i="1" dirty="0"/>
              <a:t> </a:t>
            </a:r>
            <a:r>
              <a:rPr lang="en-US" dirty="0"/>
              <a:t>rows, but there are only seven unique department numbers in the table.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specify multiple columns after the </a:t>
            </a:r>
            <a:r>
              <a:rPr lang="en-US" sz="2400" b="1" dirty="0"/>
              <a:t>DISTINCT</a:t>
            </a:r>
            <a:r>
              <a:rPr lang="en-US" sz="2400" dirty="0"/>
              <a:t> qualifier. The </a:t>
            </a:r>
            <a:r>
              <a:rPr lang="en-US" sz="2400" b="1" dirty="0"/>
              <a:t>DISTINCT</a:t>
            </a:r>
            <a:r>
              <a:rPr lang="en-US" sz="2400" dirty="0"/>
              <a:t> qualifier affects all the selected columns, and the result is every distinct combination of the columns.</a:t>
            </a:r>
          </a:p>
          <a:p>
            <a:endParaRPr lang="en-US" sz="2400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685800" y="2792412"/>
          <a:ext cx="8001000" cy="4217988"/>
        </p:xfrm>
        <a:graphic>
          <a:graphicData uri="http://schemas.openxmlformats.org/presentationml/2006/ole">
            <p:oleObj spid="_x0000_s52226" name="Document" r:id="rId3" imgW="5807101" imgH="421839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457200" y="1600200"/>
          <a:ext cx="8229600" cy="4670425"/>
        </p:xfrm>
        <a:graphic>
          <a:graphicData uri="http://schemas.openxmlformats.org/presentationml/2006/ole">
            <p:oleObj spid="_x0000_s53250" name="Document" r:id="rId3" imgW="5807101" imgH="466992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:DDL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 smtClean="0"/>
              <a:t>1. Create </a:t>
            </a:r>
            <a:r>
              <a:rPr lang="en-GB" sz="2400" dirty="0"/>
              <a:t>a folder called </a:t>
            </a:r>
            <a:r>
              <a:rPr lang="en-GB" sz="2400" b="1" dirty="0"/>
              <a:t>lab_03_</a:t>
            </a:r>
            <a:r>
              <a:rPr lang="en-GB" sz="2400" b="1" i="1" dirty="0"/>
              <a:t>idnumber</a:t>
            </a:r>
            <a:r>
              <a:rPr lang="en-GB" sz="2400" dirty="0"/>
              <a:t> and place the following solutions in the folder (using the </a:t>
            </a:r>
            <a:r>
              <a:rPr lang="en-GB" sz="2400" b="1" dirty="0"/>
              <a:t>SAVE</a:t>
            </a:r>
            <a:r>
              <a:rPr lang="en-GB" sz="2400" dirty="0"/>
              <a:t> command).</a:t>
            </a:r>
            <a:endParaRPr lang="en-US" sz="2400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2819400"/>
          <a:ext cx="4819498" cy="877824"/>
        </p:xfrm>
        <a:graphic>
          <a:graphicData uri="http://schemas.openxmlformats.org/drawingml/2006/table">
            <a:tbl>
              <a:tblPr/>
              <a:tblGrid>
                <a:gridCol w="1362018"/>
                <a:gridCol w="1464251"/>
                <a:gridCol w="199322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Column Name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ID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ARTIST_NAME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NN/Unique/PK/FK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2860" algn="r"/>
                        </a:tabLs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PRIMARY KEY	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NOT NULL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 type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NUMBER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VARCHAR2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Length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05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4114800"/>
          <a:ext cx="5743651" cy="877824"/>
        </p:xfrm>
        <a:graphic>
          <a:graphicData uri="http://schemas.openxmlformats.org/drawingml/2006/table">
            <a:tbl>
              <a:tblPr/>
              <a:tblGrid>
                <a:gridCol w="1362039"/>
                <a:gridCol w="1248591"/>
                <a:gridCol w="1690512"/>
                <a:gridCol w="144250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Column Name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ID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TITLE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DATE_RELEASED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NN/Unique/PK/FK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2860" algn="r"/>
                        </a:tabLs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PRIMARY KEY	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NOT NULL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NOT NULL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 type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NUMBER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VARCHAR2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DATE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Length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30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2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5486400"/>
          <a:ext cx="4301338" cy="877824"/>
        </p:xfrm>
        <a:graphic>
          <a:graphicData uri="http://schemas.openxmlformats.org/drawingml/2006/table">
            <a:tbl>
              <a:tblPr/>
              <a:tblGrid>
                <a:gridCol w="1362101"/>
                <a:gridCol w="1248648"/>
                <a:gridCol w="169058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Column Name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Artist_ID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Album_ID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NN/Unique/PK/FK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2860" algn="r"/>
                        </a:tabLs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PRIMARY KEY (Album_ID, Artist_ID)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Data type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NUMBER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NUMBER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Length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05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05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09600" y="2438400"/>
            <a:ext cx="711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Artist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3810000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Album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5181600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Sings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  <a:r>
              <a:rPr lang="en-US" dirty="0" smtClean="0"/>
              <a:t>:</a:t>
            </a:r>
            <a:r>
              <a:rPr lang="en-US" dirty="0"/>
              <a:t>DDL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105400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GB" dirty="0" smtClean="0"/>
              <a:t>2. Create </a:t>
            </a:r>
            <a:r>
              <a:rPr lang="en-GB" dirty="0"/>
              <a:t>the </a:t>
            </a:r>
            <a:r>
              <a:rPr lang="en-GB" b="1" dirty="0">
                <a:solidFill>
                  <a:srgbClr val="FF0000"/>
                </a:solidFill>
              </a:rPr>
              <a:t>Artist</a:t>
            </a:r>
            <a:r>
              <a:rPr lang="en-GB" dirty="0"/>
              <a:t> </a:t>
            </a:r>
            <a:r>
              <a:rPr lang="en-GB" dirty="0" smtClean="0"/>
              <a:t>,</a:t>
            </a:r>
            <a:r>
              <a:rPr lang="en-GB" b="1" dirty="0" smtClean="0">
                <a:solidFill>
                  <a:srgbClr val="FF0000"/>
                </a:solidFill>
              </a:rPr>
              <a:t>Album, and Sings</a:t>
            </a:r>
            <a:r>
              <a:rPr lang="en-GB" dirty="0" smtClean="0"/>
              <a:t> </a:t>
            </a:r>
            <a:r>
              <a:rPr lang="en-GB" dirty="0"/>
              <a:t>tables, and include all constraints </a:t>
            </a:r>
            <a:r>
              <a:rPr lang="en-GB" dirty="0" smtClean="0"/>
              <a:t>and </a:t>
            </a:r>
            <a:r>
              <a:rPr lang="en-GB" dirty="0"/>
              <a:t>save this in </a:t>
            </a:r>
            <a:r>
              <a:rPr lang="en-GB" b="1" dirty="0"/>
              <a:t>lab_03_01.sql</a:t>
            </a:r>
            <a:r>
              <a:rPr lang="en-GB" dirty="0"/>
              <a:t>.</a:t>
            </a:r>
            <a:endParaRPr lang="en-US" dirty="0"/>
          </a:p>
          <a:p>
            <a:pPr lvl="0">
              <a:buNone/>
            </a:pPr>
            <a:endParaRPr lang="en-US" dirty="0"/>
          </a:p>
          <a:p>
            <a:r>
              <a:rPr lang="en-GB" b="1" dirty="0"/>
              <a:t>NOTE</a:t>
            </a:r>
            <a:r>
              <a:rPr lang="en-GB" b="1" dirty="0" smtClean="0"/>
              <a:t>: in the Sings Table, </a:t>
            </a:r>
            <a:r>
              <a:rPr lang="en-GB" b="1" dirty="0" err="1"/>
              <a:t>Artist_ID</a:t>
            </a:r>
            <a:r>
              <a:rPr lang="en-GB" dirty="0"/>
              <a:t> refers to the column </a:t>
            </a:r>
            <a:r>
              <a:rPr lang="en-GB" b="1" dirty="0"/>
              <a:t>ID</a:t>
            </a:r>
            <a:r>
              <a:rPr lang="en-GB" dirty="0"/>
              <a:t> in the table </a:t>
            </a:r>
            <a:r>
              <a:rPr lang="en-GB" b="1" dirty="0"/>
              <a:t>Artist</a:t>
            </a:r>
            <a:r>
              <a:rPr lang="en-GB" dirty="0"/>
              <a:t>. And </a:t>
            </a:r>
            <a:r>
              <a:rPr lang="en-GB" b="1" dirty="0" err="1"/>
              <a:t>Album_ID</a:t>
            </a:r>
            <a:r>
              <a:rPr lang="en-GB" dirty="0"/>
              <a:t> refers to the column </a:t>
            </a:r>
            <a:r>
              <a:rPr lang="en-GB" b="1" dirty="0"/>
              <a:t>ID</a:t>
            </a:r>
            <a:r>
              <a:rPr lang="en-GB" dirty="0"/>
              <a:t> in the table </a:t>
            </a:r>
            <a:r>
              <a:rPr lang="en-GB" b="1" dirty="0"/>
              <a:t>Album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Zip the folder lab_03_</a:t>
            </a:r>
            <a:r>
              <a:rPr lang="en-GB" b="1" i="1" dirty="0" smtClean="0"/>
              <a:t>idnumber</a:t>
            </a:r>
            <a:r>
              <a:rPr lang="en-GB" b="1" dirty="0" smtClean="0"/>
              <a:t> and submit your assignment in the following format:</a:t>
            </a:r>
            <a:endParaRPr lang="en-US" b="1" dirty="0" smtClean="0"/>
          </a:p>
          <a:p>
            <a:r>
              <a:rPr lang="en-GB" b="1" dirty="0" smtClean="0"/>
              <a:t>TO: syserry@yahoo.com</a:t>
            </a:r>
            <a:endParaRPr lang="en-US" b="1" dirty="0" smtClean="0"/>
          </a:p>
          <a:p>
            <a:r>
              <a:rPr lang="en-GB" b="1" dirty="0" smtClean="0"/>
              <a:t>SUBJECT: [CPIT240][LAB_03] </a:t>
            </a:r>
            <a:r>
              <a:rPr lang="en-GB" b="1" i="1" dirty="0" err="1" smtClean="0"/>
              <a:t>idnumber</a:t>
            </a:r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b="1" dirty="0"/>
              <a:t>: The structure and data for all the tables are provided in Appendix A.</a:t>
            </a:r>
          </a:p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b="1" dirty="0"/>
              <a:t>: To use these tables, run the </a:t>
            </a:r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hr_main.sql script </a:t>
            </a:r>
            <a:r>
              <a:rPr lang="en-US" b="1" dirty="0"/>
              <a:t>in the hr_setup.zip files.</a:t>
            </a:r>
          </a:p>
          <a:p>
            <a:pPr>
              <a:buFont typeface="Wingdings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b="1" dirty="0"/>
              <a:t>: To remove these tables, run the </a:t>
            </a:r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hr_drop.sql script </a:t>
            </a:r>
            <a:r>
              <a:rPr lang="en-US" b="1" dirty="0"/>
              <a:t>in the hr_setup.zip files.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the first part of this lab, we are going to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set of table to implement a simple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registration system</a:t>
            </a:r>
          </a:p>
          <a:p>
            <a:r>
              <a:rPr lang="en-US" sz="2000" dirty="0" smtClean="0"/>
              <a:t>Figure 1 shows </a:t>
            </a:r>
            <a:r>
              <a:rPr lang="en-US" sz="2000" dirty="0"/>
              <a:t>the ER Diagram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STATEMENT 1</a:t>
            </a:r>
          </a:p>
          <a:p>
            <a:pPr lvl="1"/>
            <a:r>
              <a:rPr lang="en-US" b="1" dirty="0"/>
              <a:t>CREATE TABLE </a:t>
            </a:r>
            <a:r>
              <a:rPr lang="en-US" b="1" i="1" dirty="0" err="1"/>
              <a:t>tablename</a:t>
            </a:r>
            <a:r>
              <a:rPr lang="en-US" b="1" i="1" dirty="0"/>
              <a:t>(</a:t>
            </a:r>
          </a:p>
          <a:p>
            <a:pPr lvl="1">
              <a:buNone/>
            </a:pPr>
            <a:r>
              <a:rPr lang="en-US" b="1" dirty="0" smtClean="0"/>
              <a:t>    column </a:t>
            </a:r>
            <a:r>
              <a:rPr lang="en-US" b="1" dirty="0" err="1"/>
              <a:t>datatype</a:t>
            </a:r>
            <a:r>
              <a:rPr lang="en-US" b="1" dirty="0"/>
              <a:t> [DEFAULT </a:t>
            </a:r>
            <a:r>
              <a:rPr lang="en-US" b="1" dirty="0" err="1"/>
              <a:t>expr</a:t>
            </a:r>
            <a:r>
              <a:rPr lang="en-US" b="1" dirty="0" smtClean="0"/>
              <a:t>],...,</a:t>
            </a:r>
            <a:endParaRPr lang="en-US" b="1" dirty="0"/>
          </a:p>
          <a:p>
            <a:pPr lvl="1">
              <a:buNone/>
            </a:pPr>
            <a:r>
              <a:rPr lang="en-US" b="1" dirty="0" smtClean="0"/>
              <a:t>    [</a:t>
            </a:r>
            <a:r>
              <a:rPr lang="en-US" b="1" dirty="0"/>
              <a:t>CONSTRAINT </a:t>
            </a:r>
            <a:r>
              <a:rPr lang="en-US" b="1" dirty="0" err="1"/>
              <a:t>constraint_name</a:t>
            </a:r>
            <a:r>
              <a:rPr lang="en-US" b="1" dirty="0"/>
              <a:t>] </a:t>
            </a:r>
            <a:r>
              <a:rPr lang="en-US" b="1" dirty="0" err="1"/>
              <a:t>constraint_type</a:t>
            </a:r>
            <a:r>
              <a:rPr lang="en-US" b="1" dirty="0"/>
              <a:t> (column</a:t>
            </a:r>
            <a:r>
              <a:rPr lang="en-US" b="1" dirty="0" smtClean="0"/>
              <a:t>,...));</a:t>
            </a:r>
          </a:p>
          <a:p>
            <a:pPr lvl="1">
              <a:buFont typeface="Arial" pitchFamily="34" charset="0"/>
              <a:buChar char="•"/>
            </a:pP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syntax:</a:t>
            </a:r>
          </a:p>
          <a:p>
            <a:pPr lvl="2"/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constraint_name</a:t>
            </a:r>
            <a:r>
              <a:rPr lang="en-US" b="1" dirty="0"/>
              <a:t> The name you want for the constraint</a:t>
            </a:r>
          </a:p>
          <a:p>
            <a:pPr lvl="2"/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constraint_type</a:t>
            </a:r>
            <a:r>
              <a:rPr lang="en-US" b="1" dirty="0"/>
              <a:t> UNIQUE, </a:t>
            </a:r>
            <a:r>
              <a:rPr lang="en-US" b="1" dirty="0" smtClean="0"/>
              <a:t>FOREIGN KEY, PRIMARY </a:t>
            </a:r>
            <a:r>
              <a:rPr lang="en-US" b="1" dirty="0"/>
              <a:t>KEY, and CHECK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 THIS!!!!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66725" y="1679575"/>
          <a:ext cx="8210550" cy="4646613"/>
        </p:xfrm>
        <a:graphic>
          <a:graphicData uri="http://schemas.openxmlformats.org/presentationml/2006/ole">
            <p:oleObj spid="_x0000_s4098" name="Document" r:id="rId3" imgW="5847180" imgH="3301991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1890</Words>
  <Application>Microsoft Office PowerPoint</Application>
  <PresentationFormat>On-screen Show (4:3)</PresentationFormat>
  <Paragraphs>225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Office Theme</vt:lpstr>
      <vt:lpstr>Document</vt:lpstr>
      <vt:lpstr>Slide</vt:lpstr>
      <vt:lpstr>Lab 3</vt:lpstr>
      <vt:lpstr>Lab Objectives</vt:lpstr>
      <vt:lpstr>Tables Used in the Course</vt:lpstr>
      <vt:lpstr>Tables Used in the Course</vt:lpstr>
      <vt:lpstr>Notes</vt:lpstr>
      <vt:lpstr>Registration Database</vt:lpstr>
      <vt:lpstr>Registration Database</vt:lpstr>
      <vt:lpstr>Registration Database</vt:lpstr>
      <vt:lpstr>TRY THIS!!!!</vt:lpstr>
      <vt:lpstr>TRY THIS!!!!</vt:lpstr>
      <vt:lpstr>TRY THIS!!!!</vt:lpstr>
      <vt:lpstr>Foreign Key Constraint  </vt:lpstr>
      <vt:lpstr>Foreign Key Constraint  </vt:lpstr>
      <vt:lpstr>Foreign Key Constraint  </vt:lpstr>
      <vt:lpstr>Foreign Key Constraint  </vt:lpstr>
      <vt:lpstr>Foreign Key Constraint  </vt:lpstr>
      <vt:lpstr>Foreign Key Constraint  </vt:lpstr>
      <vt:lpstr>TRY THIS!!!!</vt:lpstr>
      <vt:lpstr>TRY THIS!!!!</vt:lpstr>
      <vt:lpstr>Writing SQL Statements</vt:lpstr>
      <vt:lpstr>BASIC SELECT Statement </vt:lpstr>
      <vt:lpstr>BASIC SELECT Statement</vt:lpstr>
      <vt:lpstr>BASIC SELECT Statement</vt:lpstr>
      <vt:lpstr>BASIC SELECT Statement</vt:lpstr>
      <vt:lpstr>TRY THIS!!!!</vt:lpstr>
      <vt:lpstr>TRY THIS!!!!</vt:lpstr>
      <vt:lpstr>BASIC SELECT Statement</vt:lpstr>
      <vt:lpstr>TRY THIS!!!!</vt:lpstr>
      <vt:lpstr>BASIC SELECT Statement</vt:lpstr>
      <vt:lpstr>Using Arithmetic Expressions </vt:lpstr>
      <vt:lpstr>TRY THIS!!!!</vt:lpstr>
      <vt:lpstr>Using Arithmetic Expressions</vt:lpstr>
      <vt:lpstr>TRY THIS!!!!</vt:lpstr>
      <vt:lpstr>Using Arithmetic Expressions</vt:lpstr>
      <vt:lpstr>TRY THIS!!!!</vt:lpstr>
      <vt:lpstr>Using Arithmetic Expressions</vt:lpstr>
      <vt:lpstr>TRY THIS!!!!</vt:lpstr>
      <vt:lpstr>ALIASEs</vt:lpstr>
      <vt:lpstr>TRY THIS!!!!</vt:lpstr>
      <vt:lpstr>Concatenation Operator </vt:lpstr>
      <vt:lpstr>TRY THIS!!!!</vt:lpstr>
      <vt:lpstr>TRY THIS!!!!</vt:lpstr>
      <vt:lpstr>TRY THIS!!!!</vt:lpstr>
      <vt:lpstr>THE DISTINCT KEYWORD (DUPLICATE ROWS) </vt:lpstr>
      <vt:lpstr>TRY THIS!!!!</vt:lpstr>
      <vt:lpstr>TRY THIS!!!!</vt:lpstr>
      <vt:lpstr>Practice :DDL</vt:lpstr>
      <vt:lpstr>Practice :DDL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SAMSUNG</dc:creator>
  <cp:lastModifiedBy>SAMSUNG</cp:lastModifiedBy>
  <cp:revision>90</cp:revision>
  <dcterms:created xsi:type="dcterms:W3CDTF">2013-02-27T10:43:03Z</dcterms:created>
  <dcterms:modified xsi:type="dcterms:W3CDTF">2015-02-24T13:23:43Z</dcterms:modified>
</cp:coreProperties>
</file>