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59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3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70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1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8/19/2022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0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7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759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6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6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9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2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7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Pastel color orange and blue-green forming a sky">
            <a:extLst>
              <a:ext uri="{FF2B5EF4-FFF2-40B4-BE49-F238E27FC236}">
                <a16:creationId xmlns:a16="http://schemas.microsoft.com/office/drawing/2014/main" id="{C936F797-752C-D75B-D6EE-99EB3EC7C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35" r="-1" b="774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2ADB75-3C64-95B7-B3EC-359D7177A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GB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Hobby Web Application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055BB-7B58-9C93-174E-767A32047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/>
          </a:bodyPr>
          <a:lstStyle/>
          <a:p>
            <a:pPr algn="ctr"/>
            <a:endParaRPr lang="en-GB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1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5AFFC-F83E-0B29-C8A6-0307DBB0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860" y="442913"/>
            <a:ext cx="7820569" cy="1344612"/>
          </a:xfrm>
        </p:spPr>
        <p:txBody>
          <a:bodyPr anchor="b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Risk Assessment:</a:t>
            </a:r>
            <a:endParaRPr kumimoji="0" lang="en-GB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332301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994386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09198-69F2-85C0-7FC8-49715C222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439454"/>
              </p:ext>
            </p:extLst>
          </p:nvPr>
        </p:nvGraphicFramePr>
        <p:xfrm>
          <a:off x="680936" y="1225686"/>
          <a:ext cx="10564238" cy="5272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9154">
                  <a:extLst>
                    <a:ext uri="{9D8B030D-6E8A-4147-A177-3AD203B41FA5}">
                      <a16:colId xmlns:a16="http://schemas.microsoft.com/office/drawing/2014/main" val="2644264243"/>
                    </a:ext>
                  </a:extLst>
                </a:gridCol>
                <a:gridCol w="2507938">
                  <a:extLst>
                    <a:ext uri="{9D8B030D-6E8A-4147-A177-3AD203B41FA5}">
                      <a16:colId xmlns:a16="http://schemas.microsoft.com/office/drawing/2014/main" val="433573583"/>
                    </a:ext>
                  </a:extLst>
                </a:gridCol>
                <a:gridCol w="565139">
                  <a:extLst>
                    <a:ext uri="{9D8B030D-6E8A-4147-A177-3AD203B41FA5}">
                      <a16:colId xmlns:a16="http://schemas.microsoft.com/office/drawing/2014/main" val="3217049362"/>
                    </a:ext>
                  </a:extLst>
                </a:gridCol>
                <a:gridCol w="412134">
                  <a:extLst>
                    <a:ext uri="{9D8B030D-6E8A-4147-A177-3AD203B41FA5}">
                      <a16:colId xmlns:a16="http://schemas.microsoft.com/office/drawing/2014/main" val="1409182373"/>
                    </a:ext>
                  </a:extLst>
                </a:gridCol>
                <a:gridCol w="496995">
                  <a:extLst>
                    <a:ext uri="{9D8B030D-6E8A-4147-A177-3AD203B41FA5}">
                      <a16:colId xmlns:a16="http://schemas.microsoft.com/office/drawing/2014/main" val="2298086305"/>
                    </a:ext>
                  </a:extLst>
                </a:gridCol>
                <a:gridCol w="2689231">
                  <a:extLst>
                    <a:ext uri="{9D8B030D-6E8A-4147-A177-3AD203B41FA5}">
                      <a16:colId xmlns:a16="http://schemas.microsoft.com/office/drawing/2014/main" val="3187112586"/>
                    </a:ext>
                  </a:extLst>
                </a:gridCol>
                <a:gridCol w="475136">
                  <a:extLst>
                    <a:ext uri="{9D8B030D-6E8A-4147-A177-3AD203B41FA5}">
                      <a16:colId xmlns:a16="http://schemas.microsoft.com/office/drawing/2014/main" val="1246235255"/>
                    </a:ext>
                  </a:extLst>
                </a:gridCol>
                <a:gridCol w="2528511">
                  <a:extLst>
                    <a:ext uri="{9D8B030D-6E8A-4147-A177-3AD203B41FA5}">
                      <a16:colId xmlns:a16="http://schemas.microsoft.com/office/drawing/2014/main" val="4221746360"/>
                    </a:ext>
                  </a:extLst>
                </a:gridCol>
              </a:tblGrid>
              <a:tr h="1990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800">
                          <a:effectLst/>
                        </a:rPr>
                        <a:t>Risk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800">
                          <a:effectLst/>
                        </a:rPr>
                        <a:t>Severity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>
                          <a:effectLst/>
                        </a:rPr>
                        <a:t>Response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800">
                          <a:effectLst/>
                        </a:rPr>
                        <a:t>Analysis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377559"/>
                  </a:ext>
                </a:extLst>
              </a:tr>
              <a:tr h="359521"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Risk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Effect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Likelihood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Impact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Possible Severity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Mitigation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Actual Severity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Evaluation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extLst>
                  <a:ext uri="{0D108BD9-81ED-4DB2-BD59-A6C34878D82A}">
                    <a16:rowId xmlns:a16="http://schemas.microsoft.com/office/drawing/2014/main" val="1942198477"/>
                  </a:ext>
                </a:extLst>
              </a:tr>
              <a:tr h="520021"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Loss of data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Some, if not all, work may be lost resulting in failure to produce the Minimum Viable Product.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10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Ensure work is continually saved and pushed to GitHub to maintain project repository.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Did not run into any data loss, however I did some work in the wrong branch, but this was fixed in the terminal.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extLst>
                  <a:ext uri="{0D108BD9-81ED-4DB2-BD59-A6C34878D82A}">
                    <a16:rowId xmlns:a16="http://schemas.microsoft.com/office/drawing/2014/main" val="2409681783"/>
                  </a:ext>
                </a:extLst>
              </a:tr>
              <a:tr h="520021"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Inadequate risk management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Project may be severely impacted if unforeseen risks occur and there is a lack of a planned resolution.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16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Ensure a comprehensive risk management strategy is developed in advance and possible risks are thoroughly assessed.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Most risks were assessed in advance, however some unidentified minor risks did occur.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extLst>
                  <a:ext uri="{0D108BD9-81ED-4DB2-BD59-A6C34878D82A}">
                    <a16:rowId xmlns:a16="http://schemas.microsoft.com/office/drawing/2014/main" val="10218185"/>
                  </a:ext>
                </a:extLst>
              </a:tr>
              <a:tr h="520021"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Poor project planning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Deadline may not be met due to poor project organisation and unforeseen issues. Can lead to ineffective time management.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8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Complete risk assessment and thorough project plan prior to beginning project work. This reduces the likelihood of missing any deadlines.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Time could have been better planned but this did not affect my ability to meet the deadline or produce the Minimum Viable Product.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extLst>
                  <a:ext uri="{0D108BD9-81ED-4DB2-BD59-A6C34878D82A}">
                    <a16:rowId xmlns:a16="http://schemas.microsoft.com/office/drawing/2014/main" val="2646858193"/>
                  </a:ext>
                </a:extLst>
              </a:tr>
              <a:tr h="520021"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Failure to meet project criteria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If the required standard is not met this may demonstrate poor project completion or lead to failure.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20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Plan project according to the brief and be diligent to ensure the Minimum Viable Product is produced before making enhancements.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1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I have constructed my project according to the brief and have met each criteria, reducing the likelihood of the risk.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extLst>
                  <a:ext uri="{0D108BD9-81ED-4DB2-BD59-A6C34878D82A}">
                    <a16:rowId xmlns:a16="http://schemas.microsoft.com/office/drawing/2014/main" val="3089434833"/>
                  </a:ext>
                </a:extLst>
              </a:tr>
              <a:tr h="478117"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Inadequate testing coverage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Can cause exposure to bugs and other risks in the system that may remain undiscovered.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10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Ensure testing is comprehensive and high level of testing coverage is met prior to delivery.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3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I have reached a good testing coverage of 77.6% however this could be improved to avoid any bugs.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extLst>
                  <a:ext uri="{0D108BD9-81ED-4DB2-BD59-A6C34878D82A}">
                    <a16:rowId xmlns:a16="http://schemas.microsoft.com/office/drawing/2014/main" val="3429798795"/>
                  </a:ext>
                </a:extLst>
              </a:tr>
              <a:tr h="680521"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Overworking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Long working periods and inconsideration to health can lead to medical issues such as back pain and vision problems. Also risks poor continuation with project.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16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Health risks can be reduced by ensuring proper working environment and taking frequent breaks.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8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Due to the disturbances in learning over the last two weeks, this project required very long periods of work during the week. However, I made sure to take breaks. 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extLst>
                  <a:ext uri="{0D108BD9-81ED-4DB2-BD59-A6C34878D82A}">
                    <a16:rowId xmlns:a16="http://schemas.microsoft.com/office/drawing/2014/main" val="1317664082"/>
                  </a:ext>
                </a:extLst>
              </a:tr>
              <a:tr h="359521"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GitHub server crash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Crashes to the GitHub system may cause inability to access and push work.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1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3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Continually save work and ensure project plan is followed to avoid failure to meet deadline.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1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No server crashes occurred while working on the application.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extLst>
                  <a:ext uri="{0D108BD9-81ED-4DB2-BD59-A6C34878D82A}">
                    <a16:rowId xmlns:a16="http://schemas.microsoft.com/office/drawing/2014/main" val="2006922508"/>
                  </a:ext>
                </a:extLst>
              </a:tr>
              <a:tr h="478117"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Unforeseen absence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Illness or real-life commitments may require absence and consequently impact ability to meet deadline.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3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3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9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Do not leave work until last minute, plan time ahead to avoid controllable absences.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1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No absences were needed during the week. I made sure to clear my schedule in advance.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extLst>
                  <a:ext uri="{0D108BD9-81ED-4DB2-BD59-A6C34878D82A}">
                    <a16:rowId xmlns:a16="http://schemas.microsoft.com/office/drawing/2014/main" val="355401976"/>
                  </a:ext>
                </a:extLst>
              </a:tr>
              <a:tr h="637489"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Incorrect git push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Code may get overwritten or pushed to incorrect location.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3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6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Before pushing work, check the code that is being pushed and the location it is being pushed to. Code may be recovered with git restore function or through GitHub.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>
                          <a:effectLst/>
                        </a:rPr>
                        <a:t>1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 dirty="0">
                          <a:effectLst/>
                        </a:rPr>
                        <a:t>The risk was prevented by being careful in the terminal and double-checking before each git push.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3" marR="9753" marT="0" marB="0"/>
                </a:tc>
                <a:extLst>
                  <a:ext uri="{0D108BD9-81ED-4DB2-BD59-A6C34878D82A}">
                    <a16:rowId xmlns:a16="http://schemas.microsoft.com/office/drawing/2014/main" val="1955555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9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0508-7348-171E-8C68-DA19B3C2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Backend: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B8CD0B-D210-231D-AD59-59184CFBA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584" y="1923880"/>
            <a:ext cx="8554832" cy="4812093"/>
          </a:xfrm>
        </p:spPr>
      </p:pic>
    </p:spTree>
    <p:extLst>
      <p:ext uri="{BB962C8B-B14F-4D97-AF65-F5344CB8AC3E}">
        <p14:creationId xmlns:p14="http://schemas.microsoft.com/office/powerpoint/2010/main" val="82454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9DB8-D6D6-46E9-2B0F-8402860B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Frontend: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505361C-72E5-BE85-8891-CEAD50EB3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E08CBE-8E33-C109-BD63-C329BDD2E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7723"/>
            <a:ext cx="5956570" cy="33505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C10639-EAB7-C81F-8617-A4480B6A1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9" y="2117723"/>
            <a:ext cx="5415075" cy="304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BB6CD4F-EBD0-6DB7-318F-D223E8199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13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E5415-FB9E-FDF0-3717-54849D77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6"/>
            <a:ext cx="3689406" cy="1944371"/>
          </a:xfrm>
        </p:spPr>
        <p:txBody>
          <a:bodyPr anchor="b">
            <a:normAutofit/>
          </a:bodyPr>
          <a:lstStyle/>
          <a:p>
            <a:r>
              <a:rPr lang="en-GB" dirty="0"/>
              <a:t>Integration Test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CF84A5-2F2C-2A0B-81ED-15821484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3220278"/>
            <a:ext cx="3633747" cy="2592125"/>
          </a:xfrm>
        </p:spPr>
        <p:txBody>
          <a:bodyPr>
            <a:normAutofit/>
          </a:bodyPr>
          <a:lstStyle/>
          <a:p>
            <a:r>
              <a:rPr lang="en-US" dirty="0"/>
              <a:t>Coverage: 99.4%</a:t>
            </a:r>
          </a:p>
        </p:txBody>
      </p:sp>
    </p:spTree>
    <p:extLst>
      <p:ext uri="{BB962C8B-B14F-4D97-AF65-F5344CB8AC3E}">
        <p14:creationId xmlns:p14="http://schemas.microsoft.com/office/powerpoint/2010/main" val="17817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4700D62-BB92-0A16-6479-E443B6308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13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A71AC-04DE-7CBF-B2B1-00DB6537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6"/>
            <a:ext cx="3689406" cy="1944371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GB" dirty="0"/>
              <a:t>Item Controller Unit Test</a:t>
            </a:r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8C1CDD-55DE-0DCE-A576-238BC6D5B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3220278"/>
            <a:ext cx="3633747" cy="2592125"/>
          </a:xfrm>
        </p:spPr>
        <p:txBody>
          <a:bodyPr>
            <a:normAutofit/>
          </a:bodyPr>
          <a:lstStyle/>
          <a:p>
            <a:r>
              <a:rPr lang="en-US" dirty="0"/>
              <a:t>Coverage: 100%</a:t>
            </a:r>
          </a:p>
        </p:txBody>
      </p:sp>
    </p:spTree>
    <p:extLst>
      <p:ext uri="{BB962C8B-B14F-4D97-AF65-F5344CB8AC3E}">
        <p14:creationId xmlns:p14="http://schemas.microsoft.com/office/powerpoint/2010/main" val="247106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3508510-B246-1A5D-6FEC-B74BDE6E32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13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16585-15AD-0165-B2D9-00347326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6"/>
            <a:ext cx="3689406" cy="1944371"/>
          </a:xfrm>
        </p:spPr>
        <p:txBody>
          <a:bodyPr anchor="b">
            <a:normAutofit/>
          </a:bodyPr>
          <a:lstStyle/>
          <a:p>
            <a:r>
              <a:rPr lang="en-GB" dirty="0"/>
              <a:t>Item Service Unit Test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166C2F-A24D-4471-6908-48D937AE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3220278"/>
            <a:ext cx="3633747" cy="2592125"/>
          </a:xfrm>
        </p:spPr>
        <p:txBody>
          <a:bodyPr>
            <a:normAutofit/>
          </a:bodyPr>
          <a:lstStyle/>
          <a:p>
            <a:r>
              <a:rPr lang="en-US" dirty="0"/>
              <a:t>Coverage: 100%</a:t>
            </a:r>
          </a:p>
        </p:txBody>
      </p:sp>
    </p:spTree>
    <p:extLst>
      <p:ext uri="{BB962C8B-B14F-4D97-AF65-F5344CB8AC3E}">
        <p14:creationId xmlns:p14="http://schemas.microsoft.com/office/powerpoint/2010/main" val="214585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EE876B"/>
      </a:accent1>
      <a:accent2>
        <a:srgbClr val="D5952A"/>
      </a:accent2>
      <a:accent3>
        <a:srgbClr val="A3A84D"/>
      </a:accent3>
      <a:accent4>
        <a:srgbClr val="7BB23B"/>
      </a:accent4>
      <a:accent5>
        <a:srgbClr val="41B930"/>
      </a:accent5>
      <a:accent6>
        <a:srgbClr val="30BA59"/>
      </a:accent6>
      <a:hlink>
        <a:srgbClr val="5B8B97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7094</TotalTime>
  <Words>623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Meiryo</vt:lpstr>
      <vt:lpstr>Arial</vt:lpstr>
      <vt:lpstr>Calibri</vt:lpstr>
      <vt:lpstr>Corbel</vt:lpstr>
      <vt:lpstr>SketchLinesVTI</vt:lpstr>
      <vt:lpstr>Hobby Web Application Project</vt:lpstr>
      <vt:lpstr>Risk Assessment: </vt:lpstr>
      <vt:lpstr>Backend:</vt:lpstr>
      <vt:lpstr>Frontend:</vt:lpstr>
      <vt:lpstr>Integration Test</vt:lpstr>
      <vt:lpstr>Item Controller Unit Test</vt:lpstr>
      <vt:lpstr>Item Service Unit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Hobby Web Application Project</dc:title>
  <dc:creator>Madeha Rawshon</dc:creator>
  <cp:lastModifiedBy>Madeha Rawshon</cp:lastModifiedBy>
  <cp:revision>1</cp:revision>
  <dcterms:created xsi:type="dcterms:W3CDTF">2022-08-19T13:06:08Z</dcterms:created>
  <dcterms:modified xsi:type="dcterms:W3CDTF">2022-08-24T11:20:29Z</dcterms:modified>
</cp:coreProperties>
</file>