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1" r:id="rId3"/>
    <p:sldId id="282" r:id="rId4"/>
    <p:sldId id="272" r:id="rId5"/>
    <p:sldId id="274" r:id="rId6"/>
    <p:sldId id="280" r:id="rId7"/>
    <p:sldId id="278" r:id="rId8"/>
    <p:sldId id="284" r:id="rId9"/>
    <p:sldId id="292" r:id="rId10"/>
    <p:sldId id="283" r:id="rId11"/>
    <p:sldId id="285" r:id="rId12"/>
    <p:sldId id="288" r:id="rId13"/>
    <p:sldId id="286" r:id="rId14"/>
    <p:sldId id="289" r:id="rId15"/>
    <p:sldId id="287" r:id="rId16"/>
    <p:sldId id="290" r:id="rId17"/>
    <p:sldId id="2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howGuides="1">
      <p:cViewPr>
        <p:scale>
          <a:sx n="112" d="100"/>
          <a:sy n="112" d="100"/>
        </p:scale>
        <p:origin x="1024" y="4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B5AF-A526-8427-8C5A-DC786EA297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3638F2-0BF7-3711-B77C-CA721E0F0A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10BF65-8BA2-F281-3D6E-C8B60F9824E2}"/>
              </a:ext>
            </a:extLst>
          </p:cNvPr>
          <p:cNvSpPr>
            <a:spLocks noGrp="1"/>
          </p:cNvSpPr>
          <p:nvPr>
            <p:ph type="dt" sz="half" idx="10"/>
          </p:nvPr>
        </p:nvSpPr>
        <p:spPr/>
        <p:txBody>
          <a:bodyPr/>
          <a:lstStyle/>
          <a:p>
            <a:fld id="{70AAABBC-BF42-AD4B-8E11-BDCC99D86346}" type="datetimeFigureOut">
              <a:rPr lang="en-US" smtClean="0"/>
              <a:t>10/3/23</a:t>
            </a:fld>
            <a:endParaRPr lang="en-US"/>
          </a:p>
        </p:txBody>
      </p:sp>
      <p:sp>
        <p:nvSpPr>
          <p:cNvPr id="5" name="Footer Placeholder 4">
            <a:extLst>
              <a:ext uri="{FF2B5EF4-FFF2-40B4-BE49-F238E27FC236}">
                <a16:creationId xmlns:a16="http://schemas.microsoft.com/office/drawing/2014/main" id="{F08B6077-5DD6-669C-9F13-AF8BB33D9D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19BA54-4148-0028-9270-AF2F665063B7}"/>
              </a:ext>
            </a:extLst>
          </p:cNvPr>
          <p:cNvSpPr>
            <a:spLocks noGrp="1"/>
          </p:cNvSpPr>
          <p:nvPr>
            <p:ph type="sldNum" sz="quarter" idx="12"/>
          </p:nvPr>
        </p:nvSpPr>
        <p:spPr/>
        <p:txBody>
          <a:bodyPr/>
          <a:lstStyle/>
          <a:p>
            <a:fld id="{447DC81B-6252-F844-B350-D11915A69FF1}" type="slidenum">
              <a:rPr lang="en-US" smtClean="0"/>
              <a:t>‹#›</a:t>
            </a:fld>
            <a:endParaRPr lang="en-US"/>
          </a:p>
        </p:txBody>
      </p:sp>
    </p:spTree>
    <p:extLst>
      <p:ext uri="{BB962C8B-B14F-4D97-AF65-F5344CB8AC3E}">
        <p14:creationId xmlns:p14="http://schemas.microsoft.com/office/powerpoint/2010/main" val="2097421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29E2-D234-3890-7CF7-FAF754AE69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6126BB-3AD7-BDC4-BB4B-736E4B272D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32E54-48F8-0B21-8013-F7768755244B}"/>
              </a:ext>
            </a:extLst>
          </p:cNvPr>
          <p:cNvSpPr>
            <a:spLocks noGrp="1"/>
          </p:cNvSpPr>
          <p:nvPr>
            <p:ph type="dt" sz="half" idx="10"/>
          </p:nvPr>
        </p:nvSpPr>
        <p:spPr/>
        <p:txBody>
          <a:bodyPr/>
          <a:lstStyle/>
          <a:p>
            <a:fld id="{70AAABBC-BF42-AD4B-8E11-BDCC99D86346}" type="datetimeFigureOut">
              <a:rPr lang="en-US" smtClean="0"/>
              <a:t>10/3/23</a:t>
            </a:fld>
            <a:endParaRPr lang="en-US"/>
          </a:p>
        </p:txBody>
      </p:sp>
      <p:sp>
        <p:nvSpPr>
          <p:cNvPr id="5" name="Footer Placeholder 4">
            <a:extLst>
              <a:ext uri="{FF2B5EF4-FFF2-40B4-BE49-F238E27FC236}">
                <a16:creationId xmlns:a16="http://schemas.microsoft.com/office/drawing/2014/main" id="{E532F465-0F2A-AD28-4BDB-A0A7353E4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AC477F-41ED-B43E-5BDF-CC6427CFDD02}"/>
              </a:ext>
            </a:extLst>
          </p:cNvPr>
          <p:cNvSpPr>
            <a:spLocks noGrp="1"/>
          </p:cNvSpPr>
          <p:nvPr>
            <p:ph type="sldNum" sz="quarter" idx="12"/>
          </p:nvPr>
        </p:nvSpPr>
        <p:spPr/>
        <p:txBody>
          <a:bodyPr/>
          <a:lstStyle/>
          <a:p>
            <a:fld id="{447DC81B-6252-F844-B350-D11915A69FF1}" type="slidenum">
              <a:rPr lang="en-US" smtClean="0"/>
              <a:t>‹#›</a:t>
            </a:fld>
            <a:endParaRPr lang="en-US"/>
          </a:p>
        </p:txBody>
      </p:sp>
    </p:spTree>
    <p:extLst>
      <p:ext uri="{BB962C8B-B14F-4D97-AF65-F5344CB8AC3E}">
        <p14:creationId xmlns:p14="http://schemas.microsoft.com/office/powerpoint/2010/main" val="3178944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EC02B5-21C1-E147-D7DB-69465B28F5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483E08-844B-08E3-2DEC-A86A2958B8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E50560-5F6E-BCD7-1447-C001008A8906}"/>
              </a:ext>
            </a:extLst>
          </p:cNvPr>
          <p:cNvSpPr>
            <a:spLocks noGrp="1"/>
          </p:cNvSpPr>
          <p:nvPr>
            <p:ph type="dt" sz="half" idx="10"/>
          </p:nvPr>
        </p:nvSpPr>
        <p:spPr/>
        <p:txBody>
          <a:bodyPr/>
          <a:lstStyle/>
          <a:p>
            <a:fld id="{70AAABBC-BF42-AD4B-8E11-BDCC99D86346}" type="datetimeFigureOut">
              <a:rPr lang="en-US" smtClean="0"/>
              <a:t>10/3/23</a:t>
            </a:fld>
            <a:endParaRPr lang="en-US"/>
          </a:p>
        </p:txBody>
      </p:sp>
      <p:sp>
        <p:nvSpPr>
          <p:cNvPr id="5" name="Footer Placeholder 4">
            <a:extLst>
              <a:ext uri="{FF2B5EF4-FFF2-40B4-BE49-F238E27FC236}">
                <a16:creationId xmlns:a16="http://schemas.microsoft.com/office/drawing/2014/main" id="{1CA5559B-9850-2D6A-0D26-395C087A6D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DD44F-C1BE-96AD-E416-7FDC0D09F340}"/>
              </a:ext>
            </a:extLst>
          </p:cNvPr>
          <p:cNvSpPr>
            <a:spLocks noGrp="1"/>
          </p:cNvSpPr>
          <p:nvPr>
            <p:ph type="sldNum" sz="quarter" idx="12"/>
          </p:nvPr>
        </p:nvSpPr>
        <p:spPr/>
        <p:txBody>
          <a:bodyPr/>
          <a:lstStyle/>
          <a:p>
            <a:fld id="{447DC81B-6252-F844-B350-D11915A69FF1}" type="slidenum">
              <a:rPr lang="en-US" smtClean="0"/>
              <a:t>‹#›</a:t>
            </a:fld>
            <a:endParaRPr lang="en-US"/>
          </a:p>
        </p:txBody>
      </p:sp>
    </p:spTree>
    <p:extLst>
      <p:ext uri="{BB962C8B-B14F-4D97-AF65-F5344CB8AC3E}">
        <p14:creationId xmlns:p14="http://schemas.microsoft.com/office/powerpoint/2010/main" val="848898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6295-F3A0-8C21-044C-B23D1ADA62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669EEB-B2AC-3244-8768-B496BB9F92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096BB-BA4D-8B52-DD67-7B199C9DD7AE}"/>
              </a:ext>
            </a:extLst>
          </p:cNvPr>
          <p:cNvSpPr>
            <a:spLocks noGrp="1"/>
          </p:cNvSpPr>
          <p:nvPr>
            <p:ph type="dt" sz="half" idx="10"/>
          </p:nvPr>
        </p:nvSpPr>
        <p:spPr/>
        <p:txBody>
          <a:bodyPr/>
          <a:lstStyle/>
          <a:p>
            <a:fld id="{70AAABBC-BF42-AD4B-8E11-BDCC99D86346}" type="datetimeFigureOut">
              <a:rPr lang="en-US" smtClean="0"/>
              <a:t>10/3/23</a:t>
            </a:fld>
            <a:endParaRPr lang="en-US"/>
          </a:p>
        </p:txBody>
      </p:sp>
      <p:sp>
        <p:nvSpPr>
          <p:cNvPr id="5" name="Footer Placeholder 4">
            <a:extLst>
              <a:ext uri="{FF2B5EF4-FFF2-40B4-BE49-F238E27FC236}">
                <a16:creationId xmlns:a16="http://schemas.microsoft.com/office/drawing/2014/main" id="{A97F7D2E-2752-47C7-39E7-300F6768C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B93A2-3DD2-2C0C-7DD4-79831A5CF23D}"/>
              </a:ext>
            </a:extLst>
          </p:cNvPr>
          <p:cNvSpPr>
            <a:spLocks noGrp="1"/>
          </p:cNvSpPr>
          <p:nvPr>
            <p:ph type="sldNum" sz="quarter" idx="12"/>
          </p:nvPr>
        </p:nvSpPr>
        <p:spPr/>
        <p:txBody>
          <a:bodyPr/>
          <a:lstStyle/>
          <a:p>
            <a:fld id="{447DC81B-6252-F844-B350-D11915A69FF1}" type="slidenum">
              <a:rPr lang="en-US" smtClean="0"/>
              <a:t>‹#›</a:t>
            </a:fld>
            <a:endParaRPr lang="en-US"/>
          </a:p>
        </p:txBody>
      </p:sp>
    </p:spTree>
    <p:extLst>
      <p:ext uri="{BB962C8B-B14F-4D97-AF65-F5344CB8AC3E}">
        <p14:creationId xmlns:p14="http://schemas.microsoft.com/office/powerpoint/2010/main" val="3363326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A7BE3-F652-C90F-07CF-2DBBA71C7F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0137EB-099C-D160-2405-370C289826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A34DB-C410-4A66-A5BB-EAD6D614FD8D}"/>
              </a:ext>
            </a:extLst>
          </p:cNvPr>
          <p:cNvSpPr>
            <a:spLocks noGrp="1"/>
          </p:cNvSpPr>
          <p:nvPr>
            <p:ph type="dt" sz="half" idx="10"/>
          </p:nvPr>
        </p:nvSpPr>
        <p:spPr/>
        <p:txBody>
          <a:bodyPr/>
          <a:lstStyle/>
          <a:p>
            <a:fld id="{70AAABBC-BF42-AD4B-8E11-BDCC99D86346}" type="datetimeFigureOut">
              <a:rPr lang="en-US" smtClean="0"/>
              <a:t>10/3/23</a:t>
            </a:fld>
            <a:endParaRPr lang="en-US"/>
          </a:p>
        </p:txBody>
      </p:sp>
      <p:sp>
        <p:nvSpPr>
          <p:cNvPr id="5" name="Footer Placeholder 4">
            <a:extLst>
              <a:ext uri="{FF2B5EF4-FFF2-40B4-BE49-F238E27FC236}">
                <a16:creationId xmlns:a16="http://schemas.microsoft.com/office/drawing/2014/main" id="{26BBA000-67E6-7FA8-DEC9-45619DD10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39DB2-8590-00E2-AD76-9F18607CAD8B}"/>
              </a:ext>
            </a:extLst>
          </p:cNvPr>
          <p:cNvSpPr>
            <a:spLocks noGrp="1"/>
          </p:cNvSpPr>
          <p:nvPr>
            <p:ph type="sldNum" sz="quarter" idx="12"/>
          </p:nvPr>
        </p:nvSpPr>
        <p:spPr/>
        <p:txBody>
          <a:bodyPr/>
          <a:lstStyle/>
          <a:p>
            <a:fld id="{447DC81B-6252-F844-B350-D11915A69FF1}" type="slidenum">
              <a:rPr lang="en-US" smtClean="0"/>
              <a:t>‹#›</a:t>
            </a:fld>
            <a:endParaRPr lang="en-US"/>
          </a:p>
        </p:txBody>
      </p:sp>
    </p:spTree>
    <p:extLst>
      <p:ext uri="{BB962C8B-B14F-4D97-AF65-F5344CB8AC3E}">
        <p14:creationId xmlns:p14="http://schemas.microsoft.com/office/powerpoint/2010/main" val="1132936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5E92-816B-8C02-10BE-D666121C49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F59767-5814-2625-456F-D90D80257E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E3046D-5D46-E4CC-E9D0-B95CEF568F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588B31-0648-FEC7-CC86-A8C088FD8D99}"/>
              </a:ext>
            </a:extLst>
          </p:cNvPr>
          <p:cNvSpPr>
            <a:spLocks noGrp="1"/>
          </p:cNvSpPr>
          <p:nvPr>
            <p:ph type="dt" sz="half" idx="10"/>
          </p:nvPr>
        </p:nvSpPr>
        <p:spPr/>
        <p:txBody>
          <a:bodyPr/>
          <a:lstStyle/>
          <a:p>
            <a:fld id="{70AAABBC-BF42-AD4B-8E11-BDCC99D86346}" type="datetimeFigureOut">
              <a:rPr lang="en-US" smtClean="0"/>
              <a:t>10/3/23</a:t>
            </a:fld>
            <a:endParaRPr lang="en-US"/>
          </a:p>
        </p:txBody>
      </p:sp>
      <p:sp>
        <p:nvSpPr>
          <p:cNvPr id="6" name="Footer Placeholder 5">
            <a:extLst>
              <a:ext uri="{FF2B5EF4-FFF2-40B4-BE49-F238E27FC236}">
                <a16:creationId xmlns:a16="http://schemas.microsoft.com/office/drawing/2014/main" id="{32A88480-8D90-49E6-94ED-8946174588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19C93-B0C1-AA19-A6F0-1F0569DEE056}"/>
              </a:ext>
            </a:extLst>
          </p:cNvPr>
          <p:cNvSpPr>
            <a:spLocks noGrp="1"/>
          </p:cNvSpPr>
          <p:nvPr>
            <p:ph type="sldNum" sz="quarter" idx="12"/>
          </p:nvPr>
        </p:nvSpPr>
        <p:spPr/>
        <p:txBody>
          <a:bodyPr/>
          <a:lstStyle/>
          <a:p>
            <a:fld id="{447DC81B-6252-F844-B350-D11915A69FF1}" type="slidenum">
              <a:rPr lang="en-US" smtClean="0"/>
              <a:t>‹#›</a:t>
            </a:fld>
            <a:endParaRPr lang="en-US"/>
          </a:p>
        </p:txBody>
      </p:sp>
    </p:spTree>
    <p:extLst>
      <p:ext uri="{BB962C8B-B14F-4D97-AF65-F5344CB8AC3E}">
        <p14:creationId xmlns:p14="http://schemas.microsoft.com/office/powerpoint/2010/main" val="213146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1C799-7A6B-AF80-59A0-24129F31D5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A1E6FD-7E6C-32C2-F9E0-09FA59082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2C38DA-4093-7437-7EA9-6AA43CA499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BCC78E-7A16-28B5-1848-58EFC8F3BC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7C54DD-08E9-D11A-675F-865CCA11CE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892DE1-B114-A41B-B2CA-0CAC31FFA6C0}"/>
              </a:ext>
            </a:extLst>
          </p:cNvPr>
          <p:cNvSpPr>
            <a:spLocks noGrp="1"/>
          </p:cNvSpPr>
          <p:nvPr>
            <p:ph type="dt" sz="half" idx="10"/>
          </p:nvPr>
        </p:nvSpPr>
        <p:spPr/>
        <p:txBody>
          <a:bodyPr/>
          <a:lstStyle/>
          <a:p>
            <a:fld id="{70AAABBC-BF42-AD4B-8E11-BDCC99D86346}" type="datetimeFigureOut">
              <a:rPr lang="en-US" smtClean="0"/>
              <a:t>10/3/23</a:t>
            </a:fld>
            <a:endParaRPr lang="en-US"/>
          </a:p>
        </p:txBody>
      </p:sp>
      <p:sp>
        <p:nvSpPr>
          <p:cNvPr id="8" name="Footer Placeholder 7">
            <a:extLst>
              <a:ext uri="{FF2B5EF4-FFF2-40B4-BE49-F238E27FC236}">
                <a16:creationId xmlns:a16="http://schemas.microsoft.com/office/drawing/2014/main" id="{4E8D63A0-429B-55F5-318C-AF42AD489F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43ADC7-00DF-C07F-6BDB-53DFF8F1AA43}"/>
              </a:ext>
            </a:extLst>
          </p:cNvPr>
          <p:cNvSpPr>
            <a:spLocks noGrp="1"/>
          </p:cNvSpPr>
          <p:nvPr>
            <p:ph type="sldNum" sz="quarter" idx="12"/>
          </p:nvPr>
        </p:nvSpPr>
        <p:spPr/>
        <p:txBody>
          <a:bodyPr/>
          <a:lstStyle/>
          <a:p>
            <a:fld id="{447DC81B-6252-F844-B350-D11915A69FF1}" type="slidenum">
              <a:rPr lang="en-US" smtClean="0"/>
              <a:t>‹#›</a:t>
            </a:fld>
            <a:endParaRPr lang="en-US"/>
          </a:p>
        </p:txBody>
      </p:sp>
    </p:spTree>
    <p:extLst>
      <p:ext uri="{BB962C8B-B14F-4D97-AF65-F5344CB8AC3E}">
        <p14:creationId xmlns:p14="http://schemas.microsoft.com/office/powerpoint/2010/main" val="2383782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DFF33-20EE-5F85-6A49-1631B348E7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B0CAA2-0D91-DE2E-DFE9-9D99E7049C8E}"/>
              </a:ext>
            </a:extLst>
          </p:cNvPr>
          <p:cNvSpPr>
            <a:spLocks noGrp="1"/>
          </p:cNvSpPr>
          <p:nvPr>
            <p:ph type="dt" sz="half" idx="10"/>
          </p:nvPr>
        </p:nvSpPr>
        <p:spPr/>
        <p:txBody>
          <a:bodyPr/>
          <a:lstStyle/>
          <a:p>
            <a:fld id="{70AAABBC-BF42-AD4B-8E11-BDCC99D86346}" type="datetimeFigureOut">
              <a:rPr lang="en-US" smtClean="0"/>
              <a:t>10/3/23</a:t>
            </a:fld>
            <a:endParaRPr lang="en-US"/>
          </a:p>
        </p:txBody>
      </p:sp>
      <p:sp>
        <p:nvSpPr>
          <p:cNvPr id="4" name="Footer Placeholder 3">
            <a:extLst>
              <a:ext uri="{FF2B5EF4-FFF2-40B4-BE49-F238E27FC236}">
                <a16:creationId xmlns:a16="http://schemas.microsoft.com/office/drawing/2014/main" id="{F410492F-70B7-1020-9082-B88B3694F1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5FE724-4F13-7200-2D6C-40E94DBB5D5E}"/>
              </a:ext>
            </a:extLst>
          </p:cNvPr>
          <p:cNvSpPr>
            <a:spLocks noGrp="1"/>
          </p:cNvSpPr>
          <p:nvPr>
            <p:ph type="sldNum" sz="quarter" idx="12"/>
          </p:nvPr>
        </p:nvSpPr>
        <p:spPr/>
        <p:txBody>
          <a:bodyPr/>
          <a:lstStyle/>
          <a:p>
            <a:fld id="{447DC81B-6252-F844-B350-D11915A69FF1}" type="slidenum">
              <a:rPr lang="en-US" smtClean="0"/>
              <a:t>‹#›</a:t>
            </a:fld>
            <a:endParaRPr lang="en-US"/>
          </a:p>
        </p:txBody>
      </p:sp>
    </p:spTree>
    <p:extLst>
      <p:ext uri="{BB962C8B-B14F-4D97-AF65-F5344CB8AC3E}">
        <p14:creationId xmlns:p14="http://schemas.microsoft.com/office/powerpoint/2010/main" val="3592029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D1E4B9-0049-BA6A-1BC8-3CDEC7957BB3}"/>
              </a:ext>
            </a:extLst>
          </p:cNvPr>
          <p:cNvSpPr>
            <a:spLocks noGrp="1"/>
          </p:cNvSpPr>
          <p:nvPr>
            <p:ph type="dt" sz="half" idx="10"/>
          </p:nvPr>
        </p:nvSpPr>
        <p:spPr/>
        <p:txBody>
          <a:bodyPr/>
          <a:lstStyle/>
          <a:p>
            <a:fld id="{70AAABBC-BF42-AD4B-8E11-BDCC99D86346}" type="datetimeFigureOut">
              <a:rPr lang="en-US" smtClean="0"/>
              <a:t>10/3/23</a:t>
            </a:fld>
            <a:endParaRPr lang="en-US"/>
          </a:p>
        </p:txBody>
      </p:sp>
      <p:sp>
        <p:nvSpPr>
          <p:cNvPr id="3" name="Footer Placeholder 2">
            <a:extLst>
              <a:ext uri="{FF2B5EF4-FFF2-40B4-BE49-F238E27FC236}">
                <a16:creationId xmlns:a16="http://schemas.microsoft.com/office/drawing/2014/main" id="{82044ECD-C707-C995-E689-B99D5525F2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6CDB11-9086-7D9D-09F6-EE4F45CA378E}"/>
              </a:ext>
            </a:extLst>
          </p:cNvPr>
          <p:cNvSpPr>
            <a:spLocks noGrp="1"/>
          </p:cNvSpPr>
          <p:nvPr>
            <p:ph type="sldNum" sz="quarter" idx="12"/>
          </p:nvPr>
        </p:nvSpPr>
        <p:spPr/>
        <p:txBody>
          <a:bodyPr/>
          <a:lstStyle/>
          <a:p>
            <a:fld id="{447DC81B-6252-F844-B350-D11915A69FF1}" type="slidenum">
              <a:rPr lang="en-US" smtClean="0"/>
              <a:t>‹#›</a:t>
            </a:fld>
            <a:endParaRPr lang="en-US"/>
          </a:p>
        </p:txBody>
      </p:sp>
    </p:spTree>
    <p:extLst>
      <p:ext uri="{BB962C8B-B14F-4D97-AF65-F5344CB8AC3E}">
        <p14:creationId xmlns:p14="http://schemas.microsoft.com/office/powerpoint/2010/main" val="411158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5575-1E3D-13E2-669D-E7775E9A98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4F76B7-A2A8-0882-0A7E-5F3A7E375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8A2062-5BAC-0968-1981-0CC41326F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C81623-DFBE-3B33-4650-E9C53DE05BBB}"/>
              </a:ext>
            </a:extLst>
          </p:cNvPr>
          <p:cNvSpPr>
            <a:spLocks noGrp="1"/>
          </p:cNvSpPr>
          <p:nvPr>
            <p:ph type="dt" sz="half" idx="10"/>
          </p:nvPr>
        </p:nvSpPr>
        <p:spPr/>
        <p:txBody>
          <a:bodyPr/>
          <a:lstStyle/>
          <a:p>
            <a:fld id="{70AAABBC-BF42-AD4B-8E11-BDCC99D86346}" type="datetimeFigureOut">
              <a:rPr lang="en-US" smtClean="0"/>
              <a:t>10/3/23</a:t>
            </a:fld>
            <a:endParaRPr lang="en-US"/>
          </a:p>
        </p:txBody>
      </p:sp>
      <p:sp>
        <p:nvSpPr>
          <p:cNvPr id="6" name="Footer Placeholder 5">
            <a:extLst>
              <a:ext uri="{FF2B5EF4-FFF2-40B4-BE49-F238E27FC236}">
                <a16:creationId xmlns:a16="http://schemas.microsoft.com/office/drawing/2014/main" id="{352FECEC-0CF5-8C94-D41C-B5249D4B1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BAE94C-EDBD-19B0-A4C5-CBCFC55BE8B1}"/>
              </a:ext>
            </a:extLst>
          </p:cNvPr>
          <p:cNvSpPr>
            <a:spLocks noGrp="1"/>
          </p:cNvSpPr>
          <p:nvPr>
            <p:ph type="sldNum" sz="quarter" idx="12"/>
          </p:nvPr>
        </p:nvSpPr>
        <p:spPr/>
        <p:txBody>
          <a:bodyPr/>
          <a:lstStyle/>
          <a:p>
            <a:fld id="{447DC81B-6252-F844-B350-D11915A69FF1}" type="slidenum">
              <a:rPr lang="en-US" smtClean="0"/>
              <a:t>‹#›</a:t>
            </a:fld>
            <a:endParaRPr lang="en-US"/>
          </a:p>
        </p:txBody>
      </p:sp>
    </p:spTree>
    <p:extLst>
      <p:ext uri="{BB962C8B-B14F-4D97-AF65-F5344CB8AC3E}">
        <p14:creationId xmlns:p14="http://schemas.microsoft.com/office/powerpoint/2010/main" val="1318970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534A-FD7F-08F1-BD9E-7E63D6EDAB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46E4F9-682E-DC5E-8E44-DE2771442F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94A735-ED4B-B392-8D48-58241F56C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538DDD-905E-2701-FC8B-4E802B3FBD07}"/>
              </a:ext>
            </a:extLst>
          </p:cNvPr>
          <p:cNvSpPr>
            <a:spLocks noGrp="1"/>
          </p:cNvSpPr>
          <p:nvPr>
            <p:ph type="dt" sz="half" idx="10"/>
          </p:nvPr>
        </p:nvSpPr>
        <p:spPr/>
        <p:txBody>
          <a:bodyPr/>
          <a:lstStyle/>
          <a:p>
            <a:fld id="{70AAABBC-BF42-AD4B-8E11-BDCC99D86346}" type="datetimeFigureOut">
              <a:rPr lang="en-US" smtClean="0"/>
              <a:t>10/3/23</a:t>
            </a:fld>
            <a:endParaRPr lang="en-US"/>
          </a:p>
        </p:txBody>
      </p:sp>
      <p:sp>
        <p:nvSpPr>
          <p:cNvPr id="6" name="Footer Placeholder 5">
            <a:extLst>
              <a:ext uri="{FF2B5EF4-FFF2-40B4-BE49-F238E27FC236}">
                <a16:creationId xmlns:a16="http://schemas.microsoft.com/office/drawing/2014/main" id="{92A65171-483F-F1D8-6047-D21C2975E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5EC84D-E302-6CA5-3F60-F4838B2FF9F2}"/>
              </a:ext>
            </a:extLst>
          </p:cNvPr>
          <p:cNvSpPr>
            <a:spLocks noGrp="1"/>
          </p:cNvSpPr>
          <p:nvPr>
            <p:ph type="sldNum" sz="quarter" idx="12"/>
          </p:nvPr>
        </p:nvSpPr>
        <p:spPr/>
        <p:txBody>
          <a:bodyPr/>
          <a:lstStyle/>
          <a:p>
            <a:fld id="{447DC81B-6252-F844-B350-D11915A69FF1}" type="slidenum">
              <a:rPr lang="en-US" smtClean="0"/>
              <a:t>‹#›</a:t>
            </a:fld>
            <a:endParaRPr lang="en-US"/>
          </a:p>
        </p:txBody>
      </p:sp>
    </p:spTree>
    <p:extLst>
      <p:ext uri="{BB962C8B-B14F-4D97-AF65-F5344CB8AC3E}">
        <p14:creationId xmlns:p14="http://schemas.microsoft.com/office/powerpoint/2010/main" val="1172838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BA5A91-086F-C621-EE36-28410BB4D7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47889A-DF64-EADB-1B92-57A61530AF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6A332-7D40-093C-05DF-8621BF30C8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AAABBC-BF42-AD4B-8E11-BDCC99D86346}" type="datetimeFigureOut">
              <a:rPr lang="en-US" smtClean="0"/>
              <a:t>10/3/23</a:t>
            </a:fld>
            <a:endParaRPr lang="en-US"/>
          </a:p>
        </p:txBody>
      </p:sp>
      <p:sp>
        <p:nvSpPr>
          <p:cNvPr id="5" name="Footer Placeholder 4">
            <a:extLst>
              <a:ext uri="{FF2B5EF4-FFF2-40B4-BE49-F238E27FC236}">
                <a16:creationId xmlns:a16="http://schemas.microsoft.com/office/drawing/2014/main" id="{047BB597-89D9-FE1D-10D7-E56A83127E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0F1C04-B6C5-83CC-E02B-4471170B9D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7DC81B-6252-F844-B350-D11915A69FF1}" type="slidenum">
              <a:rPr lang="en-US" smtClean="0"/>
              <a:t>‹#›</a:t>
            </a:fld>
            <a:endParaRPr lang="en-US"/>
          </a:p>
        </p:txBody>
      </p:sp>
    </p:spTree>
    <p:extLst>
      <p:ext uri="{BB962C8B-B14F-4D97-AF65-F5344CB8AC3E}">
        <p14:creationId xmlns:p14="http://schemas.microsoft.com/office/powerpoint/2010/main" val="3410277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C01E-1082-4E9D-D3D9-A42591107E1F}"/>
              </a:ext>
            </a:extLst>
          </p:cNvPr>
          <p:cNvSpPr>
            <a:spLocks noGrp="1"/>
          </p:cNvSpPr>
          <p:nvPr>
            <p:ph type="ctrTitle"/>
          </p:nvPr>
        </p:nvSpPr>
        <p:spPr/>
        <p:txBody>
          <a:bodyPr/>
          <a:lstStyle/>
          <a:p>
            <a:r>
              <a:rPr lang="en-US" dirty="0"/>
              <a:t>Visualizing Intensity Data</a:t>
            </a:r>
          </a:p>
        </p:txBody>
      </p:sp>
      <p:sp>
        <p:nvSpPr>
          <p:cNvPr id="3" name="Subtitle 2">
            <a:extLst>
              <a:ext uri="{FF2B5EF4-FFF2-40B4-BE49-F238E27FC236}">
                <a16:creationId xmlns:a16="http://schemas.microsoft.com/office/drawing/2014/main" id="{7AA74950-7EC9-DC5F-D0DE-A39FB96431E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00651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C8723-156F-E54E-67EB-262E29EF511F}"/>
              </a:ext>
            </a:extLst>
          </p:cNvPr>
          <p:cNvSpPr>
            <a:spLocks noGrp="1"/>
          </p:cNvSpPr>
          <p:nvPr>
            <p:ph type="title"/>
          </p:nvPr>
        </p:nvSpPr>
        <p:spPr>
          <a:xfrm>
            <a:off x="400692" y="428946"/>
            <a:ext cx="4551452" cy="6000108"/>
          </a:xfrm>
        </p:spPr>
        <p:txBody>
          <a:bodyPr/>
          <a:lstStyle/>
          <a:p>
            <a:r>
              <a:rPr lang="en-US" dirty="0"/>
              <a:t>Our pipeline infers a replication and segregation efficiency of 0% with confidence intervals from </a:t>
            </a:r>
            <a:br>
              <a:rPr lang="en-US" dirty="0"/>
            </a:br>
            <a:r>
              <a:rPr lang="en-US" dirty="0"/>
              <a:t>0-100%</a:t>
            </a:r>
          </a:p>
        </p:txBody>
      </p:sp>
      <p:pic>
        <p:nvPicPr>
          <p:cNvPr id="4" name="Picture 3">
            <a:extLst>
              <a:ext uri="{FF2B5EF4-FFF2-40B4-BE49-F238E27FC236}">
                <a16:creationId xmlns:a16="http://schemas.microsoft.com/office/drawing/2014/main" id="{A49A1D39-FE16-0926-C530-2E529AFBEEB3}"/>
              </a:ext>
            </a:extLst>
          </p:cNvPr>
          <p:cNvPicPr>
            <a:picLocks noChangeAspect="1"/>
          </p:cNvPicPr>
          <p:nvPr/>
        </p:nvPicPr>
        <p:blipFill>
          <a:blip r:embed="rId2"/>
          <a:stretch>
            <a:fillRect/>
          </a:stretch>
        </p:blipFill>
        <p:spPr>
          <a:xfrm>
            <a:off x="5414985" y="428946"/>
            <a:ext cx="6276583" cy="6276583"/>
          </a:xfrm>
          <a:prstGeom prst="rect">
            <a:avLst/>
          </a:prstGeom>
        </p:spPr>
      </p:pic>
    </p:spTree>
    <p:extLst>
      <p:ext uri="{BB962C8B-B14F-4D97-AF65-F5344CB8AC3E}">
        <p14:creationId xmlns:p14="http://schemas.microsoft.com/office/powerpoint/2010/main" val="2717285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E799-C085-4887-C82D-CB0F6ED7164C}"/>
              </a:ext>
            </a:extLst>
          </p:cNvPr>
          <p:cNvSpPr>
            <a:spLocks noGrp="1"/>
          </p:cNvSpPr>
          <p:nvPr>
            <p:ph type="title"/>
          </p:nvPr>
        </p:nvSpPr>
        <p:spPr>
          <a:xfrm>
            <a:off x="523697" y="1037443"/>
            <a:ext cx="5415052" cy="3134824"/>
          </a:xfrm>
        </p:spPr>
        <p:txBody>
          <a:bodyPr>
            <a:normAutofit fontScale="90000"/>
          </a:bodyPr>
          <a:lstStyle/>
          <a:p>
            <a:r>
              <a:rPr lang="en-US" dirty="0"/>
              <a:t>MCMC samples of the mean of fluorescence intensity show a bimodal distribution.</a:t>
            </a:r>
            <a:br>
              <a:rPr lang="en-US" dirty="0"/>
            </a:br>
            <a:br>
              <a:rPr lang="en-US" dirty="0"/>
            </a:br>
            <a:endParaRPr lang="en-US" sz="1800" dirty="0"/>
          </a:p>
        </p:txBody>
      </p:sp>
      <p:sp>
        <p:nvSpPr>
          <p:cNvPr id="5" name="Content Placeholder 4">
            <a:extLst>
              <a:ext uri="{FF2B5EF4-FFF2-40B4-BE49-F238E27FC236}">
                <a16:creationId xmlns:a16="http://schemas.microsoft.com/office/drawing/2014/main" id="{3676D26E-DC84-32D9-72C0-3B6A154E4E4F}"/>
              </a:ext>
            </a:extLst>
          </p:cNvPr>
          <p:cNvSpPr>
            <a:spLocks noGrp="1"/>
          </p:cNvSpPr>
          <p:nvPr>
            <p:ph idx="1"/>
          </p:nvPr>
        </p:nvSpPr>
        <p:spPr>
          <a:xfrm>
            <a:off x="523697" y="3712674"/>
            <a:ext cx="5415052" cy="2107883"/>
          </a:xfrm>
        </p:spPr>
        <p:txBody>
          <a:bodyPr>
            <a:normAutofit/>
          </a:bodyPr>
          <a:lstStyle/>
          <a:p>
            <a:pPr marL="0" indent="0">
              <a:buNone/>
            </a:pPr>
            <a:r>
              <a:rPr lang="en-US" sz="2000" dirty="0"/>
              <a:t>The median is 1165.15 (reported in table at start of slides but not very useful in this case). One mode is at 743 and the other is at 1339. The first mode is comparable to the mean of daughter cells in the old inference method (713).</a:t>
            </a:r>
          </a:p>
        </p:txBody>
      </p:sp>
      <p:pic>
        <p:nvPicPr>
          <p:cNvPr id="3" name="Picture 2">
            <a:extLst>
              <a:ext uri="{FF2B5EF4-FFF2-40B4-BE49-F238E27FC236}">
                <a16:creationId xmlns:a16="http://schemas.microsoft.com/office/drawing/2014/main" id="{F4BDDA4B-AF3D-23F8-B0DC-A975F27F5D81}"/>
              </a:ext>
            </a:extLst>
          </p:cNvPr>
          <p:cNvPicPr>
            <a:picLocks noChangeAspect="1"/>
          </p:cNvPicPr>
          <p:nvPr/>
        </p:nvPicPr>
        <p:blipFill rotWithShape="1">
          <a:blip r:embed="rId2"/>
          <a:srcRect t="790"/>
          <a:stretch/>
        </p:blipFill>
        <p:spPr>
          <a:xfrm>
            <a:off x="6253252" y="735356"/>
            <a:ext cx="5689600" cy="5430493"/>
          </a:xfrm>
          <a:prstGeom prst="rect">
            <a:avLst/>
          </a:prstGeom>
        </p:spPr>
      </p:pic>
    </p:spTree>
    <p:extLst>
      <p:ext uri="{BB962C8B-B14F-4D97-AF65-F5344CB8AC3E}">
        <p14:creationId xmlns:p14="http://schemas.microsoft.com/office/powerpoint/2010/main" val="498127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43C30-FCF8-B4A2-992E-1D8FFACF01C4}"/>
              </a:ext>
            </a:extLst>
          </p:cNvPr>
          <p:cNvSpPr>
            <a:spLocks noGrp="1"/>
          </p:cNvSpPr>
          <p:nvPr>
            <p:ph type="title"/>
          </p:nvPr>
        </p:nvSpPr>
        <p:spPr/>
        <p:txBody>
          <a:bodyPr/>
          <a:lstStyle/>
          <a:p>
            <a:r>
              <a:rPr lang="en-US" dirty="0"/>
              <a:t>The effective sample size of most clusters is very small for most clusters</a:t>
            </a:r>
          </a:p>
        </p:txBody>
      </p:sp>
      <p:sp>
        <p:nvSpPr>
          <p:cNvPr id="4" name="Content Placeholder 3">
            <a:extLst>
              <a:ext uri="{FF2B5EF4-FFF2-40B4-BE49-F238E27FC236}">
                <a16:creationId xmlns:a16="http://schemas.microsoft.com/office/drawing/2014/main" id="{7E4F23D7-61D9-47FC-0ADD-9381E70378EE}"/>
              </a:ext>
            </a:extLst>
          </p:cNvPr>
          <p:cNvSpPr>
            <a:spLocks noGrp="1"/>
          </p:cNvSpPr>
          <p:nvPr>
            <p:ph idx="1"/>
          </p:nvPr>
        </p:nvSpPr>
        <p:spPr>
          <a:xfrm>
            <a:off x="342900" y="1911349"/>
            <a:ext cx="4377690" cy="4683761"/>
          </a:xfrm>
        </p:spPr>
        <p:txBody>
          <a:bodyPr>
            <a:normAutofit/>
          </a:bodyPr>
          <a:lstStyle/>
          <a:p>
            <a:pPr marL="0" indent="0">
              <a:buNone/>
            </a:pPr>
            <a:r>
              <a:rPr lang="en-US" sz="2000" dirty="0"/>
              <a:t>84% of clusters have a tail effective sample size less than 1,606 and a bulk sample size less than 100 despite running for 100,000 iterations and using 5000 burn-in iterations. This indicates that the chains have high auto-correlation.</a:t>
            </a:r>
          </a:p>
          <a:p>
            <a:pPr marL="0" indent="0">
              <a:buNone/>
            </a:pPr>
            <a:endParaRPr lang="en-US" sz="2000" dirty="0"/>
          </a:p>
          <a:p>
            <a:pPr marL="0" indent="0">
              <a:buNone/>
            </a:pPr>
            <a:r>
              <a:rPr lang="en-US" sz="2000" dirty="0"/>
              <a:t>The </a:t>
            </a:r>
            <a:r>
              <a:rPr lang="en-US" sz="2000" dirty="0" err="1"/>
              <a:t>Rhat</a:t>
            </a:r>
            <a:r>
              <a:rPr lang="en-US" sz="2000" dirty="0"/>
              <a:t> values are all between 1 and 1.025 (not shown), indicating the chains are mixed, and running them longer will not change the sampled posterior.</a:t>
            </a:r>
          </a:p>
        </p:txBody>
      </p:sp>
      <p:pic>
        <p:nvPicPr>
          <p:cNvPr id="3" name="Picture 2">
            <a:extLst>
              <a:ext uri="{FF2B5EF4-FFF2-40B4-BE49-F238E27FC236}">
                <a16:creationId xmlns:a16="http://schemas.microsoft.com/office/drawing/2014/main" id="{8EE3D544-C3E6-BA47-ED48-8D2BD88E275A}"/>
              </a:ext>
            </a:extLst>
          </p:cNvPr>
          <p:cNvPicPr>
            <a:picLocks noChangeAspect="1"/>
          </p:cNvPicPr>
          <p:nvPr/>
        </p:nvPicPr>
        <p:blipFill>
          <a:blip r:embed="rId2"/>
          <a:stretch>
            <a:fillRect/>
          </a:stretch>
        </p:blipFill>
        <p:spPr>
          <a:xfrm>
            <a:off x="5355590" y="1911349"/>
            <a:ext cx="6181090" cy="4010473"/>
          </a:xfrm>
          <a:prstGeom prst="rect">
            <a:avLst/>
          </a:prstGeom>
        </p:spPr>
      </p:pic>
    </p:spTree>
    <p:extLst>
      <p:ext uri="{BB962C8B-B14F-4D97-AF65-F5344CB8AC3E}">
        <p14:creationId xmlns:p14="http://schemas.microsoft.com/office/powerpoint/2010/main" val="2201327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D08E-4E26-7D2E-F34D-1F1B1A70F66F}"/>
              </a:ext>
            </a:extLst>
          </p:cNvPr>
          <p:cNvSpPr>
            <a:spLocks noGrp="1"/>
          </p:cNvSpPr>
          <p:nvPr>
            <p:ph type="title"/>
          </p:nvPr>
        </p:nvSpPr>
        <p:spPr>
          <a:xfrm>
            <a:off x="356173" y="365125"/>
            <a:ext cx="4558727" cy="3795395"/>
          </a:xfrm>
        </p:spPr>
        <p:txBody>
          <a:bodyPr>
            <a:normAutofit fontScale="90000"/>
          </a:bodyPr>
          <a:lstStyle/>
          <a:p>
            <a:r>
              <a:rPr lang="en-US" dirty="0"/>
              <a:t>The inferred number of episomes per cluster does not increase with cluster intensity as is observed for the other datasets</a:t>
            </a:r>
            <a:endParaRPr lang="en-US" sz="2000" dirty="0"/>
          </a:p>
        </p:txBody>
      </p:sp>
      <p:sp>
        <p:nvSpPr>
          <p:cNvPr id="4" name="Content Placeholder 3">
            <a:extLst>
              <a:ext uri="{FF2B5EF4-FFF2-40B4-BE49-F238E27FC236}">
                <a16:creationId xmlns:a16="http://schemas.microsoft.com/office/drawing/2014/main" id="{65581582-E33A-6B95-2A38-C7C9E5F263E4}"/>
              </a:ext>
            </a:extLst>
          </p:cNvPr>
          <p:cNvSpPr>
            <a:spLocks noGrp="1"/>
          </p:cNvSpPr>
          <p:nvPr>
            <p:ph idx="1"/>
          </p:nvPr>
        </p:nvSpPr>
        <p:spPr>
          <a:xfrm>
            <a:off x="356172" y="4411979"/>
            <a:ext cx="4558727" cy="1867853"/>
          </a:xfrm>
        </p:spPr>
        <p:txBody>
          <a:bodyPr>
            <a:normAutofit/>
          </a:bodyPr>
          <a:lstStyle/>
          <a:p>
            <a:pPr marL="0" indent="0">
              <a:buNone/>
            </a:pPr>
            <a:r>
              <a:rPr lang="en-US" sz="2000" dirty="0"/>
              <a:t>For example, there are two clusters in the mother cells with intensity around 8000 whose posterior distribution has a mode of 5 episomes. However, there are clusters with a mode of 7 episomes that have lower intensity (around 5500)</a:t>
            </a:r>
          </a:p>
        </p:txBody>
      </p:sp>
      <p:pic>
        <p:nvPicPr>
          <p:cNvPr id="3" name="Picture 2">
            <a:extLst>
              <a:ext uri="{FF2B5EF4-FFF2-40B4-BE49-F238E27FC236}">
                <a16:creationId xmlns:a16="http://schemas.microsoft.com/office/drawing/2014/main" id="{4C624962-8738-1669-9DE9-4A29E356CC6E}"/>
              </a:ext>
            </a:extLst>
          </p:cNvPr>
          <p:cNvPicPr>
            <a:picLocks noChangeAspect="1"/>
          </p:cNvPicPr>
          <p:nvPr/>
        </p:nvPicPr>
        <p:blipFill>
          <a:blip r:embed="rId2"/>
          <a:stretch>
            <a:fillRect/>
          </a:stretch>
        </p:blipFill>
        <p:spPr>
          <a:xfrm>
            <a:off x="5046604" y="153497"/>
            <a:ext cx="6789223" cy="6551005"/>
          </a:xfrm>
          <a:prstGeom prst="rect">
            <a:avLst/>
          </a:prstGeom>
        </p:spPr>
      </p:pic>
    </p:spTree>
    <p:extLst>
      <p:ext uri="{BB962C8B-B14F-4D97-AF65-F5344CB8AC3E}">
        <p14:creationId xmlns:p14="http://schemas.microsoft.com/office/powerpoint/2010/main" val="328828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40E83-CCF8-F4BB-EE8F-28FEFE3E9521}"/>
              </a:ext>
            </a:extLst>
          </p:cNvPr>
          <p:cNvSpPr>
            <a:spLocks noGrp="1"/>
          </p:cNvSpPr>
          <p:nvPr>
            <p:ph type="title"/>
          </p:nvPr>
        </p:nvSpPr>
        <p:spPr>
          <a:xfrm>
            <a:off x="334010" y="1410679"/>
            <a:ext cx="4363720" cy="3847119"/>
          </a:xfrm>
        </p:spPr>
        <p:txBody>
          <a:bodyPr>
            <a:normAutofit fontScale="90000"/>
          </a:bodyPr>
          <a:lstStyle/>
          <a:p>
            <a:r>
              <a:rPr lang="en-US" sz="4000" dirty="0"/>
              <a:t>The posteriors for number of episomes per cell show much more uncertainty than the other experimental conditions, especially at larger values.</a:t>
            </a:r>
            <a:br>
              <a:rPr lang="en-US" dirty="0"/>
            </a:br>
            <a:br>
              <a:rPr lang="en-US" dirty="0"/>
            </a:br>
            <a:endParaRPr lang="en-US" dirty="0"/>
          </a:p>
        </p:txBody>
      </p:sp>
      <p:sp>
        <p:nvSpPr>
          <p:cNvPr id="4" name="Content Placeholder 3">
            <a:extLst>
              <a:ext uri="{FF2B5EF4-FFF2-40B4-BE49-F238E27FC236}">
                <a16:creationId xmlns:a16="http://schemas.microsoft.com/office/drawing/2014/main" id="{99D70937-0308-FA23-556D-FE788287D332}"/>
              </a:ext>
            </a:extLst>
          </p:cNvPr>
          <p:cNvSpPr>
            <a:spLocks noGrp="1"/>
          </p:cNvSpPr>
          <p:nvPr>
            <p:ph idx="1"/>
          </p:nvPr>
        </p:nvSpPr>
        <p:spPr>
          <a:xfrm>
            <a:off x="334010" y="5097779"/>
            <a:ext cx="4363720" cy="919163"/>
          </a:xfrm>
        </p:spPr>
        <p:txBody>
          <a:bodyPr>
            <a:normAutofit/>
          </a:bodyPr>
          <a:lstStyle/>
          <a:p>
            <a:pPr marL="0" indent="0">
              <a:buNone/>
            </a:pPr>
            <a:r>
              <a:rPr lang="en-US" sz="2000" dirty="0"/>
              <a:t>The distributions also reach much larger numbers of episomes per cell than the other datasets.</a:t>
            </a:r>
          </a:p>
        </p:txBody>
      </p:sp>
      <p:pic>
        <p:nvPicPr>
          <p:cNvPr id="3" name="Picture 2">
            <a:extLst>
              <a:ext uri="{FF2B5EF4-FFF2-40B4-BE49-F238E27FC236}">
                <a16:creationId xmlns:a16="http://schemas.microsoft.com/office/drawing/2014/main" id="{614EDFFB-F766-EED7-FA86-C0229499872F}"/>
              </a:ext>
            </a:extLst>
          </p:cNvPr>
          <p:cNvPicPr>
            <a:picLocks noChangeAspect="1"/>
          </p:cNvPicPr>
          <p:nvPr/>
        </p:nvPicPr>
        <p:blipFill>
          <a:blip r:embed="rId2"/>
          <a:stretch>
            <a:fillRect/>
          </a:stretch>
        </p:blipFill>
        <p:spPr>
          <a:xfrm>
            <a:off x="4834572" y="100503"/>
            <a:ext cx="7023418" cy="6757497"/>
          </a:xfrm>
          <a:prstGeom prst="rect">
            <a:avLst/>
          </a:prstGeom>
        </p:spPr>
      </p:pic>
    </p:spTree>
    <p:extLst>
      <p:ext uri="{BB962C8B-B14F-4D97-AF65-F5344CB8AC3E}">
        <p14:creationId xmlns:p14="http://schemas.microsoft.com/office/powerpoint/2010/main" val="485689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E1A6-ABA8-9CFF-DC3A-90AE75E3D1F6}"/>
              </a:ext>
            </a:extLst>
          </p:cNvPr>
          <p:cNvSpPr>
            <a:spLocks noGrp="1"/>
          </p:cNvSpPr>
          <p:nvPr>
            <p:ph type="title"/>
          </p:nvPr>
        </p:nvSpPr>
        <p:spPr>
          <a:xfrm>
            <a:off x="205483" y="128819"/>
            <a:ext cx="11240784" cy="1325563"/>
          </a:xfrm>
        </p:spPr>
        <p:txBody>
          <a:bodyPr/>
          <a:lstStyle/>
          <a:p>
            <a:r>
              <a:rPr lang="en-US" dirty="0"/>
              <a:t>For reference, here are the results of fixed KSHV</a:t>
            </a:r>
          </a:p>
        </p:txBody>
      </p:sp>
      <p:pic>
        <p:nvPicPr>
          <p:cNvPr id="3" name="Picture 2">
            <a:extLst>
              <a:ext uri="{FF2B5EF4-FFF2-40B4-BE49-F238E27FC236}">
                <a16:creationId xmlns:a16="http://schemas.microsoft.com/office/drawing/2014/main" id="{0A081354-E6C7-0443-59A1-F7486ED32BB0}"/>
              </a:ext>
            </a:extLst>
          </p:cNvPr>
          <p:cNvPicPr>
            <a:picLocks noChangeAspect="1"/>
          </p:cNvPicPr>
          <p:nvPr/>
        </p:nvPicPr>
        <p:blipFill>
          <a:blip r:embed="rId2"/>
          <a:stretch>
            <a:fillRect/>
          </a:stretch>
        </p:blipFill>
        <p:spPr>
          <a:xfrm>
            <a:off x="6004764" y="1278387"/>
            <a:ext cx="5773125" cy="5579612"/>
          </a:xfrm>
          <a:prstGeom prst="rect">
            <a:avLst/>
          </a:prstGeom>
        </p:spPr>
      </p:pic>
      <p:pic>
        <p:nvPicPr>
          <p:cNvPr id="4" name="Picture 3">
            <a:extLst>
              <a:ext uri="{FF2B5EF4-FFF2-40B4-BE49-F238E27FC236}">
                <a16:creationId xmlns:a16="http://schemas.microsoft.com/office/drawing/2014/main" id="{A707177F-F4B6-BD99-8E3A-EA93B657B493}"/>
              </a:ext>
            </a:extLst>
          </p:cNvPr>
          <p:cNvPicPr>
            <a:picLocks noChangeAspect="1"/>
          </p:cNvPicPr>
          <p:nvPr/>
        </p:nvPicPr>
        <p:blipFill rotWithShape="1">
          <a:blip r:embed="rId3"/>
          <a:srcRect t="447"/>
          <a:stretch/>
        </p:blipFill>
        <p:spPr>
          <a:xfrm>
            <a:off x="158579" y="1454382"/>
            <a:ext cx="5514563" cy="5251210"/>
          </a:xfrm>
          <a:prstGeom prst="rect">
            <a:avLst/>
          </a:prstGeom>
        </p:spPr>
      </p:pic>
    </p:spTree>
    <p:extLst>
      <p:ext uri="{BB962C8B-B14F-4D97-AF65-F5344CB8AC3E}">
        <p14:creationId xmlns:p14="http://schemas.microsoft.com/office/powerpoint/2010/main" val="2520412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E1A6-ABA8-9CFF-DC3A-90AE75E3D1F6}"/>
              </a:ext>
            </a:extLst>
          </p:cNvPr>
          <p:cNvSpPr>
            <a:spLocks noGrp="1"/>
          </p:cNvSpPr>
          <p:nvPr>
            <p:ph type="title"/>
          </p:nvPr>
        </p:nvSpPr>
        <p:spPr>
          <a:xfrm>
            <a:off x="205483" y="128819"/>
            <a:ext cx="11240784" cy="1325563"/>
          </a:xfrm>
        </p:spPr>
        <p:txBody>
          <a:bodyPr/>
          <a:lstStyle/>
          <a:p>
            <a:r>
              <a:rPr lang="en-US" dirty="0"/>
              <a:t>For reference, here are the results of fixed KSHV</a:t>
            </a:r>
          </a:p>
        </p:txBody>
      </p:sp>
      <p:pic>
        <p:nvPicPr>
          <p:cNvPr id="5" name="Picture 4">
            <a:extLst>
              <a:ext uri="{FF2B5EF4-FFF2-40B4-BE49-F238E27FC236}">
                <a16:creationId xmlns:a16="http://schemas.microsoft.com/office/drawing/2014/main" id="{9677CED6-B15B-D86B-A2AF-1FB3B2ACAFE1}"/>
              </a:ext>
            </a:extLst>
          </p:cNvPr>
          <p:cNvPicPr>
            <a:picLocks noChangeAspect="1"/>
          </p:cNvPicPr>
          <p:nvPr/>
        </p:nvPicPr>
        <p:blipFill>
          <a:blip r:embed="rId2"/>
          <a:stretch>
            <a:fillRect/>
          </a:stretch>
        </p:blipFill>
        <p:spPr>
          <a:xfrm>
            <a:off x="2475230" y="1204681"/>
            <a:ext cx="5742940" cy="5601298"/>
          </a:xfrm>
          <a:prstGeom prst="rect">
            <a:avLst/>
          </a:prstGeom>
        </p:spPr>
      </p:pic>
    </p:spTree>
    <p:extLst>
      <p:ext uri="{BB962C8B-B14F-4D97-AF65-F5344CB8AC3E}">
        <p14:creationId xmlns:p14="http://schemas.microsoft.com/office/powerpoint/2010/main" val="3724785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F17B-C4CF-C9D5-B34A-CBBB42206465}"/>
              </a:ext>
            </a:extLst>
          </p:cNvPr>
          <p:cNvSpPr>
            <a:spLocks noGrp="1"/>
          </p:cNvSpPr>
          <p:nvPr>
            <p:ph type="title"/>
          </p:nvPr>
        </p:nvSpPr>
        <p:spPr/>
        <p:txBody>
          <a:bodyPr/>
          <a:lstStyle/>
          <a:p>
            <a:r>
              <a:rPr lang="en-US" dirty="0"/>
              <a:t>What to do next?</a:t>
            </a:r>
          </a:p>
        </p:txBody>
      </p:sp>
      <p:sp>
        <p:nvSpPr>
          <p:cNvPr id="3" name="Content Placeholder 2">
            <a:extLst>
              <a:ext uri="{FF2B5EF4-FFF2-40B4-BE49-F238E27FC236}">
                <a16:creationId xmlns:a16="http://schemas.microsoft.com/office/drawing/2014/main" id="{927209BD-D5B7-CE6E-A0F4-FB39142722FB}"/>
              </a:ext>
            </a:extLst>
          </p:cNvPr>
          <p:cNvSpPr>
            <a:spLocks noGrp="1"/>
          </p:cNvSpPr>
          <p:nvPr>
            <p:ph idx="1"/>
          </p:nvPr>
        </p:nvSpPr>
        <p:spPr/>
        <p:txBody>
          <a:bodyPr/>
          <a:lstStyle/>
          <a:p>
            <a:r>
              <a:rPr lang="en-US" dirty="0"/>
              <a:t>I think the bimodal distribution for the mean of fluorescence intensity from MCMC suggests that the mother and daughter cell data do not have the same mean fluorescence for a single episome, likely due to GFP bleaching in daughter cells</a:t>
            </a:r>
          </a:p>
          <a:p>
            <a:r>
              <a:rPr lang="en-US" dirty="0"/>
              <a:t>We cannot use the current pipeline to generate accurate estimates. </a:t>
            </a:r>
          </a:p>
          <a:p>
            <a:r>
              <a:rPr lang="en-US" dirty="0"/>
              <a:t>Is it reasonable to use the pipeline as we were previously and assume a different mean fluorescence intensity in mother and daughter cells for this experimental condition only?</a:t>
            </a:r>
          </a:p>
          <a:p>
            <a:pPr lvl="1"/>
            <a:r>
              <a:rPr lang="en-US" dirty="0"/>
              <a:t>If not, I’m not sure we can solve the problem given the data </a:t>
            </a:r>
            <a:r>
              <a:rPr lang="en-US"/>
              <a:t>as is</a:t>
            </a:r>
            <a:endParaRPr lang="en-US" dirty="0"/>
          </a:p>
        </p:txBody>
      </p:sp>
    </p:spTree>
    <p:extLst>
      <p:ext uri="{BB962C8B-B14F-4D97-AF65-F5344CB8AC3E}">
        <p14:creationId xmlns:p14="http://schemas.microsoft.com/office/powerpoint/2010/main" val="3908013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DE82-E172-1B15-C1BC-2DB5244C9829}"/>
              </a:ext>
            </a:extLst>
          </p:cNvPr>
          <p:cNvSpPr>
            <a:spLocks noGrp="1"/>
          </p:cNvSpPr>
          <p:nvPr>
            <p:ph type="title"/>
          </p:nvPr>
        </p:nvSpPr>
        <p:spPr/>
        <p:txBody>
          <a:bodyPr/>
          <a:lstStyle/>
          <a:p>
            <a:r>
              <a:rPr lang="en-US" dirty="0"/>
              <a:t>Summary of original inference results</a:t>
            </a:r>
          </a:p>
        </p:txBody>
      </p:sp>
      <p:graphicFrame>
        <p:nvGraphicFramePr>
          <p:cNvPr id="5" name="Table 4">
            <a:extLst>
              <a:ext uri="{FF2B5EF4-FFF2-40B4-BE49-F238E27FC236}">
                <a16:creationId xmlns:a16="http://schemas.microsoft.com/office/drawing/2014/main" id="{7607E97E-0B46-287C-4382-216C2E367C95}"/>
              </a:ext>
            </a:extLst>
          </p:cNvPr>
          <p:cNvGraphicFramePr>
            <a:graphicFrameLocks noGrp="1"/>
          </p:cNvGraphicFramePr>
          <p:nvPr>
            <p:extLst>
              <p:ext uri="{D42A27DB-BD31-4B8C-83A1-F6EECF244321}">
                <p14:modId xmlns:p14="http://schemas.microsoft.com/office/powerpoint/2010/main" val="4194185823"/>
              </p:ext>
            </p:extLst>
          </p:nvPr>
        </p:nvGraphicFramePr>
        <p:xfrm>
          <a:off x="1485900" y="2280316"/>
          <a:ext cx="8435341" cy="3252248"/>
        </p:xfrm>
        <a:graphic>
          <a:graphicData uri="http://schemas.openxmlformats.org/drawingml/2006/table">
            <a:tbl>
              <a:tblPr>
                <a:tableStyleId>{2D5ABB26-0587-4C30-8999-92F81FD0307C}</a:tableStyleId>
              </a:tblPr>
              <a:tblGrid>
                <a:gridCol w="1093900">
                  <a:extLst>
                    <a:ext uri="{9D8B030D-6E8A-4147-A177-3AD203B41FA5}">
                      <a16:colId xmlns:a16="http://schemas.microsoft.com/office/drawing/2014/main" val="2872272855"/>
                    </a:ext>
                  </a:extLst>
                </a:gridCol>
                <a:gridCol w="905297">
                  <a:extLst>
                    <a:ext uri="{9D8B030D-6E8A-4147-A177-3AD203B41FA5}">
                      <a16:colId xmlns:a16="http://schemas.microsoft.com/office/drawing/2014/main" val="2035104547"/>
                    </a:ext>
                  </a:extLst>
                </a:gridCol>
                <a:gridCol w="1037320">
                  <a:extLst>
                    <a:ext uri="{9D8B030D-6E8A-4147-A177-3AD203B41FA5}">
                      <a16:colId xmlns:a16="http://schemas.microsoft.com/office/drawing/2014/main" val="248390765"/>
                    </a:ext>
                  </a:extLst>
                </a:gridCol>
                <a:gridCol w="1252126">
                  <a:extLst>
                    <a:ext uri="{9D8B030D-6E8A-4147-A177-3AD203B41FA5}">
                      <a16:colId xmlns:a16="http://schemas.microsoft.com/office/drawing/2014/main" val="2798717878"/>
                    </a:ext>
                  </a:extLst>
                </a:gridCol>
                <a:gridCol w="1207898">
                  <a:extLst>
                    <a:ext uri="{9D8B030D-6E8A-4147-A177-3AD203B41FA5}">
                      <a16:colId xmlns:a16="http://schemas.microsoft.com/office/drawing/2014/main" val="2077939844"/>
                    </a:ext>
                  </a:extLst>
                </a:gridCol>
                <a:gridCol w="754336">
                  <a:extLst>
                    <a:ext uri="{9D8B030D-6E8A-4147-A177-3AD203B41FA5}">
                      <a16:colId xmlns:a16="http://schemas.microsoft.com/office/drawing/2014/main" val="3689819372"/>
                    </a:ext>
                  </a:extLst>
                </a:gridCol>
                <a:gridCol w="73169">
                  <a:extLst>
                    <a:ext uri="{9D8B030D-6E8A-4147-A177-3AD203B41FA5}">
                      <a16:colId xmlns:a16="http://schemas.microsoft.com/office/drawing/2014/main" val="3646287691"/>
                    </a:ext>
                  </a:extLst>
                </a:gridCol>
                <a:gridCol w="1139744">
                  <a:extLst>
                    <a:ext uri="{9D8B030D-6E8A-4147-A177-3AD203B41FA5}">
                      <a16:colId xmlns:a16="http://schemas.microsoft.com/office/drawing/2014/main" val="455369270"/>
                    </a:ext>
                  </a:extLst>
                </a:gridCol>
                <a:gridCol w="971551">
                  <a:extLst>
                    <a:ext uri="{9D8B030D-6E8A-4147-A177-3AD203B41FA5}">
                      <a16:colId xmlns:a16="http://schemas.microsoft.com/office/drawing/2014/main" val="4009247050"/>
                    </a:ext>
                  </a:extLst>
                </a:gridCol>
              </a:tblGrid>
              <a:tr h="585404">
                <a:tc rowSpan="2">
                  <a:txBody>
                    <a:bodyPr/>
                    <a:lstStyle/>
                    <a:p>
                      <a:pPr algn="ctr" fontAlgn="b"/>
                      <a:r>
                        <a:rPr lang="en-US" sz="1200" b="1" u="none" strike="noStrike" dirty="0">
                          <a:effectLst/>
                        </a:rPr>
                        <a:t>Experimental condition</a:t>
                      </a:r>
                      <a:endParaRPr lang="en-US" sz="1200" b="1"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b"/>
                      <a:r>
                        <a:rPr lang="en-US" sz="1200" b="1" u="none" strike="noStrike" dirty="0">
                          <a:effectLst/>
                        </a:rPr>
                        <a:t>Cell population</a:t>
                      </a:r>
                      <a:endParaRPr lang="en-US" sz="1200" b="1"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b"/>
                      <a:r>
                        <a:rPr lang="en-US" sz="1200" b="1" u="none" strike="noStrike" dirty="0">
                          <a:effectLst/>
                        </a:rPr>
                        <a:t>Number of clusters with intensity data</a:t>
                      </a:r>
                      <a:endParaRPr lang="en-US" sz="1200" b="1"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US" sz="1200" b="1" u="none" strike="noStrike" dirty="0">
                          <a:effectLst/>
                        </a:rPr>
                        <a:t>Parameters describing the fluorescence intensity of a single episome</a:t>
                      </a:r>
                      <a:endParaRPr lang="en-US" sz="1200" b="1" i="0" u="none" strike="noStrike" dirty="0">
                        <a:solidFill>
                          <a:srgbClr val="000000"/>
                        </a:solidFill>
                        <a:effectLst/>
                        <a:latin typeface="Calibri" panose="020F0502020204030204" pitchFamily="34" charset="0"/>
                      </a:endParaRPr>
                    </a:p>
                  </a:txBody>
                  <a:tcPr marL="9525" marR="9525" marT="9525" marB="0" anchor="ctr">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b"/>
                      <a:endParaRPr lang="en-US" sz="12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r>
                        <a:rPr lang="en-US" sz="1200" b="1" i="0" u="none" strike="noStrike" dirty="0">
                          <a:solidFill>
                            <a:srgbClr val="000000"/>
                          </a:solidFill>
                          <a:effectLst/>
                          <a:latin typeface="Calibri" panose="020F0502020204030204" pitchFamily="34" charset="0"/>
                        </a:rPr>
                        <a:t>MLE Parameters</a:t>
                      </a:r>
                    </a:p>
                  </a:txBody>
                  <a:tcPr marL="9525" marR="9525" marT="9525" marB="0" anchor="ctr">
                    <a:lnL>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1200" b="1"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053135"/>
                  </a:ext>
                </a:extLst>
              </a:tr>
              <a:tr h="585404">
                <a:tc vMerge="1">
                  <a:txBody>
                    <a:bodyPr/>
                    <a:lstStyle/>
                    <a:p>
                      <a:pPr algn="ctr" fontAlgn="b"/>
                      <a:r>
                        <a:rPr lang="en-US" sz="1200" b="1" u="none" strike="noStrike" dirty="0">
                          <a:effectLst/>
                        </a:rPr>
                        <a:t>Experimental condition</a:t>
                      </a:r>
                      <a:endParaRPr lang="en-US" sz="1200" b="1"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b"/>
                      <a:r>
                        <a:rPr lang="en-US" sz="1200" b="1" u="none" strike="noStrike" dirty="0">
                          <a:effectLst/>
                        </a:rPr>
                        <a:t>Cell population</a:t>
                      </a:r>
                      <a:endParaRPr lang="en-US" sz="1200" b="1"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b"/>
                      <a:r>
                        <a:rPr lang="en-US" sz="1200" b="1" u="none" strike="noStrike" dirty="0">
                          <a:effectLst/>
                        </a:rPr>
                        <a:t>number of clusters with intensity data</a:t>
                      </a:r>
                      <a:endParaRPr lang="en-US" sz="1200" b="1"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mean</a:t>
                      </a:r>
                      <a:endParaRPr lang="en-US" sz="1200" b="1"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standard deviation</a:t>
                      </a:r>
                      <a:endParaRPr lang="en-US" sz="1200" b="1"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variance</a:t>
                      </a:r>
                      <a:endParaRPr lang="en-US" sz="1200" b="1" i="0" u="none" strike="noStrike" dirty="0">
                        <a:solidFill>
                          <a:srgbClr val="000000"/>
                        </a:solidFill>
                        <a:effectLst/>
                        <a:latin typeface="Calibri" panose="020F0502020204030204" pitchFamily="34" charset="0"/>
                      </a:endParaRPr>
                    </a:p>
                  </a:txBody>
                  <a:tcPr marL="9525" marR="9525" marT="9525" marB="0" anchor="ctr">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i="0" u="none" strike="noStrike" dirty="0">
                          <a:solidFill>
                            <a:srgbClr val="000000"/>
                          </a:solidFill>
                          <a:effectLst/>
                          <a:latin typeface="Calibri" panose="020F0502020204030204" pitchFamily="34" charset="0"/>
                        </a:rPr>
                        <a:t>Replication efficiency (%)</a:t>
                      </a:r>
                    </a:p>
                  </a:txBody>
                  <a:tcPr marL="9525" marR="9525" marT="9525" marB="0" anchor="ctr">
                    <a:lnL>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Segregation efficiency (%)</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9042132"/>
                  </a:ext>
                </a:extLst>
              </a:tr>
              <a:tr h="260180">
                <a:tc>
                  <a:txBody>
                    <a:bodyPr/>
                    <a:lstStyle/>
                    <a:p>
                      <a:pPr algn="l" fontAlgn="b"/>
                      <a:r>
                        <a:rPr lang="en-US" sz="1200" u="none" strike="noStrike" dirty="0">
                          <a:effectLst/>
                        </a:rPr>
                        <a:t>fixed 8TR</a:t>
                      </a: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solidFill>
                      <a:schemeClr val="bg2"/>
                    </a:solidFill>
                  </a:tcPr>
                </a:tc>
                <a:tc>
                  <a:txBody>
                    <a:bodyPr/>
                    <a:lstStyle/>
                    <a:p>
                      <a:pPr algn="l" fontAlgn="b"/>
                      <a:r>
                        <a:rPr lang="en-US" sz="1200" u="none" strike="noStrike" dirty="0">
                          <a:effectLst/>
                        </a:rPr>
                        <a:t>Mother</a:t>
                      </a: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solidFill>
                      <a:schemeClr val="bg2"/>
                    </a:solidFill>
                  </a:tcPr>
                </a:tc>
                <a:tc>
                  <a:txBody>
                    <a:bodyPr/>
                    <a:lstStyle/>
                    <a:p>
                      <a:pPr algn="r" fontAlgn="b"/>
                      <a:r>
                        <a:rPr lang="en-US" sz="1200" u="none" strike="noStrike" dirty="0">
                          <a:effectLst/>
                        </a:rPr>
                        <a:t>81</a:t>
                      </a: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solidFill>
                      <a:schemeClr val="bg2"/>
                    </a:solidFill>
                  </a:tcPr>
                </a:tc>
                <a:tc>
                  <a:txBody>
                    <a:bodyPr/>
                    <a:lstStyle/>
                    <a:p>
                      <a:pPr algn="r" fontAlgn="b"/>
                      <a:r>
                        <a:rPr lang="en-US" sz="1200" u="none" strike="noStrike">
                          <a:effectLst/>
                        </a:rPr>
                        <a:t>470.2</a:t>
                      </a: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solidFill>
                      <a:schemeClr val="bg2"/>
                    </a:solidFill>
                  </a:tcPr>
                </a:tc>
                <a:tc>
                  <a:txBody>
                    <a:bodyPr/>
                    <a:lstStyle/>
                    <a:p>
                      <a:pPr algn="r" fontAlgn="b"/>
                      <a:r>
                        <a:rPr lang="en-US" sz="1200" u="none" strike="noStrike">
                          <a:effectLst/>
                        </a:rPr>
                        <a:t>141.5</a:t>
                      </a:r>
                      <a:endParaRPr lang="en-US" sz="12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solidFill>
                      <a:schemeClr val="bg2"/>
                    </a:solidFill>
                  </a:tcPr>
                </a:tc>
                <a:tc>
                  <a:txBody>
                    <a:bodyPr/>
                    <a:lstStyle/>
                    <a:p>
                      <a:pPr algn="r" fontAlgn="b"/>
                      <a:r>
                        <a:rPr lang="en-US" sz="1200" u="none" strike="noStrike" dirty="0">
                          <a:effectLst/>
                        </a:rPr>
                        <a:t>20022.25</a:t>
                      </a: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solidFill>
                      <a:schemeClr val="bg2"/>
                    </a:solidFill>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solidFill>
                      <a:schemeClr val="bg2"/>
                    </a:solidFill>
                  </a:tcPr>
                </a:tc>
                <a:tc rowSpan="2">
                  <a:txBody>
                    <a:bodyPr/>
                    <a:lstStyle/>
                    <a:p>
                      <a:pPr algn="r" fontAlgn="b"/>
                      <a:r>
                        <a:rPr lang="en-US" sz="1200" b="0" i="0" u="none" strike="noStrike" dirty="0">
                          <a:solidFill>
                            <a:srgbClr val="000000"/>
                          </a:solidFill>
                          <a:effectLst/>
                          <a:latin typeface="Calibri" panose="020F0502020204030204" pitchFamily="34" charset="0"/>
                        </a:rPr>
                        <a:t>76 (44-93)</a:t>
                      </a:r>
                    </a:p>
                  </a:txBody>
                  <a:tcPr marL="9525" marR="9525" marT="9525" marB="0" anchor="ctr">
                    <a:lnT w="12700" cap="flat" cmpd="sng" algn="ctr">
                      <a:solidFill>
                        <a:schemeClr val="tx1"/>
                      </a:solidFill>
                      <a:prstDash val="solid"/>
                      <a:round/>
                      <a:headEnd type="none" w="med" len="med"/>
                      <a:tailEnd type="none" w="med" len="med"/>
                    </a:lnT>
                    <a:solidFill>
                      <a:schemeClr val="bg2"/>
                    </a:solidFill>
                  </a:tcPr>
                </a:tc>
                <a:tc rowSpan="2">
                  <a:txBody>
                    <a:bodyPr/>
                    <a:lstStyle/>
                    <a:p>
                      <a:pPr algn="r" fontAlgn="b"/>
                      <a:r>
                        <a:rPr lang="en-US" sz="1200" b="0" i="0" u="none" strike="noStrike" dirty="0">
                          <a:solidFill>
                            <a:srgbClr val="000000"/>
                          </a:solidFill>
                          <a:effectLst/>
                          <a:latin typeface="Calibri" panose="020F0502020204030204" pitchFamily="34" charset="0"/>
                        </a:rPr>
                        <a:t>90 (72-100)</a:t>
                      </a:r>
                    </a:p>
                  </a:txBody>
                  <a:tcPr marL="9525" marR="9525" marT="9525" marB="0" anchor="ct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900460344"/>
                  </a:ext>
                </a:extLst>
              </a:tr>
              <a:tr h="260180">
                <a:tc>
                  <a:txBody>
                    <a:bodyPr/>
                    <a:lstStyle/>
                    <a:p>
                      <a:pPr algn="l" fontAlgn="b"/>
                      <a:r>
                        <a:rPr lang="en-US" sz="1200" u="none" strike="noStrike">
                          <a:effectLst/>
                        </a:rPr>
                        <a:t>fixed 8TR</a:t>
                      </a:r>
                      <a:endParaRPr lang="en-US" sz="12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l" fontAlgn="b"/>
                      <a:r>
                        <a:rPr lang="en-US" sz="1200" u="none" strike="noStrike" dirty="0">
                          <a:effectLst/>
                        </a:rPr>
                        <a:t>Daughter</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US" sz="1200" u="none" strike="noStrike" dirty="0">
                          <a:effectLst/>
                        </a:rPr>
                        <a:t>149</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US" sz="1200" u="none" strike="noStrike" dirty="0">
                          <a:effectLst/>
                        </a:rPr>
                        <a:t>577.3</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US" sz="1200" u="none" strike="noStrike" dirty="0">
                          <a:effectLst/>
                        </a:rPr>
                        <a:t>147.9</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US" sz="1200" u="none" strike="noStrike" dirty="0">
                          <a:effectLst/>
                        </a:rPr>
                        <a:t>21874.41</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vMerge="1">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vMerge="1">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extLst>
                  <a:ext uri="{0D108BD9-81ED-4DB2-BD59-A6C34878D82A}">
                    <a16:rowId xmlns:a16="http://schemas.microsoft.com/office/drawing/2014/main" val="3069276443"/>
                  </a:ext>
                </a:extLst>
              </a:tr>
              <a:tr h="260180">
                <a:tc>
                  <a:txBody>
                    <a:bodyPr/>
                    <a:lstStyle/>
                    <a:p>
                      <a:pPr algn="l" fontAlgn="b"/>
                      <a:r>
                        <a:rPr lang="en-US" sz="1200" u="none" strike="noStrike">
                          <a:effectLst/>
                        </a:rPr>
                        <a:t>live 8TR</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200" u="none" strike="noStrike">
                          <a:effectLst/>
                        </a:rPr>
                        <a:t>Mother</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dirty="0">
                          <a:effectLst/>
                        </a:rPr>
                        <a:t>637.7</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112.8</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dirty="0">
                          <a:effectLst/>
                        </a:rPr>
                        <a:t>12723.84</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r" fontAlgn="b"/>
                      <a:r>
                        <a:rPr lang="en-US" sz="1200" b="0" i="0" u="none" strike="noStrike" dirty="0">
                          <a:solidFill>
                            <a:srgbClr val="000000"/>
                          </a:solidFill>
                          <a:effectLst/>
                          <a:latin typeface="Calibri" panose="020F0502020204030204" pitchFamily="34" charset="0"/>
                        </a:rPr>
                        <a:t>6 (0-100)</a:t>
                      </a:r>
                    </a:p>
                  </a:txBody>
                  <a:tcPr marL="9525" marR="9525" marT="9525" marB="0" anchor="ctr"/>
                </a:tc>
                <a:tc rowSpan="2">
                  <a:txBody>
                    <a:bodyPr/>
                    <a:lstStyle/>
                    <a:p>
                      <a:pPr algn="r" fontAlgn="b"/>
                      <a:r>
                        <a:rPr lang="en-US" sz="1200" b="0" i="0" u="none" strike="noStrike" dirty="0">
                          <a:solidFill>
                            <a:srgbClr val="000000"/>
                          </a:solidFill>
                          <a:effectLst/>
                          <a:latin typeface="Calibri" panose="020F0502020204030204" pitchFamily="34" charset="0"/>
                        </a:rPr>
                        <a:t>100 (0-100)</a:t>
                      </a:r>
                    </a:p>
                  </a:txBody>
                  <a:tcPr marL="9525" marR="9525" marT="9525" marB="0" anchor="ctr"/>
                </a:tc>
                <a:extLst>
                  <a:ext uri="{0D108BD9-81ED-4DB2-BD59-A6C34878D82A}">
                    <a16:rowId xmlns:a16="http://schemas.microsoft.com/office/drawing/2014/main" val="2847145217"/>
                  </a:ext>
                </a:extLst>
              </a:tr>
              <a:tr h="260180">
                <a:tc>
                  <a:txBody>
                    <a:bodyPr/>
                    <a:lstStyle/>
                    <a:p>
                      <a:pPr algn="l" fontAlgn="b"/>
                      <a:r>
                        <a:rPr lang="en-US" sz="1200" u="none" strike="noStrike">
                          <a:effectLst/>
                        </a:rPr>
                        <a:t>live 8TR</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200" u="none" strike="noStrike">
                          <a:effectLst/>
                        </a:rPr>
                        <a:t>Daughter</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1551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dirty="0">
                          <a:effectLst/>
                        </a:rPr>
                        <a:t>367.3</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dirty="0">
                          <a:effectLst/>
                        </a:rPr>
                        <a:t>134909.29</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24465690"/>
                  </a:ext>
                </a:extLst>
              </a:tr>
              <a:tr h="260180">
                <a:tc>
                  <a:txBody>
                    <a:bodyPr/>
                    <a:lstStyle/>
                    <a:p>
                      <a:pPr algn="l" fontAlgn="b"/>
                      <a:r>
                        <a:rPr lang="en-US" sz="1200" u="none" strike="noStrike" dirty="0">
                          <a:effectLst/>
                        </a:rPr>
                        <a:t>fixed KSHV</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l" fontAlgn="b"/>
                      <a:r>
                        <a:rPr lang="en-US" sz="1200" u="none" strike="noStrike">
                          <a:effectLst/>
                        </a:rPr>
                        <a:t>Mother</a:t>
                      </a:r>
                      <a:endParaRPr lang="en-US" sz="12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US" sz="1200" u="none" strike="noStrike">
                          <a:effectLst/>
                        </a:rPr>
                        <a:t>52</a:t>
                      </a:r>
                      <a:endParaRPr lang="en-US" sz="12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US" sz="1200" u="none" strike="noStrike">
                          <a:effectLst/>
                        </a:rPr>
                        <a:t>1605.1</a:t>
                      </a:r>
                      <a:endParaRPr lang="en-US" sz="12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US" sz="1200" u="none" strike="noStrike" dirty="0">
                          <a:effectLst/>
                        </a:rPr>
                        <a:t>353.3</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US" sz="1200" u="none" strike="noStrike" dirty="0">
                          <a:effectLst/>
                        </a:rPr>
                        <a:t>124820.89</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rowSpan="2">
                  <a:txBody>
                    <a:bodyPr/>
                    <a:lstStyle/>
                    <a:p>
                      <a:pPr algn="r" fontAlgn="b"/>
                      <a:r>
                        <a:rPr lang="en-US" sz="1200" b="0" i="0" u="none" strike="noStrike" dirty="0">
                          <a:solidFill>
                            <a:srgbClr val="000000"/>
                          </a:solidFill>
                          <a:effectLst/>
                          <a:latin typeface="Calibri" panose="020F0502020204030204" pitchFamily="34" charset="0"/>
                        </a:rPr>
                        <a:t>84 (66-94)</a:t>
                      </a:r>
                    </a:p>
                  </a:txBody>
                  <a:tcPr marL="9525" marR="9525" marT="9525" marB="0" anchor="ctr">
                    <a:solidFill>
                      <a:schemeClr val="bg2"/>
                    </a:solidFill>
                  </a:tcPr>
                </a:tc>
                <a:tc rowSpan="2">
                  <a:txBody>
                    <a:bodyPr/>
                    <a:lstStyle/>
                    <a:p>
                      <a:pPr algn="r" fontAlgn="b"/>
                      <a:r>
                        <a:rPr lang="en-US" sz="1200" b="0" i="0" u="none" strike="noStrike" dirty="0">
                          <a:solidFill>
                            <a:srgbClr val="000000"/>
                          </a:solidFill>
                          <a:effectLst/>
                          <a:latin typeface="Calibri" panose="020F0502020204030204" pitchFamily="34" charset="0"/>
                        </a:rPr>
                        <a:t>92 (78-99)</a:t>
                      </a:r>
                    </a:p>
                  </a:txBody>
                  <a:tcPr marL="9525" marR="9525" marT="9525" marB="0" anchor="ctr">
                    <a:solidFill>
                      <a:schemeClr val="bg2"/>
                    </a:solidFill>
                  </a:tcPr>
                </a:tc>
                <a:extLst>
                  <a:ext uri="{0D108BD9-81ED-4DB2-BD59-A6C34878D82A}">
                    <a16:rowId xmlns:a16="http://schemas.microsoft.com/office/drawing/2014/main" val="4210773884"/>
                  </a:ext>
                </a:extLst>
              </a:tr>
              <a:tr h="260180">
                <a:tc>
                  <a:txBody>
                    <a:bodyPr/>
                    <a:lstStyle/>
                    <a:p>
                      <a:pPr algn="l" fontAlgn="b"/>
                      <a:r>
                        <a:rPr lang="en-US" sz="1200" u="none" strike="noStrike">
                          <a:effectLst/>
                        </a:rPr>
                        <a:t>fixed KSHV</a:t>
                      </a:r>
                      <a:endParaRPr lang="en-US" sz="12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l" fontAlgn="b"/>
                      <a:r>
                        <a:rPr lang="en-US" sz="1200" u="none" strike="noStrike" dirty="0">
                          <a:effectLst/>
                        </a:rPr>
                        <a:t>Daughter</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US" sz="1200" u="none" strike="noStrike" dirty="0">
                          <a:effectLst/>
                        </a:rPr>
                        <a:t>66</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US" sz="1200" u="none" strike="noStrike" dirty="0">
                          <a:effectLst/>
                        </a:rPr>
                        <a:t>1226.4</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US" sz="1200" u="none" strike="noStrike" dirty="0">
                          <a:effectLst/>
                        </a:rPr>
                        <a:t>213.6</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US" sz="1200" u="none" strike="noStrike" dirty="0">
                          <a:effectLst/>
                        </a:rPr>
                        <a:t>45624.96</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vMerge="1">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vMerge="1">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extLst>
                  <a:ext uri="{0D108BD9-81ED-4DB2-BD59-A6C34878D82A}">
                    <a16:rowId xmlns:a16="http://schemas.microsoft.com/office/drawing/2014/main" val="776353717"/>
                  </a:ext>
                </a:extLst>
              </a:tr>
              <a:tr h="260180">
                <a:tc>
                  <a:txBody>
                    <a:bodyPr/>
                    <a:lstStyle/>
                    <a:p>
                      <a:pPr algn="l" fontAlgn="b"/>
                      <a:r>
                        <a:rPr lang="en-US" sz="1200" u="none" strike="noStrike">
                          <a:effectLst/>
                        </a:rPr>
                        <a:t>live KSHV</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200" u="none" strike="noStrike">
                          <a:effectLst/>
                        </a:rPr>
                        <a:t>Mother</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dirty="0">
                          <a:effectLst/>
                        </a:rPr>
                        <a:t>2298.7</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dirty="0">
                          <a:effectLst/>
                        </a:rPr>
                        <a:t>599.8</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dirty="0">
                          <a:effectLst/>
                        </a:rPr>
                        <a:t>359760.04</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r" fontAlgn="b"/>
                      <a:r>
                        <a:rPr lang="en-US" sz="1200" b="0" i="0" u="none" strike="noStrike" dirty="0">
                          <a:solidFill>
                            <a:srgbClr val="000000"/>
                          </a:solidFill>
                          <a:effectLst/>
                          <a:latin typeface="Calibri" panose="020F0502020204030204" pitchFamily="34" charset="0"/>
                        </a:rPr>
                        <a:t>88 (68-98)</a:t>
                      </a:r>
                    </a:p>
                  </a:txBody>
                  <a:tcPr marL="9525" marR="9525" marT="9525" marB="0" anchor="ctr">
                    <a:lnB w="12700" cap="flat" cmpd="sng" algn="ctr">
                      <a:solidFill>
                        <a:schemeClr val="tx1"/>
                      </a:solidFill>
                      <a:prstDash val="solid"/>
                      <a:round/>
                      <a:headEnd type="none" w="med" len="med"/>
                      <a:tailEnd type="none" w="med" len="med"/>
                    </a:lnB>
                  </a:tcPr>
                </a:tc>
                <a:tc rowSpan="2">
                  <a:txBody>
                    <a:bodyPr/>
                    <a:lstStyle/>
                    <a:p>
                      <a:pPr algn="r" fontAlgn="b"/>
                      <a:r>
                        <a:rPr lang="en-US" sz="1200" b="0" i="0" u="none" strike="noStrike" dirty="0">
                          <a:solidFill>
                            <a:srgbClr val="000000"/>
                          </a:solidFill>
                          <a:effectLst/>
                          <a:latin typeface="Calibri" panose="020F0502020204030204" pitchFamily="34" charset="0"/>
                        </a:rPr>
                        <a:t>91 (71-98)</a:t>
                      </a: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6791930"/>
                  </a:ext>
                </a:extLst>
              </a:tr>
              <a:tr h="260180">
                <a:tc>
                  <a:txBody>
                    <a:bodyPr/>
                    <a:lstStyle/>
                    <a:p>
                      <a:pPr algn="l" fontAlgn="b"/>
                      <a:r>
                        <a:rPr lang="en-US" sz="1200" u="none" strike="noStrike" dirty="0">
                          <a:effectLst/>
                        </a:rPr>
                        <a:t>live KSHV</a:t>
                      </a:r>
                      <a:endParaRPr lang="en-US" sz="12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rPr>
                        <a:t>Daughter</a:t>
                      </a:r>
                      <a:endParaRPr lang="en-US" sz="12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b"/>
                      <a:r>
                        <a:rPr lang="en-US" sz="1200" u="none" strike="noStrike" dirty="0">
                          <a:effectLst/>
                        </a:rPr>
                        <a:t>51</a:t>
                      </a:r>
                      <a:endParaRPr lang="en-US" sz="12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b"/>
                      <a:r>
                        <a:rPr lang="en-US" sz="1200" u="none" strike="noStrike" dirty="0">
                          <a:effectLst/>
                        </a:rPr>
                        <a:t>713.4</a:t>
                      </a:r>
                      <a:endParaRPr lang="en-US" sz="12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b"/>
                      <a:r>
                        <a:rPr lang="en-US" sz="1200" u="none" strike="noStrike" dirty="0">
                          <a:effectLst/>
                        </a:rPr>
                        <a:t>145.3</a:t>
                      </a:r>
                      <a:endParaRPr lang="en-US" sz="12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b"/>
                      <a:r>
                        <a:rPr lang="en-US" sz="1200" u="none" strike="noStrike" dirty="0">
                          <a:effectLst/>
                        </a:rPr>
                        <a:t>21112.09</a:t>
                      </a:r>
                      <a:endParaRPr lang="en-US" sz="12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vMerge="1">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vMerge="1">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5058324"/>
                  </a:ext>
                </a:extLst>
              </a:tr>
            </a:tbl>
          </a:graphicData>
        </a:graphic>
      </p:graphicFrame>
    </p:spTree>
    <p:extLst>
      <p:ext uri="{BB962C8B-B14F-4D97-AF65-F5344CB8AC3E}">
        <p14:creationId xmlns:p14="http://schemas.microsoft.com/office/powerpoint/2010/main" val="2350276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25B9-26CD-0D8C-082E-7A63FC260113}"/>
              </a:ext>
            </a:extLst>
          </p:cNvPr>
          <p:cNvSpPr>
            <a:spLocks noGrp="1"/>
          </p:cNvSpPr>
          <p:nvPr>
            <p:ph type="title"/>
          </p:nvPr>
        </p:nvSpPr>
        <p:spPr>
          <a:xfrm>
            <a:off x="838200" y="365125"/>
            <a:ext cx="10515600" cy="2080124"/>
          </a:xfrm>
        </p:spPr>
        <p:txBody>
          <a:bodyPr>
            <a:normAutofit/>
          </a:bodyPr>
          <a:lstStyle/>
          <a:p>
            <a:r>
              <a:rPr lang="en-US" dirty="0"/>
              <a:t>Summary of updated inference results inferring the number of episomes in mother and daughter cells at the same time</a:t>
            </a:r>
          </a:p>
        </p:txBody>
      </p:sp>
      <p:graphicFrame>
        <p:nvGraphicFramePr>
          <p:cNvPr id="4" name="Table 3">
            <a:extLst>
              <a:ext uri="{FF2B5EF4-FFF2-40B4-BE49-F238E27FC236}">
                <a16:creationId xmlns:a16="http://schemas.microsoft.com/office/drawing/2014/main" id="{623E3440-6B7F-B358-E286-0C35784379B7}"/>
              </a:ext>
            </a:extLst>
          </p:cNvPr>
          <p:cNvGraphicFramePr>
            <a:graphicFrameLocks noGrp="1"/>
          </p:cNvGraphicFramePr>
          <p:nvPr>
            <p:extLst>
              <p:ext uri="{D42A27DB-BD31-4B8C-83A1-F6EECF244321}">
                <p14:modId xmlns:p14="http://schemas.microsoft.com/office/powerpoint/2010/main" val="2984453544"/>
              </p:ext>
            </p:extLst>
          </p:nvPr>
        </p:nvGraphicFramePr>
        <p:xfrm>
          <a:off x="205740" y="2901356"/>
          <a:ext cx="11635740" cy="3160456"/>
        </p:xfrm>
        <a:graphic>
          <a:graphicData uri="http://schemas.openxmlformats.org/drawingml/2006/table">
            <a:tbl>
              <a:tblPr/>
              <a:tblGrid>
                <a:gridCol w="1403062">
                  <a:extLst>
                    <a:ext uri="{9D8B030D-6E8A-4147-A177-3AD203B41FA5}">
                      <a16:colId xmlns:a16="http://schemas.microsoft.com/office/drawing/2014/main" val="3444470858"/>
                    </a:ext>
                  </a:extLst>
                </a:gridCol>
                <a:gridCol w="1475560">
                  <a:extLst>
                    <a:ext uri="{9D8B030D-6E8A-4147-A177-3AD203B41FA5}">
                      <a16:colId xmlns:a16="http://schemas.microsoft.com/office/drawing/2014/main" val="998232407"/>
                    </a:ext>
                  </a:extLst>
                </a:gridCol>
                <a:gridCol w="1329799">
                  <a:extLst>
                    <a:ext uri="{9D8B030D-6E8A-4147-A177-3AD203B41FA5}">
                      <a16:colId xmlns:a16="http://schemas.microsoft.com/office/drawing/2014/main" val="2893752305"/>
                    </a:ext>
                  </a:extLst>
                </a:gridCol>
                <a:gridCol w="1329799">
                  <a:extLst>
                    <a:ext uri="{9D8B030D-6E8A-4147-A177-3AD203B41FA5}">
                      <a16:colId xmlns:a16="http://schemas.microsoft.com/office/drawing/2014/main" val="4028848516"/>
                    </a:ext>
                  </a:extLst>
                </a:gridCol>
                <a:gridCol w="1548824">
                  <a:extLst>
                    <a:ext uri="{9D8B030D-6E8A-4147-A177-3AD203B41FA5}">
                      <a16:colId xmlns:a16="http://schemas.microsoft.com/office/drawing/2014/main" val="170455476"/>
                    </a:ext>
                  </a:extLst>
                </a:gridCol>
                <a:gridCol w="954327">
                  <a:extLst>
                    <a:ext uri="{9D8B030D-6E8A-4147-A177-3AD203B41FA5}">
                      <a16:colId xmlns:a16="http://schemas.microsoft.com/office/drawing/2014/main" val="1123767496"/>
                    </a:ext>
                  </a:extLst>
                </a:gridCol>
                <a:gridCol w="1161619">
                  <a:extLst>
                    <a:ext uri="{9D8B030D-6E8A-4147-A177-3AD203B41FA5}">
                      <a16:colId xmlns:a16="http://schemas.microsoft.com/office/drawing/2014/main" val="109240599"/>
                    </a:ext>
                  </a:extLst>
                </a:gridCol>
                <a:gridCol w="82135">
                  <a:extLst>
                    <a:ext uri="{9D8B030D-6E8A-4147-A177-3AD203B41FA5}">
                      <a16:colId xmlns:a16="http://schemas.microsoft.com/office/drawing/2014/main" val="667118583"/>
                    </a:ext>
                  </a:extLst>
                </a:gridCol>
                <a:gridCol w="1142062">
                  <a:extLst>
                    <a:ext uri="{9D8B030D-6E8A-4147-A177-3AD203B41FA5}">
                      <a16:colId xmlns:a16="http://schemas.microsoft.com/office/drawing/2014/main" val="3258639377"/>
                    </a:ext>
                  </a:extLst>
                </a:gridCol>
                <a:gridCol w="1208553">
                  <a:extLst>
                    <a:ext uri="{9D8B030D-6E8A-4147-A177-3AD203B41FA5}">
                      <a16:colId xmlns:a16="http://schemas.microsoft.com/office/drawing/2014/main" val="1929419975"/>
                    </a:ext>
                  </a:extLst>
                </a:gridCol>
              </a:tblGrid>
              <a:tr h="617137">
                <a:tc>
                  <a:txBody>
                    <a:bodyPr/>
                    <a:lstStyle/>
                    <a:p>
                      <a:pPr algn="l" fontAlgn="b"/>
                      <a:r>
                        <a:rPr lang="en-US" sz="1700" b="0" i="0" u="none" strike="noStrike" dirty="0">
                          <a:solidFill>
                            <a:srgbClr val="000000"/>
                          </a:solidFill>
                          <a:effectLst/>
                          <a:latin typeface="Calibri" panose="020F0502020204030204" pitchFamily="34" charset="0"/>
                        </a:rPr>
                        <a:t> </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700" b="0" i="0" u="none" strike="noStrike" dirty="0">
                          <a:solidFill>
                            <a:srgbClr val="000000"/>
                          </a:solidFill>
                          <a:effectLst/>
                          <a:latin typeface="Calibri" panose="020F0502020204030204" pitchFamily="34" charset="0"/>
                        </a:rPr>
                        <a:t> </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700" b="0" i="0" u="none" strike="noStrike">
                        <a:solidFill>
                          <a:srgbClr val="000000"/>
                        </a:solidFill>
                        <a:effectLst/>
                        <a:latin typeface="Calibri" panose="020F0502020204030204" pitchFamily="34" charset="0"/>
                      </a:endParaRP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tcPr>
                </a:tc>
                <a:tc gridSpan="3">
                  <a:txBody>
                    <a:bodyPr/>
                    <a:lstStyle/>
                    <a:p>
                      <a:pPr algn="ctr" fontAlgn="ctr"/>
                      <a:r>
                        <a:rPr lang="en-US" sz="1700" b="1" i="0" u="none" strike="noStrike" dirty="0">
                          <a:solidFill>
                            <a:srgbClr val="000000"/>
                          </a:solidFill>
                          <a:effectLst/>
                          <a:latin typeface="Calibri" panose="020F0502020204030204" pitchFamily="34" charset="0"/>
                        </a:rPr>
                        <a:t>Parameters describing the fluorescence intensity of a single episome*</a:t>
                      </a:r>
                    </a:p>
                  </a:txBody>
                  <a:tcPr marL="126591" marR="126591" marT="63296" marB="63296"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ctr"/>
                      <a:r>
                        <a:rPr lang="en-US" sz="1700" b="1" i="0" u="none" strike="noStrike">
                          <a:solidFill>
                            <a:srgbClr val="000000"/>
                          </a:solidFill>
                          <a:effectLst/>
                          <a:latin typeface="Calibri" panose="020F0502020204030204" pitchFamily="34" charset="0"/>
                        </a:rPr>
                        <a:t> </a:t>
                      </a:r>
                    </a:p>
                  </a:txBody>
                  <a:tcPr marL="13187" marR="13187" marT="13187" marB="0" anchor="ctr">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ctr" fontAlgn="ctr"/>
                      <a:r>
                        <a:rPr lang="en-US" sz="1700" b="1" i="0" u="none" strike="noStrike" dirty="0">
                          <a:solidFill>
                            <a:srgbClr val="000000"/>
                          </a:solidFill>
                          <a:effectLst/>
                          <a:latin typeface="Calibri" panose="020F0502020204030204" pitchFamily="34" charset="0"/>
                        </a:rPr>
                        <a:t>MLE results</a:t>
                      </a:r>
                    </a:p>
                  </a:txBody>
                  <a:tcPr marL="126591" marR="126591" marT="63296" marB="63296"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909783915"/>
                  </a:ext>
                </a:extLst>
              </a:tr>
              <a:tr h="900686">
                <a:tc>
                  <a:txBody>
                    <a:bodyPr/>
                    <a:lstStyle/>
                    <a:p>
                      <a:pPr algn="ctr" fontAlgn="ctr"/>
                      <a:r>
                        <a:rPr lang="en-US" sz="1700" b="1" i="0" u="none" strike="noStrike" dirty="0">
                          <a:solidFill>
                            <a:srgbClr val="000000"/>
                          </a:solidFill>
                          <a:effectLst/>
                          <a:latin typeface="Calibri" panose="020F0502020204030204" pitchFamily="34" charset="0"/>
                        </a:rPr>
                        <a:t>experimental condition</a:t>
                      </a:r>
                    </a:p>
                  </a:txBody>
                  <a:tcPr marL="13187" marR="13187" marT="1318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dirty="0">
                          <a:solidFill>
                            <a:srgbClr val="000000"/>
                          </a:solidFill>
                          <a:effectLst/>
                          <a:latin typeface="Calibri" panose="020F0502020204030204" pitchFamily="34" charset="0"/>
                        </a:rPr>
                        <a:t>number of clusters with intensity data</a:t>
                      </a:r>
                    </a:p>
                  </a:txBody>
                  <a:tcPr marL="13187" marR="13187" marT="1318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dirty="0">
                          <a:solidFill>
                            <a:srgbClr val="000000"/>
                          </a:solidFill>
                          <a:effectLst/>
                          <a:latin typeface="Calibri" panose="020F0502020204030204" pitchFamily="34" charset="0"/>
                        </a:rPr>
                        <a:t>number of daughter cell pairs</a:t>
                      </a:r>
                    </a:p>
                  </a:txBody>
                  <a:tcPr marL="13187" marR="13187" marT="1318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dirty="0">
                          <a:solidFill>
                            <a:srgbClr val="000000"/>
                          </a:solidFill>
                          <a:effectLst/>
                          <a:latin typeface="Calibri" panose="020F0502020204030204" pitchFamily="34" charset="0"/>
                        </a:rPr>
                        <a:t>number of non-dividing cells </a:t>
                      </a:r>
                    </a:p>
                  </a:txBody>
                  <a:tcPr marL="13187" marR="13187" marT="1318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dirty="0">
                          <a:solidFill>
                            <a:srgbClr val="000000"/>
                          </a:solidFill>
                          <a:effectLst/>
                          <a:latin typeface="Calibri" panose="020F0502020204030204" pitchFamily="34" charset="0"/>
                        </a:rPr>
                        <a:t>mean</a:t>
                      </a:r>
                    </a:p>
                  </a:txBody>
                  <a:tcPr marL="13187" marR="13187" marT="1318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dirty="0">
                          <a:solidFill>
                            <a:srgbClr val="000000"/>
                          </a:solidFill>
                          <a:effectLst/>
                          <a:latin typeface="Calibri" panose="020F0502020204030204" pitchFamily="34" charset="0"/>
                        </a:rPr>
                        <a:t>standard deviation</a:t>
                      </a:r>
                    </a:p>
                  </a:txBody>
                  <a:tcPr marL="13187" marR="13187" marT="1318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dirty="0">
                          <a:solidFill>
                            <a:srgbClr val="000000"/>
                          </a:solidFill>
                          <a:effectLst/>
                          <a:latin typeface="Calibri" panose="020F0502020204030204" pitchFamily="34" charset="0"/>
                        </a:rPr>
                        <a:t>variance</a:t>
                      </a:r>
                    </a:p>
                  </a:txBody>
                  <a:tcPr marL="13187" marR="13187" marT="1318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dirty="0">
                          <a:solidFill>
                            <a:srgbClr val="000000"/>
                          </a:solidFill>
                          <a:effectLst/>
                          <a:latin typeface="Calibri" panose="020F0502020204030204" pitchFamily="34" charset="0"/>
                        </a:rPr>
                        <a:t> </a:t>
                      </a:r>
                    </a:p>
                  </a:txBody>
                  <a:tcPr marL="13187" marR="13187" marT="1318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dirty="0">
                          <a:solidFill>
                            <a:srgbClr val="000000"/>
                          </a:solidFill>
                          <a:effectLst/>
                          <a:latin typeface="Calibri" panose="020F0502020204030204" pitchFamily="34" charset="0"/>
                        </a:rPr>
                        <a:t>replication efficiency (%)</a:t>
                      </a:r>
                    </a:p>
                  </a:txBody>
                  <a:tcPr marL="13187" marR="13187" marT="1318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dirty="0">
                          <a:solidFill>
                            <a:srgbClr val="000000"/>
                          </a:solidFill>
                          <a:effectLst/>
                          <a:latin typeface="Calibri" panose="020F0502020204030204" pitchFamily="34" charset="0"/>
                        </a:rPr>
                        <a:t>segregation efficiency (%)</a:t>
                      </a:r>
                    </a:p>
                  </a:txBody>
                  <a:tcPr marL="13187" marR="13187" marT="1318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571152"/>
                  </a:ext>
                </a:extLst>
              </a:tr>
              <a:tr h="266870">
                <a:tc>
                  <a:txBody>
                    <a:bodyPr/>
                    <a:lstStyle/>
                    <a:p>
                      <a:pPr algn="l" fontAlgn="b"/>
                      <a:r>
                        <a:rPr lang="en-US" sz="1700" b="0" i="0" u="none" strike="noStrike">
                          <a:solidFill>
                            <a:srgbClr val="000000"/>
                          </a:solidFill>
                          <a:effectLst/>
                          <a:latin typeface="Calibri" panose="020F0502020204030204" pitchFamily="34" charset="0"/>
                        </a:rPr>
                        <a:t>fixed 8TR</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r" fontAlgn="b"/>
                      <a:r>
                        <a:rPr lang="en-US" sz="1700" b="0" i="0" u="none" strike="noStrike" dirty="0">
                          <a:solidFill>
                            <a:srgbClr val="000000"/>
                          </a:solidFill>
                          <a:effectLst/>
                          <a:latin typeface="Calibri" panose="020F0502020204030204" pitchFamily="34" charset="0"/>
                        </a:rPr>
                        <a:t>230</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r" fontAlgn="b"/>
                      <a:r>
                        <a:rPr lang="en-US" sz="1700" b="0" i="0" u="none" strike="noStrike" dirty="0">
                          <a:solidFill>
                            <a:srgbClr val="000000"/>
                          </a:solidFill>
                          <a:effectLst/>
                          <a:latin typeface="Calibri" panose="020F0502020204030204" pitchFamily="34" charset="0"/>
                        </a:rPr>
                        <a:t>40</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r" fontAlgn="b"/>
                      <a:r>
                        <a:rPr lang="en-US" sz="1700" b="0" i="0" u="none" strike="noStrike" dirty="0">
                          <a:solidFill>
                            <a:srgbClr val="000000"/>
                          </a:solidFill>
                          <a:effectLst/>
                          <a:latin typeface="Calibri" panose="020F0502020204030204" pitchFamily="34" charset="0"/>
                        </a:rPr>
                        <a:t>41</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r" fontAlgn="b"/>
                      <a:r>
                        <a:rPr lang="en-US" sz="1700" b="0" i="0" u="none" strike="noStrike">
                          <a:solidFill>
                            <a:srgbClr val="000000"/>
                          </a:solidFill>
                          <a:effectLst/>
                          <a:latin typeface="Calibri" panose="020F0502020204030204" pitchFamily="34" charset="0"/>
                        </a:rPr>
                        <a:t>524.54</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r" fontAlgn="b"/>
                      <a:r>
                        <a:rPr lang="en-US" sz="1700" b="0" i="0" u="none" strike="noStrike">
                          <a:solidFill>
                            <a:srgbClr val="000000"/>
                          </a:solidFill>
                          <a:effectLst/>
                          <a:latin typeface="Calibri" panose="020F0502020204030204" pitchFamily="34" charset="0"/>
                        </a:rPr>
                        <a:t>139.47</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r" fontAlgn="b"/>
                      <a:r>
                        <a:rPr lang="en-US" sz="1700" b="0" i="0" u="none" strike="noStrike">
                          <a:solidFill>
                            <a:srgbClr val="000000"/>
                          </a:solidFill>
                          <a:effectLst/>
                          <a:latin typeface="Calibri" panose="020F0502020204030204" pitchFamily="34" charset="0"/>
                        </a:rPr>
                        <a:t>19452.68</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US" sz="1700" b="0" i="0" u="none" strike="noStrike">
                          <a:solidFill>
                            <a:srgbClr val="000000"/>
                          </a:solidFill>
                          <a:effectLst/>
                          <a:latin typeface="Calibri" panose="020F0502020204030204" pitchFamily="34" charset="0"/>
                        </a:rPr>
                        <a:t> </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r" fontAlgn="b"/>
                      <a:r>
                        <a:rPr lang="en-US" sz="1700" b="0" i="0" u="none" strike="noStrike" dirty="0">
                          <a:solidFill>
                            <a:srgbClr val="000000"/>
                          </a:solidFill>
                          <a:effectLst/>
                          <a:latin typeface="Calibri" panose="020F0502020204030204" pitchFamily="34" charset="0"/>
                        </a:rPr>
                        <a:t>84 (63, 94)</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r" fontAlgn="b"/>
                      <a:r>
                        <a:rPr lang="en-US" sz="1700" b="0" i="0" u="none" strike="noStrike">
                          <a:solidFill>
                            <a:srgbClr val="000000"/>
                          </a:solidFill>
                          <a:effectLst/>
                          <a:latin typeface="Calibri" panose="020F0502020204030204" pitchFamily="34" charset="0"/>
                        </a:rPr>
                        <a:t>88 (71, 97)</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1092323030"/>
                  </a:ext>
                </a:extLst>
              </a:tr>
              <a:tr h="266870">
                <a:tc>
                  <a:txBody>
                    <a:bodyPr/>
                    <a:lstStyle/>
                    <a:p>
                      <a:pPr algn="l" fontAlgn="b"/>
                      <a:r>
                        <a:rPr lang="en-US" sz="1700" b="0" i="0" u="none" strike="noStrike">
                          <a:solidFill>
                            <a:srgbClr val="000000"/>
                          </a:solidFill>
                          <a:effectLst/>
                          <a:latin typeface="Calibri" panose="020F0502020204030204" pitchFamily="34" charset="0"/>
                        </a:rPr>
                        <a:t>live 8TR</a:t>
                      </a:r>
                    </a:p>
                  </a:txBody>
                  <a:tcPr marL="13187" marR="13187" marT="13187" marB="0" anchor="b">
                    <a:lnL>
                      <a:noFill/>
                    </a:lnL>
                    <a:lnR>
                      <a:noFill/>
                    </a:lnR>
                    <a:lnT>
                      <a:noFill/>
                    </a:lnT>
                    <a:lnB>
                      <a:noFill/>
                    </a:lnB>
                  </a:tcPr>
                </a:tc>
                <a:tc>
                  <a:txBody>
                    <a:bodyPr/>
                    <a:lstStyle/>
                    <a:p>
                      <a:pPr algn="r" fontAlgn="b"/>
                      <a:r>
                        <a:rPr lang="en-US" sz="1700" b="0" i="0" u="none" strike="noStrike">
                          <a:solidFill>
                            <a:srgbClr val="000000"/>
                          </a:solidFill>
                          <a:effectLst/>
                          <a:latin typeface="Calibri" panose="020F0502020204030204" pitchFamily="34" charset="0"/>
                        </a:rPr>
                        <a:t>50</a:t>
                      </a:r>
                    </a:p>
                  </a:txBody>
                  <a:tcPr marL="13187" marR="13187" marT="13187" marB="0" anchor="b">
                    <a:lnL>
                      <a:noFill/>
                    </a:lnL>
                    <a:lnR>
                      <a:noFill/>
                    </a:lnR>
                    <a:lnT>
                      <a:noFill/>
                    </a:lnT>
                    <a:lnB>
                      <a:noFill/>
                    </a:lnB>
                  </a:tcPr>
                </a:tc>
                <a:tc>
                  <a:txBody>
                    <a:bodyPr/>
                    <a:lstStyle/>
                    <a:p>
                      <a:pPr algn="r" fontAlgn="b"/>
                      <a:r>
                        <a:rPr lang="en-US" sz="1700" b="0" i="0" u="none" strike="noStrike" dirty="0">
                          <a:solidFill>
                            <a:srgbClr val="000000"/>
                          </a:solidFill>
                          <a:effectLst/>
                          <a:latin typeface="Calibri" panose="020F0502020204030204" pitchFamily="34" charset="0"/>
                        </a:rPr>
                        <a:t>10</a:t>
                      </a:r>
                    </a:p>
                  </a:txBody>
                  <a:tcPr marL="13187" marR="13187" marT="13187" marB="0" anchor="b">
                    <a:lnL>
                      <a:noFill/>
                    </a:lnL>
                    <a:lnR>
                      <a:noFill/>
                    </a:lnR>
                    <a:lnT>
                      <a:noFill/>
                    </a:lnT>
                    <a:lnB>
                      <a:noFill/>
                    </a:lnB>
                  </a:tcPr>
                </a:tc>
                <a:tc>
                  <a:txBody>
                    <a:bodyPr/>
                    <a:lstStyle/>
                    <a:p>
                      <a:pPr algn="r" fontAlgn="b"/>
                      <a:r>
                        <a:rPr lang="en-US" sz="1700" b="0" i="0" u="none" strike="noStrike" dirty="0">
                          <a:solidFill>
                            <a:srgbClr val="000000"/>
                          </a:solidFill>
                          <a:effectLst/>
                          <a:latin typeface="Calibri" panose="020F0502020204030204" pitchFamily="34" charset="0"/>
                        </a:rPr>
                        <a:t>13</a:t>
                      </a:r>
                    </a:p>
                  </a:txBody>
                  <a:tcPr marL="13187" marR="13187" marT="13187" marB="0" anchor="b">
                    <a:lnL>
                      <a:noFill/>
                    </a:lnL>
                    <a:lnR>
                      <a:noFill/>
                    </a:lnR>
                    <a:lnT>
                      <a:noFill/>
                    </a:lnT>
                    <a:lnB>
                      <a:noFill/>
                    </a:lnB>
                  </a:tcPr>
                </a:tc>
                <a:tc>
                  <a:txBody>
                    <a:bodyPr/>
                    <a:lstStyle/>
                    <a:p>
                      <a:pPr algn="r" fontAlgn="b"/>
                      <a:r>
                        <a:rPr lang="en-US" sz="1700" b="0" i="0" u="none" strike="noStrike">
                          <a:solidFill>
                            <a:srgbClr val="000000"/>
                          </a:solidFill>
                          <a:effectLst/>
                          <a:latin typeface="Calibri" panose="020F0502020204030204" pitchFamily="34" charset="0"/>
                        </a:rPr>
                        <a:t>1043.72</a:t>
                      </a:r>
                    </a:p>
                  </a:txBody>
                  <a:tcPr marL="13187" marR="13187" marT="13187" marB="0" anchor="b">
                    <a:lnL>
                      <a:noFill/>
                    </a:lnL>
                    <a:lnR>
                      <a:noFill/>
                    </a:lnR>
                    <a:lnT>
                      <a:noFill/>
                    </a:lnT>
                    <a:lnB>
                      <a:noFill/>
                    </a:lnB>
                  </a:tcPr>
                </a:tc>
                <a:tc>
                  <a:txBody>
                    <a:bodyPr/>
                    <a:lstStyle/>
                    <a:p>
                      <a:pPr algn="r" fontAlgn="b"/>
                      <a:r>
                        <a:rPr lang="en-US" sz="1700" b="0" i="0" u="none" strike="noStrike">
                          <a:solidFill>
                            <a:srgbClr val="000000"/>
                          </a:solidFill>
                          <a:effectLst/>
                          <a:latin typeface="Calibri" panose="020F0502020204030204" pitchFamily="34" charset="0"/>
                        </a:rPr>
                        <a:t>304.28</a:t>
                      </a:r>
                    </a:p>
                  </a:txBody>
                  <a:tcPr marL="13187" marR="13187" marT="13187" marB="0" anchor="b">
                    <a:lnL>
                      <a:noFill/>
                    </a:lnL>
                    <a:lnR>
                      <a:noFill/>
                    </a:lnR>
                    <a:lnT>
                      <a:noFill/>
                    </a:lnT>
                    <a:lnB>
                      <a:noFill/>
                    </a:lnB>
                  </a:tcPr>
                </a:tc>
                <a:tc>
                  <a:txBody>
                    <a:bodyPr/>
                    <a:lstStyle/>
                    <a:p>
                      <a:pPr algn="r" fontAlgn="b"/>
                      <a:r>
                        <a:rPr lang="en-US" sz="1700" b="0" i="0" u="none" strike="noStrike">
                          <a:solidFill>
                            <a:srgbClr val="000000"/>
                          </a:solidFill>
                          <a:effectLst/>
                          <a:latin typeface="Calibri" panose="020F0502020204030204" pitchFamily="34" charset="0"/>
                        </a:rPr>
                        <a:t>92586.66</a:t>
                      </a:r>
                    </a:p>
                  </a:txBody>
                  <a:tcPr marL="13187" marR="13187" marT="13187" marB="0" anchor="b">
                    <a:lnL>
                      <a:noFill/>
                    </a:lnL>
                    <a:lnR>
                      <a:noFill/>
                    </a:lnR>
                    <a:lnT>
                      <a:noFill/>
                    </a:lnT>
                    <a:lnB>
                      <a:noFill/>
                    </a:lnB>
                  </a:tcPr>
                </a:tc>
                <a:tc>
                  <a:txBody>
                    <a:bodyPr/>
                    <a:lstStyle/>
                    <a:p>
                      <a:pPr algn="l" fontAlgn="b"/>
                      <a:endParaRPr lang="en-US" sz="17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r" fontAlgn="b"/>
                      <a:r>
                        <a:rPr lang="en-US" sz="1700" b="0" i="0" u="none" strike="noStrike" dirty="0">
                          <a:solidFill>
                            <a:srgbClr val="000000"/>
                          </a:solidFill>
                          <a:effectLst/>
                          <a:latin typeface="Calibri" panose="020F0502020204030204" pitchFamily="34" charset="0"/>
                        </a:rPr>
                        <a:t>82 (26, 99)</a:t>
                      </a:r>
                    </a:p>
                  </a:txBody>
                  <a:tcPr marL="13187" marR="13187" marT="13187" marB="0" anchor="b">
                    <a:lnL>
                      <a:noFill/>
                    </a:lnL>
                    <a:lnR>
                      <a:noFill/>
                    </a:lnR>
                    <a:lnT>
                      <a:noFill/>
                    </a:lnT>
                    <a:lnB>
                      <a:noFill/>
                    </a:lnB>
                  </a:tcPr>
                </a:tc>
                <a:tc>
                  <a:txBody>
                    <a:bodyPr/>
                    <a:lstStyle/>
                    <a:p>
                      <a:pPr algn="r" fontAlgn="b"/>
                      <a:r>
                        <a:rPr lang="en-US" sz="1700" b="0" i="0" u="none" strike="noStrike">
                          <a:solidFill>
                            <a:srgbClr val="000000"/>
                          </a:solidFill>
                          <a:effectLst/>
                          <a:latin typeface="Calibri" panose="020F0502020204030204" pitchFamily="34" charset="0"/>
                        </a:rPr>
                        <a:t>87 (34, 100)</a:t>
                      </a:r>
                    </a:p>
                  </a:txBody>
                  <a:tcPr marL="13187" marR="13187" marT="13187" marB="0" anchor="b">
                    <a:lnL>
                      <a:noFill/>
                    </a:lnL>
                    <a:lnR>
                      <a:noFill/>
                    </a:lnR>
                    <a:lnT>
                      <a:noFill/>
                    </a:lnT>
                    <a:lnB>
                      <a:noFill/>
                    </a:lnB>
                  </a:tcPr>
                </a:tc>
                <a:extLst>
                  <a:ext uri="{0D108BD9-81ED-4DB2-BD59-A6C34878D82A}">
                    <a16:rowId xmlns:a16="http://schemas.microsoft.com/office/drawing/2014/main" val="801422344"/>
                  </a:ext>
                </a:extLst>
              </a:tr>
              <a:tr h="266870">
                <a:tc>
                  <a:txBody>
                    <a:bodyPr/>
                    <a:lstStyle/>
                    <a:p>
                      <a:pPr algn="l" fontAlgn="b"/>
                      <a:r>
                        <a:rPr lang="en-US" sz="1700" b="0" i="0" u="none" strike="noStrike">
                          <a:solidFill>
                            <a:srgbClr val="000000"/>
                          </a:solidFill>
                          <a:effectLst/>
                          <a:latin typeface="Calibri" panose="020F0502020204030204" pitchFamily="34" charset="0"/>
                        </a:rPr>
                        <a:t>fixed KSHV</a:t>
                      </a:r>
                    </a:p>
                  </a:txBody>
                  <a:tcPr marL="13187" marR="13187" marT="13187" marB="0" anchor="b">
                    <a:lnL>
                      <a:noFill/>
                    </a:lnL>
                    <a:lnR>
                      <a:noFill/>
                    </a:lnR>
                    <a:lnT>
                      <a:noFill/>
                    </a:lnT>
                    <a:lnB>
                      <a:noFill/>
                    </a:lnB>
                    <a:solidFill>
                      <a:srgbClr val="D0CECE"/>
                    </a:solidFill>
                  </a:tcPr>
                </a:tc>
                <a:tc>
                  <a:txBody>
                    <a:bodyPr/>
                    <a:lstStyle/>
                    <a:p>
                      <a:pPr algn="r" fontAlgn="b"/>
                      <a:r>
                        <a:rPr lang="en-US" sz="1700" b="0" i="0" u="none" strike="noStrike">
                          <a:solidFill>
                            <a:srgbClr val="000000"/>
                          </a:solidFill>
                          <a:effectLst/>
                          <a:latin typeface="Calibri" panose="020F0502020204030204" pitchFamily="34" charset="0"/>
                        </a:rPr>
                        <a:t>118</a:t>
                      </a:r>
                    </a:p>
                  </a:txBody>
                  <a:tcPr marL="13187" marR="13187" marT="13187" marB="0" anchor="b">
                    <a:lnL>
                      <a:noFill/>
                    </a:lnL>
                    <a:lnR>
                      <a:noFill/>
                    </a:lnR>
                    <a:lnT>
                      <a:noFill/>
                    </a:lnT>
                    <a:lnB>
                      <a:noFill/>
                    </a:lnB>
                    <a:solidFill>
                      <a:srgbClr val="D0CECE"/>
                    </a:solidFill>
                  </a:tcPr>
                </a:tc>
                <a:tc>
                  <a:txBody>
                    <a:bodyPr/>
                    <a:lstStyle/>
                    <a:p>
                      <a:pPr algn="r" fontAlgn="b"/>
                      <a:r>
                        <a:rPr lang="en-US" sz="1700" b="0" i="0" u="none" strike="noStrike" dirty="0">
                          <a:solidFill>
                            <a:srgbClr val="000000"/>
                          </a:solidFill>
                          <a:effectLst/>
                          <a:latin typeface="Calibri" panose="020F0502020204030204" pitchFamily="34" charset="0"/>
                        </a:rPr>
                        <a:t>33</a:t>
                      </a:r>
                    </a:p>
                  </a:txBody>
                  <a:tcPr marL="13187" marR="13187" marT="13187" marB="0" anchor="b">
                    <a:lnL>
                      <a:noFill/>
                    </a:lnL>
                    <a:lnR>
                      <a:noFill/>
                    </a:lnR>
                    <a:lnT>
                      <a:noFill/>
                    </a:lnT>
                    <a:lnB>
                      <a:noFill/>
                    </a:lnB>
                    <a:solidFill>
                      <a:srgbClr val="D0CECE"/>
                    </a:solidFill>
                  </a:tcPr>
                </a:tc>
                <a:tc>
                  <a:txBody>
                    <a:bodyPr/>
                    <a:lstStyle/>
                    <a:p>
                      <a:pPr algn="r" fontAlgn="b"/>
                      <a:r>
                        <a:rPr lang="en-US" sz="1700" b="0" i="0" u="none" strike="noStrike" dirty="0">
                          <a:solidFill>
                            <a:srgbClr val="000000"/>
                          </a:solidFill>
                          <a:effectLst/>
                          <a:latin typeface="Calibri" panose="020F0502020204030204" pitchFamily="34" charset="0"/>
                        </a:rPr>
                        <a:t>51</a:t>
                      </a:r>
                    </a:p>
                  </a:txBody>
                  <a:tcPr marL="13187" marR="13187" marT="13187" marB="0" anchor="b">
                    <a:lnL>
                      <a:noFill/>
                    </a:lnL>
                    <a:lnR>
                      <a:noFill/>
                    </a:lnR>
                    <a:lnT>
                      <a:noFill/>
                    </a:lnT>
                    <a:lnB>
                      <a:noFill/>
                    </a:lnB>
                    <a:solidFill>
                      <a:srgbClr val="D0CECE"/>
                    </a:solidFill>
                  </a:tcPr>
                </a:tc>
                <a:tc>
                  <a:txBody>
                    <a:bodyPr/>
                    <a:lstStyle/>
                    <a:p>
                      <a:pPr algn="r" fontAlgn="b"/>
                      <a:r>
                        <a:rPr lang="en-US" sz="1700" b="0" i="0" u="none" strike="noStrike">
                          <a:solidFill>
                            <a:srgbClr val="000000"/>
                          </a:solidFill>
                          <a:effectLst/>
                          <a:latin typeface="Calibri" panose="020F0502020204030204" pitchFamily="34" charset="0"/>
                        </a:rPr>
                        <a:t>1378.91</a:t>
                      </a:r>
                    </a:p>
                  </a:txBody>
                  <a:tcPr marL="13187" marR="13187" marT="13187" marB="0" anchor="b">
                    <a:lnL>
                      <a:noFill/>
                    </a:lnL>
                    <a:lnR>
                      <a:noFill/>
                    </a:lnR>
                    <a:lnT>
                      <a:noFill/>
                    </a:lnT>
                    <a:lnB>
                      <a:noFill/>
                    </a:lnB>
                    <a:solidFill>
                      <a:srgbClr val="D0CECE"/>
                    </a:solidFill>
                  </a:tcPr>
                </a:tc>
                <a:tc>
                  <a:txBody>
                    <a:bodyPr/>
                    <a:lstStyle/>
                    <a:p>
                      <a:pPr algn="r" fontAlgn="b"/>
                      <a:r>
                        <a:rPr lang="en-US" sz="1700" b="0" i="0" u="none" strike="noStrike">
                          <a:solidFill>
                            <a:srgbClr val="000000"/>
                          </a:solidFill>
                          <a:effectLst/>
                          <a:latin typeface="Calibri" panose="020F0502020204030204" pitchFamily="34" charset="0"/>
                        </a:rPr>
                        <a:t>273.51</a:t>
                      </a:r>
                    </a:p>
                  </a:txBody>
                  <a:tcPr marL="13187" marR="13187" marT="13187" marB="0" anchor="b">
                    <a:lnL>
                      <a:noFill/>
                    </a:lnL>
                    <a:lnR>
                      <a:noFill/>
                    </a:lnR>
                    <a:lnT>
                      <a:noFill/>
                    </a:lnT>
                    <a:lnB>
                      <a:noFill/>
                    </a:lnB>
                    <a:solidFill>
                      <a:srgbClr val="D0CECE"/>
                    </a:solidFill>
                  </a:tcPr>
                </a:tc>
                <a:tc>
                  <a:txBody>
                    <a:bodyPr/>
                    <a:lstStyle/>
                    <a:p>
                      <a:pPr algn="r" fontAlgn="b"/>
                      <a:r>
                        <a:rPr lang="en-US" sz="1700" b="0" i="0" u="none" strike="noStrike">
                          <a:solidFill>
                            <a:srgbClr val="000000"/>
                          </a:solidFill>
                          <a:effectLst/>
                          <a:latin typeface="Calibri" panose="020F0502020204030204" pitchFamily="34" charset="0"/>
                        </a:rPr>
                        <a:t>74805.66</a:t>
                      </a:r>
                    </a:p>
                  </a:txBody>
                  <a:tcPr marL="13187" marR="13187" marT="13187" marB="0" anchor="b">
                    <a:lnL>
                      <a:noFill/>
                    </a:lnL>
                    <a:lnR>
                      <a:noFill/>
                    </a:lnR>
                    <a:lnT>
                      <a:noFill/>
                    </a:lnT>
                    <a:lnB>
                      <a:noFill/>
                    </a:lnB>
                    <a:solidFill>
                      <a:srgbClr val="D0CECE"/>
                    </a:solidFill>
                  </a:tcPr>
                </a:tc>
                <a:tc>
                  <a:txBody>
                    <a:bodyPr/>
                    <a:lstStyle/>
                    <a:p>
                      <a:pPr algn="l" fontAlgn="b"/>
                      <a:r>
                        <a:rPr lang="en-US" sz="17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D0CECE"/>
                    </a:solidFill>
                  </a:tcPr>
                </a:tc>
                <a:tc>
                  <a:txBody>
                    <a:bodyPr/>
                    <a:lstStyle/>
                    <a:p>
                      <a:pPr algn="r" fontAlgn="b"/>
                      <a:r>
                        <a:rPr lang="en-US" sz="1700" b="0" i="0" u="none" strike="noStrike" dirty="0">
                          <a:solidFill>
                            <a:srgbClr val="000000"/>
                          </a:solidFill>
                          <a:effectLst/>
                          <a:latin typeface="Calibri" panose="020F0502020204030204" pitchFamily="34" charset="0"/>
                        </a:rPr>
                        <a:t>82 (57, 95)</a:t>
                      </a:r>
                    </a:p>
                  </a:txBody>
                  <a:tcPr marL="13187" marR="13187" marT="13187" marB="0" anchor="b">
                    <a:lnL>
                      <a:noFill/>
                    </a:lnL>
                    <a:lnR>
                      <a:noFill/>
                    </a:lnR>
                    <a:lnT>
                      <a:noFill/>
                    </a:lnT>
                    <a:lnB>
                      <a:noFill/>
                    </a:lnB>
                    <a:solidFill>
                      <a:srgbClr val="D0CECE"/>
                    </a:solidFill>
                  </a:tcPr>
                </a:tc>
                <a:tc>
                  <a:txBody>
                    <a:bodyPr/>
                    <a:lstStyle/>
                    <a:p>
                      <a:pPr algn="r" fontAlgn="b"/>
                      <a:r>
                        <a:rPr lang="en-US" sz="1700" b="0" i="0" u="none" strike="noStrike" dirty="0">
                          <a:solidFill>
                            <a:srgbClr val="000000"/>
                          </a:solidFill>
                          <a:effectLst/>
                          <a:latin typeface="Calibri" panose="020F0502020204030204" pitchFamily="34" charset="0"/>
                        </a:rPr>
                        <a:t>93 (78, 100)</a:t>
                      </a:r>
                    </a:p>
                  </a:txBody>
                  <a:tcPr marL="13187" marR="13187" marT="13187" marB="0" anchor="b">
                    <a:lnL>
                      <a:noFill/>
                    </a:lnL>
                    <a:lnR>
                      <a:noFill/>
                    </a:lnR>
                    <a:lnT>
                      <a:noFill/>
                    </a:lnT>
                    <a:lnB>
                      <a:noFill/>
                    </a:lnB>
                    <a:solidFill>
                      <a:srgbClr val="D0CECE"/>
                    </a:solidFill>
                  </a:tcPr>
                </a:tc>
                <a:extLst>
                  <a:ext uri="{0D108BD9-81ED-4DB2-BD59-A6C34878D82A}">
                    <a16:rowId xmlns:a16="http://schemas.microsoft.com/office/drawing/2014/main" val="3110762303"/>
                  </a:ext>
                </a:extLst>
              </a:tr>
              <a:tr h="266870">
                <a:tc>
                  <a:txBody>
                    <a:bodyPr/>
                    <a:lstStyle/>
                    <a:p>
                      <a:pPr algn="l" fontAlgn="b"/>
                      <a:r>
                        <a:rPr lang="en-US" sz="1700" b="0" i="0" u="none" strike="noStrike" dirty="0">
                          <a:solidFill>
                            <a:srgbClr val="000000"/>
                          </a:solidFill>
                          <a:effectLst/>
                          <a:latin typeface="Calibri" panose="020F0502020204030204" pitchFamily="34" charset="0"/>
                        </a:rPr>
                        <a:t>live KSHV</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1700" b="0" i="0" u="none" strike="noStrike" dirty="0">
                          <a:solidFill>
                            <a:srgbClr val="000000"/>
                          </a:solidFill>
                          <a:effectLst/>
                          <a:latin typeface="Calibri" panose="020F0502020204030204" pitchFamily="34" charset="0"/>
                        </a:rPr>
                        <a:t>79</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1700" b="0" i="0" u="none" strike="noStrike" dirty="0">
                          <a:solidFill>
                            <a:srgbClr val="000000"/>
                          </a:solidFill>
                          <a:effectLst/>
                          <a:latin typeface="Calibri" panose="020F0502020204030204" pitchFamily="34" charset="0"/>
                        </a:rPr>
                        <a:t>23</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1700" b="0" i="0" u="none" strike="noStrike" dirty="0">
                          <a:solidFill>
                            <a:srgbClr val="000000"/>
                          </a:solidFill>
                          <a:effectLst/>
                          <a:latin typeface="Calibri" panose="020F0502020204030204" pitchFamily="34" charset="0"/>
                        </a:rPr>
                        <a:t>22</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1700" b="0" i="0" u="none" strike="noStrike" dirty="0">
                          <a:solidFill>
                            <a:srgbClr val="000000"/>
                          </a:solidFill>
                          <a:effectLst/>
                          <a:latin typeface="Calibri" panose="020F0502020204030204" pitchFamily="34" charset="0"/>
                        </a:rPr>
                        <a:t>1165.15</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1700" b="0" i="0" u="none" strike="noStrike" dirty="0">
                          <a:solidFill>
                            <a:srgbClr val="000000"/>
                          </a:solidFill>
                          <a:effectLst/>
                          <a:latin typeface="Calibri" panose="020F0502020204030204" pitchFamily="34" charset="0"/>
                        </a:rPr>
                        <a:t>341.48</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1700" b="0" i="0" u="none" strike="noStrike" dirty="0">
                          <a:solidFill>
                            <a:srgbClr val="000000"/>
                          </a:solidFill>
                          <a:effectLst/>
                          <a:latin typeface="Calibri" panose="020F0502020204030204" pitchFamily="34" charset="0"/>
                        </a:rPr>
                        <a:t>116611</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700" b="0" i="0" u="none" strike="noStrike" dirty="0">
                          <a:solidFill>
                            <a:srgbClr val="000000"/>
                          </a:solidFill>
                          <a:effectLst/>
                          <a:latin typeface="Calibri" panose="020F0502020204030204" pitchFamily="34" charset="0"/>
                        </a:rPr>
                        <a:t> </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1700" b="0" i="0" u="none" strike="noStrike" dirty="0">
                          <a:solidFill>
                            <a:srgbClr val="000000"/>
                          </a:solidFill>
                          <a:effectLst/>
                          <a:latin typeface="Calibri" panose="020F0502020204030204" pitchFamily="34" charset="0"/>
                        </a:rPr>
                        <a:t>0 (0,99)</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1700" b="0" i="0" u="none" strike="noStrike" dirty="0">
                          <a:solidFill>
                            <a:srgbClr val="000000"/>
                          </a:solidFill>
                          <a:effectLst/>
                          <a:latin typeface="Calibri" panose="020F0502020204030204" pitchFamily="34" charset="0"/>
                        </a:rPr>
                        <a:t>0 (0,100)</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3071006"/>
                  </a:ext>
                </a:extLst>
              </a:tr>
              <a:tr h="266870">
                <a:tc gridSpan="10">
                  <a:txBody>
                    <a:bodyPr/>
                    <a:lstStyle/>
                    <a:p>
                      <a:pPr algn="l" fontAlgn="b"/>
                      <a:r>
                        <a:rPr lang="en-US" sz="1200" b="0" i="0" u="none" strike="noStrike" dirty="0">
                          <a:solidFill>
                            <a:srgbClr val="000000"/>
                          </a:solidFill>
                          <a:effectLst/>
                          <a:latin typeface="Calibri" panose="020F0502020204030204" pitchFamily="34" charset="0"/>
                        </a:rPr>
                        <a:t>* Parameters determined as the median of the sampled values </a:t>
                      </a: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fontAlgn="b"/>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gn="r" fontAlgn="b"/>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b"/>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b"/>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1700" b="0" i="0" u="none" strike="noStrike">
                        <a:solidFill>
                          <a:srgbClr val="000000"/>
                        </a:solidFill>
                        <a:effectLst/>
                        <a:latin typeface="Calibri" panose="020F0502020204030204" pitchFamily="34" charset="0"/>
                      </a:endParaRP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b"/>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b"/>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0414666"/>
                  </a:ext>
                </a:extLst>
              </a:tr>
            </a:tbl>
          </a:graphicData>
        </a:graphic>
      </p:graphicFrame>
    </p:spTree>
    <p:extLst>
      <p:ext uri="{BB962C8B-B14F-4D97-AF65-F5344CB8AC3E}">
        <p14:creationId xmlns:p14="http://schemas.microsoft.com/office/powerpoint/2010/main" val="2908403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6537CD-752C-4CED-A286-53D47E1F70A8}"/>
              </a:ext>
            </a:extLst>
          </p:cNvPr>
          <p:cNvSpPr>
            <a:spLocks noGrp="1"/>
          </p:cNvSpPr>
          <p:nvPr>
            <p:ph type="title"/>
          </p:nvPr>
        </p:nvSpPr>
        <p:spPr>
          <a:xfrm>
            <a:off x="0" y="3388"/>
            <a:ext cx="10515600" cy="1325563"/>
          </a:xfrm>
        </p:spPr>
        <p:txBody>
          <a:bodyPr/>
          <a:lstStyle/>
          <a:p>
            <a:r>
              <a:rPr lang="en-US" dirty="0"/>
              <a:t>Fixed 8TR Data</a:t>
            </a:r>
          </a:p>
        </p:txBody>
      </p:sp>
      <p:pic>
        <p:nvPicPr>
          <p:cNvPr id="13" name="Picture 12">
            <a:extLst>
              <a:ext uri="{FF2B5EF4-FFF2-40B4-BE49-F238E27FC236}">
                <a16:creationId xmlns:a16="http://schemas.microsoft.com/office/drawing/2014/main" id="{5ADD7DEF-A0BE-032E-F283-68F0690DC4F1}"/>
              </a:ext>
            </a:extLst>
          </p:cNvPr>
          <p:cNvPicPr>
            <a:picLocks noChangeAspect="1"/>
          </p:cNvPicPr>
          <p:nvPr/>
        </p:nvPicPr>
        <p:blipFill rotWithShape="1">
          <a:blip r:embed="rId2"/>
          <a:srcRect r="27129"/>
          <a:stretch/>
        </p:blipFill>
        <p:spPr>
          <a:xfrm>
            <a:off x="6087716" y="228601"/>
            <a:ext cx="5663852" cy="6629399"/>
          </a:xfrm>
          <a:prstGeom prst="rect">
            <a:avLst/>
          </a:prstGeom>
        </p:spPr>
      </p:pic>
      <p:pic>
        <p:nvPicPr>
          <p:cNvPr id="2" name="Picture 1">
            <a:extLst>
              <a:ext uri="{FF2B5EF4-FFF2-40B4-BE49-F238E27FC236}">
                <a16:creationId xmlns:a16="http://schemas.microsoft.com/office/drawing/2014/main" id="{C72F19A8-4ABD-79B1-0D3E-0454844F6D69}"/>
              </a:ext>
            </a:extLst>
          </p:cNvPr>
          <p:cNvPicPr>
            <a:picLocks noChangeAspect="1"/>
          </p:cNvPicPr>
          <p:nvPr/>
        </p:nvPicPr>
        <p:blipFill>
          <a:blip r:embed="rId3"/>
          <a:stretch>
            <a:fillRect/>
          </a:stretch>
        </p:blipFill>
        <p:spPr>
          <a:xfrm>
            <a:off x="113014" y="2143903"/>
            <a:ext cx="5517222" cy="2570195"/>
          </a:xfrm>
          <a:prstGeom prst="rect">
            <a:avLst/>
          </a:prstGeom>
        </p:spPr>
      </p:pic>
      <p:pic>
        <p:nvPicPr>
          <p:cNvPr id="3" name="Picture 2">
            <a:extLst>
              <a:ext uri="{FF2B5EF4-FFF2-40B4-BE49-F238E27FC236}">
                <a16:creationId xmlns:a16="http://schemas.microsoft.com/office/drawing/2014/main" id="{A6A01112-BA88-13DF-8920-EB497D28FE31}"/>
              </a:ext>
            </a:extLst>
          </p:cNvPr>
          <p:cNvPicPr>
            <a:picLocks noChangeAspect="1"/>
          </p:cNvPicPr>
          <p:nvPr/>
        </p:nvPicPr>
        <p:blipFill rotWithShape="1">
          <a:blip r:embed="rId2"/>
          <a:srcRect l="70911" t="28665" r="1961" b="52299"/>
          <a:stretch/>
        </p:blipFill>
        <p:spPr>
          <a:xfrm>
            <a:off x="9398469" y="1034519"/>
            <a:ext cx="2108548" cy="1261997"/>
          </a:xfrm>
          <a:prstGeom prst="rect">
            <a:avLst/>
          </a:prstGeom>
        </p:spPr>
      </p:pic>
    </p:spTree>
    <p:extLst>
      <p:ext uri="{BB962C8B-B14F-4D97-AF65-F5344CB8AC3E}">
        <p14:creationId xmlns:p14="http://schemas.microsoft.com/office/powerpoint/2010/main" val="2304827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643D-F3A2-DC11-1C3F-6BC72C453288}"/>
              </a:ext>
            </a:extLst>
          </p:cNvPr>
          <p:cNvSpPr>
            <a:spLocks noGrp="1"/>
          </p:cNvSpPr>
          <p:nvPr>
            <p:ph type="title"/>
          </p:nvPr>
        </p:nvSpPr>
        <p:spPr>
          <a:xfrm>
            <a:off x="0" y="0"/>
            <a:ext cx="10515600" cy="1325563"/>
          </a:xfrm>
        </p:spPr>
        <p:txBody>
          <a:bodyPr/>
          <a:lstStyle/>
          <a:p>
            <a:r>
              <a:rPr lang="en-US" dirty="0"/>
              <a:t>Live 8TR data</a:t>
            </a:r>
          </a:p>
        </p:txBody>
      </p:sp>
      <p:pic>
        <p:nvPicPr>
          <p:cNvPr id="5" name="Picture 4">
            <a:extLst>
              <a:ext uri="{FF2B5EF4-FFF2-40B4-BE49-F238E27FC236}">
                <a16:creationId xmlns:a16="http://schemas.microsoft.com/office/drawing/2014/main" id="{73DD19A4-DFB3-6C63-0F60-32E92F81E8A6}"/>
              </a:ext>
            </a:extLst>
          </p:cNvPr>
          <p:cNvPicPr>
            <a:picLocks noChangeAspect="1"/>
          </p:cNvPicPr>
          <p:nvPr/>
        </p:nvPicPr>
        <p:blipFill rotWithShape="1">
          <a:blip r:embed="rId2"/>
          <a:srcRect r="25147"/>
          <a:stretch/>
        </p:blipFill>
        <p:spPr>
          <a:xfrm>
            <a:off x="6209014" y="304704"/>
            <a:ext cx="5817818" cy="6362312"/>
          </a:xfrm>
          <a:prstGeom prst="rect">
            <a:avLst/>
          </a:prstGeom>
        </p:spPr>
      </p:pic>
      <p:pic>
        <p:nvPicPr>
          <p:cNvPr id="3" name="Picture 2">
            <a:extLst>
              <a:ext uri="{FF2B5EF4-FFF2-40B4-BE49-F238E27FC236}">
                <a16:creationId xmlns:a16="http://schemas.microsoft.com/office/drawing/2014/main" id="{41B6FC82-B9FF-B1D6-78D2-1BC07F336562}"/>
              </a:ext>
            </a:extLst>
          </p:cNvPr>
          <p:cNvPicPr>
            <a:picLocks noChangeAspect="1"/>
          </p:cNvPicPr>
          <p:nvPr/>
        </p:nvPicPr>
        <p:blipFill>
          <a:blip r:embed="rId3"/>
          <a:stretch>
            <a:fillRect/>
          </a:stretch>
        </p:blipFill>
        <p:spPr>
          <a:xfrm>
            <a:off x="102740" y="2056505"/>
            <a:ext cx="5630238" cy="2744991"/>
          </a:xfrm>
          <a:prstGeom prst="rect">
            <a:avLst/>
          </a:prstGeom>
        </p:spPr>
      </p:pic>
      <p:pic>
        <p:nvPicPr>
          <p:cNvPr id="4" name="Picture 3">
            <a:extLst>
              <a:ext uri="{FF2B5EF4-FFF2-40B4-BE49-F238E27FC236}">
                <a16:creationId xmlns:a16="http://schemas.microsoft.com/office/drawing/2014/main" id="{9BFDCF89-CECA-61D8-481A-A6ADB04EE0D2}"/>
              </a:ext>
            </a:extLst>
          </p:cNvPr>
          <p:cNvPicPr>
            <a:picLocks noChangeAspect="1"/>
          </p:cNvPicPr>
          <p:nvPr/>
        </p:nvPicPr>
        <p:blipFill rotWithShape="1">
          <a:blip r:embed="rId2"/>
          <a:srcRect l="75954" t="29738" r="518" b="53921"/>
          <a:stretch/>
        </p:blipFill>
        <p:spPr>
          <a:xfrm>
            <a:off x="9556073" y="1110436"/>
            <a:ext cx="1828800" cy="1039661"/>
          </a:xfrm>
          <a:prstGeom prst="rect">
            <a:avLst/>
          </a:prstGeom>
        </p:spPr>
      </p:pic>
    </p:spTree>
    <p:extLst>
      <p:ext uri="{BB962C8B-B14F-4D97-AF65-F5344CB8AC3E}">
        <p14:creationId xmlns:p14="http://schemas.microsoft.com/office/powerpoint/2010/main" val="14683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694B70-EF34-35B3-A5B0-F1C8165F91FF}"/>
              </a:ext>
            </a:extLst>
          </p:cNvPr>
          <p:cNvPicPr>
            <a:picLocks noChangeAspect="1"/>
          </p:cNvPicPr>
          <p:nvPr/>
        </p:nvPicPr>
        <p:blipFill rotWithShape="1">
          <a:blip r:embed="rId2"/>
          <a:srcRect r="25034"/>
          <a:stretch/>
        </p:blipFill>
        <p:spPr>
          <a:xfrm>
            <a:off x="5909353" y="97163"/>
            <a:ext cx="5826690" cy="6663673"/>
          </a:xfrm>
          <a:prstGeom prst="rect">
            <a:avLst/>
          </a:prstGeom>
        </p:spPr>
      </p:pic>
      <p:sp>
        <p:nvSpPr>
          <p:cNvPr id="2" name="Title 1">
            <a:extLst>
              <a:ext uri="{FF2B5EF4-FFF2-40B4-BE49-F238E27FC236}">
                <a16:creationId xmlns:a16="http://schemas.microsoft.com/office/drawing/2014/main" id="{0263F22A-DEE6-DAD9-8CE9-48FF49F215CE}"/>
              </a:ext>
            </a:extLst>
          </p:cNvPr>
          <p:cNvSpPr>
            <a:spLocks noGrp="1"/>
          </p:cNvSpPr>
          <p:nvPr>
            <p:ph type="title"/>
          </p:nvPr>
        </p:nvSpPr>
        <p:spPr>
          <a:xfrm>
            <a:off x="0" y="0"/>
            <a:ext cx="10515600" cy="1325563"/>
          </a:xfrm>
        </p:spPr>
        <p:txBody>
          <a:bodyPr/>
          <a:lstStyle/>
          <a:p>
            <a:r>
              <a:rPr lang="en-US" dirty="0"/>
              <a:t>Fixed KSHV data</a:t>
            </a:r>
          </a:p>
        </p:txBody>
      </p:sp>
      <p:pic>
        <p:nvPicPr>
          <p:cNvPr id="3" name="Picture 2">
            <a:extLst>
              <a:ext uri="{FF2B5EF4-FFF2-40B4-BE49-F238E27FC236}">
                <a16:creationId xmlns:a16="http://schemas.microsoft.com/office/drawing/2014/main" id="{92C29F95-7B65-DA77-A28A-5D078DC72570}"/>
              </a:ext>
            </a:extLst>
          </p:cNvPr>
          <p:cNvPicPr>
            <a:picLocks noChangeAspect="1"/>
          </p:cNvPicPr>
          <p:nvPr/>
        </p:nvPicPr>
        <p:blipFill>
          <a:blip r:embed="rId3"/>
          <a:stretch>
            <a:fillRect/>
          </a:stretch>
        </p:blipFill>
        <p:spPr>
          <a:xfrm>
            <a:off x="0" y="1960295"/>
            <a:ext cx="5435029" cy="2834851"/>
          </a:xfrm>
          <a:prstGeom prst="rect">
            <a:avLst/>
          </a:prstGeom>
        </p:spPr>
      </p:pic>
      <p:pic>
        <p:nvPicPr>
          <p:cNvPr id="6" name="Picture 5">
            <a:extLst>
              <a:ext uri="{FF2B5EF4-FFF2-40B4-BE49-F238E27FC236}">
                <a16:creationId xmlns:a16="http://schemas.microsoft.com/office/drawing/2014/main" id="{1F218176-7E11-A27D-DA59-DEBCB1EB5562}"/>
              </a:ext>
            </a:extLst>
          </p:cNvPr>
          <p:cNvPicPr>
            <a:picLocks noChangeAspect="1"/>
          </p:cNvPicPr>
          <p:nvPr/>
        </p:nvPicPr>
        <p:blipFill rotWithShape="1">
          <a:blip r:embed="rId2"/>
          <a:srcRect l="74778" t="29151" r="1960" b="52287"/>
          <a:stretch/>
        </p:blipFill>
        <p:spPr>
          <a:xfrm>
            <a:off x="9613515" y="892827"/>
            <a:ext cx="1807924" cy="1236945"/>
          </a:xfrm>
          <a:prstGeom prst="rect">
            <a:avLst/>
          </a:prstGeom>
        </p:spPr>
      </p:pic>
    </p:spTree>
    <p:extLst>
      <p:ext uri="{BB962C8B-B14F-4D97-AF65-F5344CB8AC3E}">
        <p14:creationId xmlns:p14="http://schemas.microsoft.com/office/powerpoint/2010/main" val="210306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15AC-B7D0-3B3F-F23C-88C6D680640C}"/>
              </a:ext>
            </a:extLst>
          </p:cNvPr>
          <p:cNvSpPr>
            <a:spLocks noGrp="1"/>
          </p:cNvSpPr>
          <p:nvPr>
            <p:ph type="title"/>
          </p:nvPr>
        </p:nvSpPr>
        <p:spPr>
          <a:xfrm>
            <a:off x="0" y="0"/>
            <a:ext cx="10515600" cy="1325563"/>
          </a:xfrm>
        </p:spPr>
        <p:txBody>
          <a:bodyPr/>
          <a:lstStyle/>
          <a:p>
            <a:r>
              <a:rPr lang="en-US" dirty="0"/>
              <a:t>Live KSHV data</a:t>
            </a:r>
          </a:p>
        </p:txBody>
      </p:sp>
      <p:pic>
        <p:nvPicPr>
          <p:cNvPr id="7" name="Picture 6">
            <a:extLst>
              <a:ext uri="{FF2B5EF4-FFF2-40B4-BE49-F238E27FC236}">
                <a16:creationId xmlns:a16="http://schemas.microsoft.com/office/drawing/2014/main" id="{A8C29FF3-03F8-DA01-76F8-069494B134B3}"/>
              </a:ext>
            </a:extLst>
          </p:cNvPr>
          <p:cNvPicPr>
            <a:picLocks noChangeAspect="1"/>
          </p:cNvPicPr>
          <p:nvPr/>
        </p:nvPicPr>
        <p:blipFill rotWithShape="1">
          <a:blip r:embed="rId2"/>
          <a:srcRect r="24872"/>
          <a:stretch/>
        </p:blipFill>
        <p:spPr>
          <a:xfrm>
            <a:off x="6096000" y="256142"/>
            <a:ext cx="5839216" cy="6601858"/>
          </a:xfrm>
          <a:prstGeom prst="rect">
            <a:avLst/>
          </a:prstGeom>
        </p:spPr>
      </p:pic>
      <p:pic>
        <p:nvPicPr>
          <p:cNvPr id="4" name="Picture 3">
            <a:extLst>
              <a:ext uri="{FF2B5EF4-FFF2-40B4-BE49-F238E27FC236}">
                <a16:creationId xmlns:a16="http://schemas.microsoft.com/office/drawing/2014/main" id="{7404DD91-015B-D03F-2EFB-91B4B3C60C49}"/>
              </a:ext>
            </a:extLst>
          </p:cNvPr>
          <p:cNvPicPr>
            <a:picLocks noChangeAspect="1"/>
          </p:cNvPicPr>
          <p:nvPr/>
        </p:nvPicPr>
        <p:blipFill>
          <a:blip r:embed="rId3"/>
          <a:stretch>
            <a:fillRect/>
          </a:stretch>
        </p:blipFill>
        <p:spPr>
          <a:xfrm>
            <a:off x="0" y="2075406"/>
            <a:ext cx="5685095" cy="2707188"/>
          </a:xfrm>
          <a:prstGeom prst="rect">
            <a:avLst/>
          </a:prstGeom>
        </p:spPr>
      </p:pic>
      <p:pic>
        <p:nvPicPr>
          <p:cNvPr id="5" name="Picture 4">
            <a:extLst>
              <a:ext uri="{FF2B5EF4-FFF2-40B4-BE49-F238E27FC236}">
                <a16:creationId xmlns:a16="http://schemas.microsoft.com/office/drawing/2014/main" id="{34A41D49-E456-43A9-814F-E0CD81F36907}"/>
              </a:ext>
            </a:extLst>
          </p:cNvPr>
          <p:cNvPicPr>
            <a:picLocks noChangeAspect="1"/>
          </p:cNvPicPr>
          <p:nvPr/>
        </p:nvPicPr>
        <p:blipFill rotWithShape="1">
          <a:blip r:embed="rId2"/>
          <a:srcRect l="74295" t="27213" r="564" b="54096"/>
          <a:stretch/>
        </p:blipFill>
        <p:spPr>
          <a:xfrm>
            <a:off x="9637917" y="1121602"/>
            <a:ext cx="1954061" cy="1233966"/>
          </a:xfrm>
          <a:prstGeom prst="rect">
            <a:avLst/>
          </a:prstGeom>
        </p:spPr>
      </p:pic>
    </p:spTree>
    <p:extLst>
      <p:ext uri="{BB962C8B-B14F-4D97-AF65-F5344CB8AC3E}">
        <p14:creationId xmlns:p14="http://schemas.microsoft.com/office/powerpoint/2010/main" val="2516038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5B0FB5-3453-2467-F2E1-9172C3669BD8}"/>
              </a:ext>
            </a:extLst>
          </p:cNvPr>
          <p:cNvSpPr>
            <a:spLocks noGrp="1"/>
          </p:cNvSpPr>
          <p:nvPr>
            <p:ph type="title"/>
          </p:nvPr>
        </p:nvSpPr>
        <p:spPr>
          <a:xfrm>
            <a:off x="831850" y="1298774"/>
            <a:ext cx="10515600" cy="2852737"/>
          </a:xfrm>
        </p:spPr>
        <p:txBody>
          <a:bodyPr/>
          <a:lstStyle/>
          <a:p>
            <a:r>
              <a:rPr lang="en-US" dirty="0"/>
              <a:t>Understanding the problem with Live KSHV Inference</a:t>
            </a:r>
          </a:p>
        </p:txBody>
      </p:sp>
      <p:sp>
        <p:nvSpPr>
          <p:cNvPr id="4" name="Text Placeholder 3">
            <a:extLst>
              <a:ext uri="{FF2B5EF4-FFF2-40B4-BE49-F238E27FC236}">
                <a16:creationId xmlns:a16="http://schemas.microsoft.com/office/drawing/2014/main" id="{EFBC9B00-E22C-C31A-2E87-9175EB52C0C2}"/>
              </a:ext>
            </a:extLst>
          </p:cNvPr>
          <p:cNvSpPr>
            <a:spLocks noGrp="1"/>
          </p:cNvSpPr>
          <p:nvPr>
            <p:ph type="body" idx="1"/>
          </p:nvPr>
        </p:nvSpPr>
        <p:spPr>
          <a:xfrm>
            <a:off x="831850" y="4178499"/>
            <a:ext cx="10515600" cy="2129836"/>
          </a:xfrm>
        </p:spPr>
        <p:txBody>
          <a:bodyPr>
            <a:normAutofit fontScale="85000" lnSpcReduction="20000"/>
          </a:bodyPr>
          <a:lstStyle/>
          <a:p>
            <a:r>
              <a:rPr lang="en-US" dirty="0"/>
              <a:t>Concerns with the data:</a:t>
            </a:r>
          </a:p>
          <a:p>
            <a:pPr marL="342900" indent="-342900">
              <a:buFont typeface="Arial" panose="020B0604020202020204" pitchFamily="34" charset="0"/>
              <a:buChar char="•"/>
            </a:pPr>
            <a:r>
              <a:rPr lang="en-US" dirty="0"/>
              <a:t>The intensity of individual clusters in mother cells is higher than that of the daughter cells, suggesting either increased spatial overlap prior to division or GFP bleaching in post-division images.</a:t>
            </a:r>
          </a:p>
          <a:p>
            <a:pPr marL="342900" indent="-342900">
              <a:buFont typeface="Arial" panose="020B0604020202020204" pitchFamily="34" charset="0"/>
              <a:buChar char="•"/>
            </a:pPr>
            <a:r>
              <a:rPr lang="en-US" dirty="0"/>
              <a:t>Comparing the total fluorescence of non-dividing cells to the sum of daughter cell pairs suggests no replication (or even loss of episomes).</a:t>
            </a:r>
          </a:p>
          <a:p>
            <a:r>
              <a:rPr lang="en-US" b="1" dirty="0"/>
              <a:t>How does this affect the inference?</a:t>
            </a:r>
          </a:p>
        </p:txBody>
      </p:sp>
    </p:spTree>
    <p:extLst>
      <p:ext uri="{BB962C8B-B14F-4D97-AF65-F5344CB8AC3E}">
        <p14:creationId xmlns:p14="http://schemas.microsoft.com/office/powerpoint/2010/main" val="3369901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AE915-F5C6-7F3E-070D-5F8F00CBDF3B}"/>
              </a:ext>
            </a:extLst>
          </p:cNvPr>
          <p:cNvSpPr>
            <a:spLocks noGrp="1"/>
          </p:cNvSpPr>
          <p:nvPr>
            <p:ph type="title"/>
          </p:nvPr>
        </p:nvSpPr>
        <p:spPr>
          <a:xfrm>
            <a:off x="274320" y="0"/>
            <a:ext cx="10515600" cy="1325563"/>
          </a:xfrm>
        </p:spPr>
        <p:txBody>
          <a:bodyPr/>
          <a:lstStyle/>
          <a:p>
            <a:r>
              <a:rPr lang="en-US" dirty="0"/>
              <a:t>Brief overview of inference pipeline</a:t>
            </a:r>
          </a:p>
        </p:txBody>
      </p:sp>
      <p:sp>
        <p:nvSpPr>
          <p:cNvPr id="5" name="Content Placeholder 4">
            <a:extLst>
              <a:ext uri="{FF2B5EF4-FFF2-40B4-BE49-F238E27FC236}">
                <a16:creationId xmlns:a16="http://schemas.microsoft.com/office/drawing/2014/main" id="{7B181E1F-6D54-55B9-3856-A2F4973E0985}"/>
              </a:ext>
            </a:extLst>
          </p:cNvPr>
          <p:cNvSpPr>
            <a:spLocks noGrp="1"/>
          </p:cNvSpPr>
          <p:nvPr>
            <p:ph idx="1"/>
          </p:nvPr>
        </p:nvSpPr>
        <p:spPr>
          <a:xfrm>
            <a:off x="283845" y="1097280"/>
            <a:ext cx="11624310" cy="5646419"/>
          </a:xfrm>
        </p:spPr>
        <p:txBody>
          <a:bodyPr>
            <a:normAutofit/>
          </a:bodyPr>
          <a:lstStyle/>
          <a:p>
            <a:pPr marL="514350" indent="-514350">
              <a:buFont typeface="+mj-lt"/>
              <a:buAutoNum type="arabicPeriod"/>
            </a:pPr>
            <a:r>
              <a:rPr lang="en-US" dirty="0"/>
              <a:t>Use MCMC to infer the number of episomes per observed cluster in both non-dividing and dividing cells</a:t>
            </a:r>
          </a:p>
          <a:p>
            <a:pPr marL="971550" lvl="1" indent="-514350">
              <a:buFont typeface="+mj-lt"/>
              <a:buAutoNum type="alphaLcParenR"/>
            </a:pPr>
            <a:r>
              <a:rPr lang="en-US" dirty="0"/>
              <a:t>100,000 iterations</a:t>
            </a:r>
          </a:p>
          <a:p>
            <a:pPr marL="971550" lvl="1" indent="-514350">
              <a:buFont typeface="+mj-lt"/>
              <a:buAutoNum type="alphaLcParenR"/>
            </a:pPr>
            <a:r>
              <a:rPr lang="en-US" dirty="0"/>
              <a:t>5000 burn-in iterations</a:t>
            </a:r>
          </a:p>
          <a:p>
            <a:pPr marL="971550" lvl="1" indent="-514350">
              <a:buFont typeface="+mj-lt"/>
              <a:buAutoNum type="alphaLcParenR"/>
            </a:pPr>
            <a:r>
              <a:rPr lang="en-US" dirty="0"/>
              <a:t>Run two chains with different initial conditions to check convergence via </a:t>
            </a:r>
            <a:r>
              <a:rPr lang="en-US" dirty="0" err="1"/>
              <a:t>Rhat</a:t>
            </a:r>
            <a:r>
              <a:rPr lang="en-US" dirty="0"/>
              <a:t> and effective sample size</a:t>
            </a:r>
          </a:p>
          <a:p>
            <a:pPr marL="514350" indent="-514350">
              <a:buFont typeface="+mj-lt"/>
              <a:buAutoNum type="arabicPeriod"/>
            </a:pPr>
            <a:r>
              <a:rPr lang="en-US" dirty="0"/>
              <a:t>Add the samples of episomes per clusters within each cell at each iteration to construct a posterior distribution for the number of episomes per cell</a:t>
            </a:r>
          </a:p>
          <a:p>
            <a:pPr marL="514350" indent="-514350">
              <a:buFont typeface="+mj-lt"/>
              <a:buAutoNum type="arabicPeriod"/>
            </a:pPr>
            <a:r>
              <a:rPr lang="en-US" dirty="0"/>
              <a:t>Fit a </a:t>
            </a:r>
            <a:r>
              <a:rPr lang="en-US" dirty="0" err="1"/>
              <a:t>poisson</a:t>
            </a:r>
            <a:r>
              <a:rPr lang="en-US" dirty="0"/>
              <a:t> distribution to the number of episomes in non-dividing cells to get a probability distribution for X0</a:t>
            </a:r>
          </a:p>
          <a:p>
            <a:pPr marL="514350" indent="-514350">
              <a:buFont typeface="+mj-lt"/>
              <a:buAutoNum type="arabicPeriod"/>
            </a:pPr>
            <a:r>
              <a:rPr lang="en-US" dirty="0"/>
              <a:t>Run grid search for MLE of replication and segregation efficiency using likelihood function marginalized over X0</a:t>
            </a:r>
          </a:p>
          <a:p>
            <a:pPr marL="514350" indent="-514350">
              <a:buFont typeface="+mj-lt"/>
              <a:buAutoNum type="arabicPeriod"/>
            </a:pPr>
            <a:r>
              <a:rPr lang="en-US" dirty="0"/>
              <a:t>Find region of parameter values that make up 95% confidence region</a:t>
            </a:r>
          </a:p>
        </p:txBody>
      </p:sp>
    </p:spTree>
    <p:extLst>
      <p:ext uri="{BB962C8B-B14F-4D97-AF65-F5344CB8AC3E}">
        <p14:creationId xmlns:p14="http://schemas.microsoft.com/office/powerpoint/2010/main" val="1287202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1225</TotalTime>
  <Words>875</Words>
  <Application>Microsoft Macintosh PowerPoint</Application>
  <PresentationFormat>Widescreen</PresentationFormat>
  <Paragraphs>160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Visualizing Intensity Data</vt:lpstr>
      <vt:lpstr>Summary of original inference results</vt:lpstr>
      <vt:lpstr>Summary of updated inference results inferring the number of episomes in mother and daughter cells at the same time</vt:lpstr>
      <vt:lpstr>Fixed 8TR Data</vt:lpstr>
      <vt:lpstr>Live 8TR data</vt:lpstr>
      <vt:lpstr>Fixed KSHV data</vt:lpstr>
      <vt:lpstr>Live KSHV data</vt:lpstr>
      <vt:lpstr>Understanding the problem with Live KSHV Inference</vt:lpstr>
      <vt:lpstr>Brief overview of inference pipeline</vt:lpstr>
      <vt:lpstr>Our pipeline infers a replication and segregation efficiency of 0% with confidence intervals from  0-100%</vt:lpstr>
      <vt:lpstr>MCMC samples of the mean of fluorescence intensity show a bimodal distribution.  </vt:lpstr>
      <vt:lpstr>The effective sample size of most clusters is very small for most clusters</vt:lpstr>
      <vt:lpstr>The inferred number of episomes per cluster does not increase with cluster intensity as is observed for the other datasets</vt:lpstr>
      <vt:lpstr>The posteriors for number of episomes per cell show much more uncertainty than the other experimental conditions, especially at larger values.  </vt:lpstr>
      <vt:lpstr>For reference, here are the results of fixed KSHV</vt:lpstr>
      <vt:lpstr>For reference, here are the results of fixed KSHV</vt:lpstr>
      <vt:lpstr>What to do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Intensity Data</dc:title>
  <dc:creator>Madeleine Gastonguay</dc:creator>
  <cp:lastModifiedBy>Madeleine Gastonguay</cp:lastModifiedBy>
  <cp:revision>62</cp:revision>
  <dcterms:created xsi:type="dcterms:W3CDTF">2023-09-27T19:44:35Z</dcterms:created>
  <dcterms:modified xsi:type="dcterms:W3CDTF">2023-10-03T20:19:41Z</dcterms:modified>
</cp:coreProperties>
</file>