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92" r:id="rId3"/>
    <p:sldId id="293" r:id="rId4"/>
    <p:sldId id="285" r:id="rId5"/>
    <p:sldId id="284" r:id="rId6"/>
    <p:sldId id="283" r:id="rId7"/>
    <p:sldId id="282" r:id="rId8"/>
    <p:sldId id="261" r:id="rId9"/>
    <p:sldId id="262" r:id="rId10"/>
    <p:sldId id="278" r:id="rId11"/>
    <p:sldId id="286" r:id="rId12"/>
    <p:sldId id="263" r:id="rId13"/>
    <p:sldId id="264" r:id="rId14"/>
    <p:sldId id="265" r:id="rId15"/>
    <p:sldId id="266" r:id="rId16"/>
    <p:sldId id="268" r:id="rId17"/>
    <p:sldId id="287" r:id="rId18"/>
    <p:sldId id="269" r:id="rId19"/>
    <p:sldId id="270" r:id="rId20"/>
    <p:sldId id="271" r:id="rId21"/>
    <p:sldId id="272" r:id="rId22"/>
    <p:sldId id="279" r:id="rId23"/>
    <p:sldId id="274" r:id="rId24"/>
    <p:sldId id="275" r:id="rId25"/>
    <p:sldId id="276" r:id="rId26"/>
    <p:sldId id="277" r:id="rId27"/>
    <p:sldId id="280" r:id="rId28"/>
    <p:sldId id="288" r:id="rId29"/>
    <p:sldId id="290" r:id="rId30"/>
    <p:sldId id="289" r:id="rId31"/>
    <p:sldId id="291" r:id="rId32"/>
    <p:sldId id="281" r:id="rId33"/>
    <p:sldId id="267" r:id="rId34"/>
  </p:sldIdLst>
  <p:sldSz cx="13028613" cy="8685213"/>
  <p:notesSz cx="6858000" cy="9144000"/>
  <p:defaultTextStyle>
    <a:defPPr>
      <a:defRPr lang="en-US"/>
    </a:defPPr>
    <a:lvl1pPr marL="0" algn="l" defTabSz="1042233" rtl="0" eaLnBrk="1" latinLnBrk="0" hangingPunct="1">
      <a:defRPr sz="2052" kern="1200">
        <a:solidFill>
          <a:schemeClr val="tx1"/>
        </a:solidFill>
        <a:latin typeface="+mn-lt"/>
        <a:ea typeface="+mn-ea"/>
        <a:cs typeface="+mn-cs"/>
      </a:defRPr>
    </a:lvl1pPr>
    <a:lvl2pPr marL="521117" algn="l" defTabSz="1042233" rtl="0" eaLnBrk="1" latinLnBrk="0" hangingPunct="1">
      <a:defRPr sz="2052" kern="1200">
        <a:solidFill>
          <a:schemeClr val="tx1"/>
        </a:solidFill>
        <a:latin typeface="+mn-lt"/>
        <a:ea typeface="+mn-ea"/>
        <a:cs typeface="+mn-cs"/>
      </a:defRPr>
    </a:lvl2pPr>
    <a:lvl3pPr marL="1042233" algn="l" defTabSz="1042233" rtl="0" eaLnBrk="1" latinLnBrk="0" hangingPunct="1">
      <a:defRPr sz="2052" kern="1200">
        <a:solidFill>
          <a:schemeClr val="tx1"/>
        </a:solidFill>
        <a:latin typeface="+mn-lt"/>
        <a:ea typeface="+mn-ea"/>
        <a:cs typeface="+mn-cs"/>
      </a:defRPr>
    </a:lvl3pPr>
    <a:lvl4pPr marL="1563350" algn="l" defTabSz="1042233" rtl="0" eaLnBrk="1" latinLnBrk="0" hangingPunct="1">
      <a:defRPr sz="2052" kern="1200">
        <a:solidFill>
          <a:schemeClr val="tx1"/>
        </a:solidFill>
        <a:latin typeface="+mn-lt"/>
        <a:ea typeface="+mn-ea"/>
        <a:cs typeface="+mn-cs"/>
      </a:defRPr>
    </a:lvl4pPr>
    <a:lvl5pPr marL="2084466" algn="l" defTabSz="1042233" rtl="0" eaLnBrk="1" latinLnBrk="0" hangingPunct="1">
      <a:defRPr sz="2052" kern="1200">
        <a:solidFill>
          <a:schemeClr val="tx1"/>
        </a:solidFill>
        <a:latin typeface="+mn-lt"/>
        <a:ea typeface="+mn-ea"/>
        <a:cs typeface="+mn-cs"/>
      </a:defRPr>
    </a:lvl5pPr>
    <a:lvl6pPr marL="2605583" algn="l" defTabSz="1042233" rtl="0" eaLnBrk="1" latinLnBrk="0" hangingPunct="1">
      <a:defRPr sz="2052" kern="1200">
        <a:solidFill>
          <a:schemeClr val="tx1"/>
        </a:solidFill>
        <a:latin typeface="+mn-lt"/>
        <a:ea typeface="+mn-ea"/>
        <a:cs typeface="+mn-cs"/>
      </a:defRPr>
    </a:lvl6pPr>
    <a:lvl7pPr marL="3126699" algn="l" defTabSz="1042233" rtl="0" eaLnBrk="1" latinLnBrk="0" hangingPunct="1">
      <a:defRPr sz="2052" kern="1200">
        <a:solidFill>
          <a:schemeClr val="tx1"/>
        </a:solidFill>
        <a:latin typeface="+mn-lt"/>
        <a:ea typeface="+mn-ea"/>
        <a:cs typeface="+mn-cs"/>
      </a:defRPr>
    </a:lvl7pPr>
    <a:lvl8pPr marL="3647816" algn="l" defTabSz="1042233" rtl="0" eaLnBrk="1" latinLnBrk="0" hangingPunct="1">
      <a:defRPr sz="2052" kern="1200">
        <a:solidFill>
          <a:schemeClr val="tx1"/>
        </a:solidFill>
        <a:latin typeface="+mn-lt"/>
        <a:ea typeface="+mn-ea"/>
        <a:cs typeface="+mn-cs"/>
      </a:defRPr>
    </a:lvl8pPr>
    <a:lvl9pPr marL="4168932" algn="l" defTabSz="1042233" rtl="0" eaLnBrk="1" latinLnBrk="0" hangingPunct="1">
      <a:defRPr sz="20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6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8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64" y="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7146" y="1421400"/>
            <a:ext cx="11074321" cy="3023741"/>
          </a:xfrm>
        </p:spPr>
        <p:txBody>
          <a:bodyPr anchor="b"/>
          <a:lstStyle>
            <a:lvl1pPr algn="ctr">
              <a:defRPr sz="7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8577" y="4561748"/>
            <a:ext cx="9771460" cy="2096915"/>
          </a:xfrm>
        </p:spPr>
        <p:txBody>
          <a:bodyPr/>
          <a:lstStyle>
            <a:lvl1pPr marL="0" indent="0" algn="ctr">
              <a:buNone/>
              <a:defRPr sz="3039"/>
            </a:lvl1pPr>
            <a:lvl2pPr marL="578998" indent="0" algn="ctr">
              <a:buNone/>
              <a:defRPr sz="2533"/>
            </a:lvl2pPr>
            <a:lvl3pPr marL="1157996" indent="0" algn="ctr">
              <a:buNone/>
              <a:defRPr sz="2280"/>
            </a:lvl3pPr>
            <a:lvl4pPr marL="1736994" indent="0" algn="ctr">
              <a:buNone/>
              <a:defRPr sz="2026"/>
            </a:lvl4pPr>
            <a:lvl5pPr marL="2315992" indent="0" algn="ctr">
              <a:buNone/>
              <a:defRPr sz="2026"/>
            </a:lvl5pPr>
            <a:lvl6pPr marL="2894990" indent="0" algn="ctr">
              <a:buNone/>
              <a:defRPr sz="2026"/>
            </a:lvl6pPr>
            <a:lvl7pPr marL="3473988" indent="0" algn="ctr">
              <a:buNone/>
              <a:defRPr sz="2026"/>
            </a:lvl7pPr>
            <a:lvl8pPr marL="4052987" indent="0" algn="ctr">
              <a:buNone/>
              <a:defRPr sz="2026"/>
            </a:lvl8pPr>
            <a:lvl9pPr marL="4631985" indent="0" algn="ctr">
              <a:buNone/>
              <a:defRPr sz="202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6EDC-AA53-423B-A20B-A960A8EF889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5FFE-1C5A-4EF1-AFEA-FC61CE92C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9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6EDC-AA53-423B-A20B-A960A8EF889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5FFE-1C5A-4EF1-AFEA-FC61CE92C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6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23602" y="462407"/>
            <a:ext cx="2809295" cy="73603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718" y="462407"/>
            <a:ext cx="8265026" cy="73603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6EDC-AA53-423B-A20B-A960A8EF889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5FFE-1C5A-4EF1-AFEA-FC61CE92C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7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6EDC-AA53-423B-A20B-A960A8EF889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5FFE-1C5A-4EF1-AFEA-FC61CE92C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7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932" y="2165274"/>
            <a:ext cx="11237179" cy="3612807"/>
          </a:xfrm>
        </p:spPr>
        <p:txBody>
          <a:bodyPr anchor="b"/>
          <a:lstStyle>
            <a:lvl1pPr>
              <a:defRPr sz="7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8932" y="5812260"/>
            <a:ext cx="11237179" cy="1899890"/>
          </a:xfrm>
        </p:spPr>
        <p:txBody>
          <a:bodyPr/>
          <a:lstStyle>
            <a:lvl1pPr marL="0" indent="0">
              <a:buNone/>
              <a:defRPr sz="3039">
                <a:solidFill>
                  <a:schemeClr val="tx1"/>
                </a:solidFill>
              </a:defRPr>
            </a:lvl1pPr>
            <a:lvl2pPr marL="578998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7996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6994" indent="0">
              <a:buNone/>
              <a:defRPr sz="2026">
                <a:solidFill>
                  <a:schemeClr val="tx1">
                    <a:tint val="75000"/>
                  </a:schemeClr>
                </a:solidFill>
              </a:defRPr>
            </a:lvl4pPr>
            <a:lvl5pPr marL="2315992" indent="0">
              <a:buNone/>
              <a:defRPr sz="2026">
                <a:solidFill>
                  <a:schemeClr val="tx1">
                    <a:tint val="75000"/>
                  </a:schemeClr>
                </a:solidFill>
              </a:defRPr>
            </a:lvl5pPr>
            <a:lvl6pPr marL="2894990" indent="0">
              <a:buNone/>
              <a:defRPr sz="2026">
                <a:solidFill>
                  <a:schemeClr val="tx1">
                    <a:tint val="75000"/>
                  </a:schemeClr>
                </a:solidFill>
              </a:defRPr>
            </a:lvl6pPr>
            <a:lvl7pPr marL="3473988" indent="0">
              <a:buNone/>
              <a:defRPr sz="2026">
                <a:solidFill>
                  <a:schemeClr val="tx1">
                    <a:tint val="75000"/>
                  </a:schemeClr>
                </a:solidFill>
              </a:defRPr>
            </a:lvl7pPr>
            <a:lvl8pPr marL="4052987" indent="0">
              <a:buNone/>
              <a:defRPr sz="2026">
                <a:solidFill>
                  <a:schemeClr val="tx1">
                    <a:tint val="75000"/>
                  </a:schemeClr>
                </a:solidFill>
              </a:defRPr>
            </a:lvl8pPr>
            <a:lvl9pPr marL="4631985" indent="0">
              <a:buNone/>
              <a:defRPr sz="20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6EDC-AA53-423B-A20B-A960A8EF889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5FFE-1C5A-4EF1-AFEA-FC61CE92C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5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717" y="2312036"/>
            <a:ext cx="5537161" cy="55106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5735" y="2312036"/>
            <a:ext cx="5537161" cy="55106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6EDC-AA53-423B-A20B-A960A8EF889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5FFE-1C5A-4EF1-AFEA-FC61CE92C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5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414" y="462409"/>
            <a:ext cx="11237179" cy="16787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7416" y="2129084"/>
            <a:ext cx="5511713" cy="1043431"/>
          </a:xfrm>
        </p:spPr>
        <p:txBody>
          <a:bodyPr anchor="b"/>
          <a:lstStyle>
            <a:lvl1pPr marL="0" indent="0">
              <a:buNone/>
              <a:defRPr sz="3039" b="1"/>
            </a:lvl1pPr>
            <a:lvl2pPr marL="578998" indent="0">
              <a:buNone/>
              <a:defRPr sz="2533" b="1"/>
            </a:lvl2pPr>
            <a:lvl3pPr marL="1157996" indent="0">
              <a:buNone/>
              <a:defRPr sz="2280" b="1"/>
            </a:lvl3pPr>
            <a:lvl4pPr marL="1736994" indent="0">
              <a:buNone/>
              <a:defRPr sz="2026" b="1"/>
            </a:lvl4pPr>
            <a:lvl5pPr marL="2315992" indent="0">
              <a:buNone/>
              <a:defRPr sz="2026" b="1"/>
            </a:lvl5pPr>
            <a:lvl6pPr marL="2894990" indent="0">
              <a:buNone/>
              <a:defRPr sz="2026" b="1"/>
            </a:lvl6pPr>
            <a:lvl7pPr marL="3473988" indent="0">
              <a:buNone/>
              <a:defRPr sz="2026" b="1"/>
            </a:lvl7pPr>
            <a:lvl8pPr marL="4052987" indent="0">
              <a:buNone/>
              <a:defRPr sz="2026" b="1"/>
            </a:lvl8pPr>
            <a:lvl9pPr marL="4631985" indent="0">
              <a:buNone/>
              <a:defRPr sz="202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416" y="3172515"/>
            <a:ext cx="5511713" cy="46662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5736" y="2129084"/>
            <a:ext cx="5538857" cy="1043431"/>
          </a:xfrm>
        </p:spPr>
        <p:txBody>
          <a:bodyPr anchor="b"/>
          <a:lstStyle>
            <a:lvl1pPr marL="0" indent="0">
              <a:buNone/>
              <a:defRPr sz="3039" b="1"/>
            </a:lvl1pPr>
            <a:lvl2pPr marL="578998" indent="0">
              <a:buNone/>
              <a:defRPr sz="2533" b="1"/>
            </a:lvl2pPr>
            <a:lvl3pPr marL="1157996" indent="0">
              <a:buNone/>
              <a:defRPr sz="2280" b="1"/>
            </a:lvl3pPr>
            <a:lvl4pPr marL="1736994" indent="0">
              <a:buNone/>
              <a:defRPr sz="2026" b="1"/>
            </a:lvl4pPr>
            <a:lvl5pPr marL="2315992" indent="0">
              <a:buNone/>
              <a:defRPr sz="2026" b="1"/>
            </a:lvl5pPr>
            <a:lvl6pPr marL="2894990" indent="0">
              <a:buNone/>
              <a:defRPr sz="2026" b="1"/>
            </a:lvl6pPr>
            <a:lvl7pPr marL="3473988" indent="0">
              <a:buNone/>
              <a:defRPr sz="2026" b="1"/>
            </a:lvl7pPr>
            <a:lvl8pPr marL="4052987" indent="0">
              <a:buNone/>
              <a:defRPr sz="2026" b="1"/>
            </a:lvl8pPr>
            <a:lvl9pPr marL="4631985" indent="0">
              <a:buNone/>
              <a:defRPr sz="202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5736" y="3172515"/>
            <a:ext cx="5538857" cy="46662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6EDC-AA53-423B-A20B-A960A8EF889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5FFE-1C5A-4EF1-AFEA-FC61CE92C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3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6EDC-AA53-423B-A20B-A960A8EF889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5FFE-1C5A-4EF1-AFEA-FC61CE92C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6EDC-AA53-423B-A20B-A960A8EF889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5FFE-1C5A-4EF1-AFEA-FC61CE92C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0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414" y="579014"/>
            <a:ext cx="4202067" cy="2026550"/>
          </a:xfrm>
        </p:spPr>
        <p:txBody>
          <a:bodyPr anchor="b"/>
          <a:lstStyle>
            <a:lvl1pPr>
              <a:defRPr sz="40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8858" y="1250512"/>
            <a:ext cx="6595735" cy="6172131"/>
          </a:xfrm>
        </p:spPr>
        <p:txBody>
          <a:bodyPr/>
          <a:lstStyle>
            <a:lvl1pPr>
              <a:defRPr sz="4052"/>
            </a:lvl1pPr>
            <a:lvl2pPr>
              <a:defRPr sz="3546"/>
            </a:lvl2pPr>
            <a:lvl3pPr>
              <a:defRPr sz="3039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7414" y="2605564"/>
            <a:ext cx="4202067" cy="4827129"/>
          </a:xfrm>
        </p:spPr>
        <p:txBody>
          <a:bodyPr/>
          <a:lstStyle>
            <a:lvl1pPr marL="0" indent="0">
              <a:buNone/>
              <a:defRPr sz="2026"/>
            </a:lvl1pPr>
            <a:lvl2pPr marL="578998" indent="0">
              <a:buNone/>
              <a:defRPr sz="1773"/>
            </a:lvl2pPr>
            <a:lvl3pPr marL="1157996" indent="0">
              <a:buNone/>
              <a:defRPr sz="1520"/>
            </a:lvl3pPr>
            <a:lvl4pPr marL="1736994" indent="0">
              <a:buNone/>
              <a:defRPr sz="1266"/>
            </a:lvl4pPr>
            <a:lvl5pPr marL="2315992" indent="0">
              <a:buNone/>
              <a:defRPr sz="1266"/>
            </a:lvl5pPr>
            <a:lvl6pPr marL="2894990" indent="0">
              <a:buNone/>
              <a:defRPr sz="1266"/>
            </a:lvl6pPr>
            <a:lvl7pPr marL="3473988" indent="0">
              <a:buNone/>
              <a:defRPr sz="1266"/>
            </a:lvl7pPr>
            <a:lvl8pPr marL="4052987" indent="0">
              <a:buNone/>
              <a:defRPr sz="1266"/>
            </a:lvl8pPr>
            <a:lvl9pPr marL="4631985" indent="0">
              <a:buNone/>
              <a:defRPr sz="126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6EDC-AA53-423B-A20B-A960A8EF889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5FFE-1C5A-4EF1-AFEA-FC61CE92C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9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414" y="579014"/>
            <a:ext cx="4202067" cy="2026550"/>
          </a:xfrm>
        </p:spPr>
        <p:txBody>
          <a:bodyPr anchor="b"/>
          <a:lstStyle>
            <a:lvl1pPr>
              <a:defRPr sz="40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8858" y="1250512"/>
            <a:ext cx="6595735" cy="6172131"/>
          </a:xfrm>
        </p:spPr>
        <p:txBody>
          <a:bodyPr anchor="t"/>
          <a:lstStyle>
            <a:lvl1pPr marL="0" indent="0">
              <a:buNone/>
              <a:defRPr sz="4052"/>
            </a:lvl1pPr>
            <a:lvl2pPr marL="578998" indent="0">
              <a:buNone/>
              <a:defRPr sz="3546"/>
            </a:lvl2pPr>
            <a:lvl3pPr marL="1157996" indent="0">
              <a:buNone/>
              <a:defRPr sz="3039"/>
            </a:lvl3pPr>
            <a:lvl4pPr marL="1736994" indent="0">
              <a:buNone/>
              <a:defRPr sz="2533"/>
            </a:lvl4pPr>
            <a:lvl5pPr marL="2315992" indent="0">
              <a:buNone/>
              <a:defRPr sz="2533"/>
            </a:lvl5pPr>
            <a:lvl6pPr marL="2894990" indent="0">
              <a:buNone/>
              <a:defRPr sz="2533"/>
            </a:lvl6pPr>
            <a:lvl7pPr marL="3473988" indent="0">
              <a:buNone/>
              <a:defRPr sz="2533"/>
            </a:lvl7pPr>
            <a:lvl8pPr marL="4052987" indent="0">
              <a:buNone/>
              <a:defRPr sz="2533"/>
            </a:lvl8pPr>
            <a:lvl9pPr marL="4631985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7414" y="2605564"/>
            <a:ext cx="4202067" cy="4827129"/>
          </a:xfrm>
        </p:spPr>
        <p:txBody>
          <a:bodyPr/>
          <a:lstStyle>
            <a:lvl1pPr marL="0" indent="0">
              <a:buNone/>
              <a:defRPr sz="2026"/>
            </a:lvl1pPr>
            <a:lvl2pPr marL="578998" indent="0">
              <a:buNone/>
              <a:defRPr sz="1773"/>
            </a:lvl2pPr>
            <a:lvl3pPr marL="1157996" indent="0">
              <a:buNone/>
              <a:defRPr sz="1520"/>
            </a:lvl3pPr>
            <a:lvl4pPr marL="1736994" indent="0">
              <a:buNone/>
              <a:defRPr sz="1266"/>
            </a:lvl4pPr>
            <a:lvl5pPr marL="2315992" indent="0">
              <a:buNone/>
              <a:defRPr sz="1266"/>
            </a:lvl5pPr>
            <a:lvl6pPr marL="2894990" indent="0">
              <a:buNone/>
              <a:defRPr sz="1266"/>
            </a:lvl6pPr>
            <a:lvl7pPr marL="3473988" indent="0">
              <a:buNone/>
              <a:defRPr sz="1266"/>
            </a:lvl7pPr>
            <a:lvl8pPr marL="4052987" indent="0">
              <a:buNone/>
              <a:defRPr sz="1266"/>
            </a:lvl8pPr>
            <a:lvl9pPr marL="4631985" indent="0">
              <a:buNone/>
              <a:defRPr sz="126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6EDC-AA53-423B-A20B-A960A8EF889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F5FFE-1C5A-4EF1-AFEA-FC61CE92C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5717" y="462409"/>
            <a:ext cx="11237179" cy="1678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17" y="2312036"/>
            <a:ext cx="11237179" cy="551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5717" y="8049908"/>
            <a:ext cx="2931438" cy="462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46EDC-AA53-423B-A20B-A960A8EF889B}" type="datetimeFigureOut">
              <a:rPr lang="en-US" smtClean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15728" y="8049908"/>
            <a:ext cx="4397157" cy="462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1458" y="8049908"/>
            <a:ext cx="2931438" cy="4624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F5FFE-1C5A-4EF1-AFEA-FC61CE92C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6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7996" rtl="0" eaLnBrk="1" latinLnBrk="0" hangingPunct="1">
        <a:lnSpc>
          <a:spcPct val="90000"/>
        </a:lnSpc>
        <a:spcBef>
          <a:spcPct val="0"/>
        </a:spcBef>
        <a:buNone/>
        <a:defRPr sz="55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499" indent="-289499" algn="l" defTabSz="1157996" rtl="0" eaLnBrk="1" latinLnBrk="0" hangingPunct="1">
        <a:lnSpc>
          <a:spcPct val="90000"/>
        </a:lnSpc>
        <a:spcBef>
          <a:spcPts val="1266"/>
        </a:spcBef>
        <a:buFont typeface="Arial" panose="020B0604020202020204" pitchFamily="34" charset="0"/>
        <a:buChar char="•"/>
        <a:defRPr sz="3546" kern="1200">
          <a:solidFill>
            <a:schemeClr val="tx1"/>
          </a:solidFill>
          <a:latin typeface="+mn-lt"/>
          <a:ea typeface="+mn-ea"/>
          <a:cs typeface="+mn-cs"/>
        </a:defRPr>
      </a:lvl1pPr>
      <a:lvl2pPr marL="868497" indent="-289499" algn="l" defTabSz="1157996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39" kern="1200">
          <a:solidFill>
            <a:schemeClr val="tx1"/>
          </a:solidFill>
          <a:latin typeface="+mn-lt"/>
          <a:ea typeface="+mn-ea"/>
          <a:cs typeface="+mn-cs"/>
        </a:defRPr>
      </a:lvl2pPr>
      <a:lvl3pPr marL="1447495" indent="-289499" algn="l" defTabSz="1157996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493" indent="-289499" algn="l" defTabSz="1157996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5491" indent="-289499" algn="l" defTabSz="1157996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4489" indent="-289499" algn="l" defTabSz="1157996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3488" indent="-289499" algn="l" defTabSz="1157996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2486" indent="-289499" algn="l" defTabSz="1157996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1484" indent="-289499" algn="l" defTabSz="1157996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7996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8998" algn="l" defTabSz="1157996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7996" algn="l" defTabSz="1157996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6994" algn="l" defTabSz="1157996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5992" algn="l" defTabSz="1157996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4990" algn="l" defTabSz="1157996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3988" algn="l" defTabSz="1157996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2987" algn="l" defTabSz="1157996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1985" algn="l" defTabSz="1157996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9.jpe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68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75.png"/><Relationship Id="rId4" Type="http://schemas.openxmlformats.org/officeDocument/2006/relationships/image" Target="../media/image7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jpg"/><Relationship Id="rId7" Type="http://schemas.openxmlformats.org/officeDocument/2006/relationships/image" Target="../media/image81.png"/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jpg"/><Relationship Id="rId4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6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0.png"/><Relationship Id="rId4" Type="http://schemas.openxmlformats.org/officeDocument/2006/relationships/image" Target="../media/image5.png"/><Relationship Id="rId9" Type="http://schemas.openxmlformats.org/officeDocument/2006/relationships/image" Target="../media/image10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6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0.png"/><Relationship Id="rId4" Type="http://schemas.openxmlformats.org/officeDocument/2006/relationships/image" Target="../media/image5.png"/><Relationship Id="rId9" Type="http://schemas.openxmlformats.org/officeDocument/2006/relationships/image" Target="../media/image10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.png"/><Relationship Id="rId1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86.png"/><Relationship Id="rId12" Type="http://schemas.openxmlformats.org/officeDocument/2006/relationships/image" Target="../media/image13.png"/><Relationship Id="rId17" Type="http://schemas.openxmlformats.org/officeDocument/2006/relationships/image" Target="../media/image19.png"/><Relationship Id="rId2" Type="http://schemas.openxmlformats.org/officeDocument/2006/relationships/image" Target="../media/image3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110.png"/><Relationship Id="rId19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0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A62BD9-938F-4DF9-AB4B-34C9D297B3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/>
          </a:blip>
          <a:srcRect t="12311" r="1" b="17354"/>
          <a:stretch/>
        </p:blipFill>
        <p:spPr>
          <a:xfrm>
            <a:off x="-258626" y="-98266"/>
            <a:ext cx="13028611" cy="868262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8980E78-D80F-4F20-A57D-F01986470552}"/>
              </a:ext>
            </a:extLst>
          </p:cNvPr>
          <p:cNvSpPr txBox="1">
            <a:spLocks/>
          </p:cNvSpPr>
          <p:nvPr/>
        </p:nvSpPr>
        <p:spPr>
          <a:xfrm>
            <a:off x="4180914" y="4977732"/>
            <a:ext cx="6021335" cy="15781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115799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59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Lecture 17: </a:t>
            </a:r>
            <a:br>
              <a:rPr lang="en-US" sz="54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 P vs NP question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87651"/>
            <a:ext cx="3986755" cy="5997561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227" y="-5486"/>
            <a:ext cx="4533957" cy="3108031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248BAB3-D7F2-4143-93E7-6CE96A69E4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76" r="-1" b="18558"/>
          <a:stretch/>
        </p:blipFill>
        <p:spPr>
          <a:xfrm>
            <a:off x="1332112" y="10"/>
            <a:ext cx="4182185" cy="2894090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D45FC3-4F49-4EF5-9B56-7A01D8D7D7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"/>
          <a:stretch/>
        </p:blipFill>
        <p:spPr>
          <a:xfrm>
            <a:off x="20" y="2898022"/>
            <a:ext cx="3809222" cy="5787189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8835" y="710870"/>
            <a:ext cx="3400468" cy="4029938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AF190-5B0C-4601-B4F5-1F8543EB42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4" b="16496"/>
          <a:stretch/>
        </p:blipFill>
        <p:spPr>
          <a:xfrm>
            <a:off x="5904721" y="956261"/>
            <a:ext cx="3048696" cy="361304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3167" y="-5486"/>
            <a:ext cx="3675445" cy="4495949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3F217E-ACAD-4DE9-B529-B43B2BC2DF1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" r="-2" b="11871"/>
          <a:stretch/>
        </p:blipFill>
        <p:spPr>
          <a:xfrm>
            <a:off x="9530764" y="-5484"/>
            <a:ext cx="3497847" cy="4285477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0587" y="4948491"/>
            <a:ext cx="3198025" cy="3736721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EA1C4-B5BF-4CB1-B2F9-F8EA67A54A1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0" r="3" b="3"/>
          <a:stretch/>
        </p:blipFill>
        <p:spPr>
          <a:xfrm>
            <a:off x="10005741" y="5156065"/>
            <a:ext cx="3022874" cy="3529147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0725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47065" y="1324527"/>
            <a:ext cx="12868835" cy="644786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419531" y="2261394"/>
            <a:ext cx="3787709" cy="282038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72206" y="2007253"/>
            <a:ext cx="5116062" cy="540312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68234" y="4831905"/>
            <a:ext cx="12145960" cy="9036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13700" y="5049360"/>
                <a:ext cx="1112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700" y="5049360"/>
                <a:ext cx="1112648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26348" y="5049360"/>
                <a:ext cx="1112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348" y="5049360"/>
                <a:ext cx="1112648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08301" y="5051244"/>
                <a:ext cx="1112648" cy="48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301" y="5051244"/>
                <a:ext cx="1112648" cy="486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098904" y="5022526"/>
                <a:ext cx="1386969" cy="48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904" y="5022526"/>
                <a:ext cx="1386969" cy="4866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13700" y="5836057"/>
                <a:ext cx="1112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700" y="5836057"/>
                <a:ext cx="1112648" cy="461665"/>
              </a:xfrm>
              <a:prstGeom prst="rect">
                <a:avLst/>
              </a:prstGeom>
              <a:blipFill>
                <a:blip r:embed="rId6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745072" y="5503584"/>
                <a:ext cx="20946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280</m:t>
                        </m:r>
                      </m:sup>
                    </m:sSup>
                  </m:oMath>
                </a14:m>
                <a:r>
                  <a:rPr lang="en-US" sz="2400" dirty="0"/>
                  <a:t> years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072" y="5503584"/>
                <a:ext cx="2094635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26348" y="5864831"/>
                <a:ext cx="1112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348" y="5864831"/>
                <a:ext cx="111264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1259421" y="3809927"/>
            <a:ext cx="999308" cy="7053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2SAT</a:t>
            </a:r>
          </a:p>
        </p:txBody>
      </p:sp>
      <p:sp>
        <p:nvSpPr>
          <p:cNvPr id="15" name="Oval 14"/>
          <p:cNvSpPr/>
          <p:nvPr/>
        </p:nvSpPr>
        <p:spPr>
          <a:xfrm>
            <a:off x="1555513" y="2942017"/>
            <a:ext cx="999308" cy="7053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MinCut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03469" y="3404076"/>
            <a:ext cx="999308" cy="7053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LP</a:t>
            </a:r>
          </a:p>
        </p:txBody>
      </p:sp>
      <p:sp>
        <p:nvSpPr>
          <p:cNvPr id="17" name="Oval 16"/>
          <p:cNvSpPr/>
          <p:nvPr/>
        </p:nvSpPr>
        <p:spPr>
          <a:xfrm>
            <a:off x="2303710" y="2270719"/>
            <a:ext cx="1959174" cy="7053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Connectivity</a:t>
            </a:r>
          </a:p>
        </p:txBody>
      </p:sp>
      <p:sp>
        <p:nvSpPr>
          <p:cNvPr id="18" name="Oval 17"/>
          <p:cNvSpPr/>
          <p:nvPr/>
        </p:nvSpPr>
        <p:spPr>
          <a:xfrm>
            <a:off x="9487727" y="3844529"/>
            <a:ext cx="999308" cy="7053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3SAT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11126" y="3359723"/>
            <a:ext cx="168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NPC</a:t>
            </a:r>
          </a:p>
        </p:txBody>
      </p:sp>
      <p:cxnSp>
        <p:nvCxnSpPr>
          <p:cNvPr id="10" name="Straight Connector 9"/>
          <p:cNvCxnSpPr>
            <a:stCxn id="21" idx="4"/>
            <a:endCxn id="18" idx="0"/>
          </p:cNvCxnSpPr>
          <p:nvPr/>
        </p:nvCxnSpPr>
        <p:spPr>
          <a:xfrm flipH="1">
            <a:off x="9987381" y="3541054"/>
            <a:ext cx="43882" cy="30347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6"/>
            <a:endCxn id="19" idx="2"/>
          </p:cNvCxnSpPr>
          <p:nvPr/>
        </p:nvCxnSpPr>
        <p:spPr>
          <a:xfrm>
            <a:off x="10487035" y="4197226"/>
            <a:ext cx="309427" cy="194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3"/>
            <a:endCxn id="18" idx="7"/>
          </p:cNvCxnSpPr>
          <p:nvPr/>
        </p:nvCxnSpPr>
        <p:spPr>
          <a:xfrm flipH="1">
            <a:off x="10340690" y="3416257"/>
            <a:ext cx="598045" cy="53157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564266" y="2814166"/>
            <a:ext cx="2264161" cy="1737704"/>
            <a:chOff x="9531609" y="2814166"/>
            <a:chExt cx="2264161" cy="1737704"/>
          </a:xfrm>
        </p:grpSpPr>
        <p:sp>
          <p:nvSpPr>
            <p:cNvPr id="19" name="Oval 18"/>
            <p:cNvSpPr/>
            <p:nvPr/>
          </p:nvSpPr>
          <p:spPr>
            <a:xfrm>
              <a:off x="10796462" y="3846476"/>
              <a:ext cx="999308" cy="70539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MaxCut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0792390" y="2814166"/>
              <a:ext cx="999308" cy="70539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ISET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9531609" y="2835660"/>
              <a:ext cx="999308" cy="70539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IP</a:t>
              </a:r>
            </a:p>
          </p:txBody>
        </p:sp>
        <p:cxnSp>
          <p:nvCxnSpPr>
            <p:cNvPr id="4" name="Straight Connector 3"/>
            <p:cNvCxnSpPr>
              <a:stCxn id="21" idx="6"/>
              <a:endCxn id="20" idx="2"/>
            </p:cNvCxnSpPr>
            <p:nvPr/>
          </p:nvCxnSpPr>
          <p:spPr>
            <a:xfrm flipV="1">
              <a:off x="10530917" y="3166863"/>
              <a:ext cx="261473" cy="21494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0" idx="4"/>
              <a:endCxn id="19" idx="0"/>
            </p:cNvCxnSpPr>
            <p:nvPr/>
          </p:nvCxnSpPr>
          <p:spPr>
            <a:xfrm>
              <a:off x="11292044" y="3519560"/>
              <a:ext cx="4072" cy="32691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1" idx="5"/>
              <a:endCxn id="19" idx="1"/>
            </p:cNvCxnSpPr>
            <p:nvPr/>
          </p:nvCxnSpPr>
          <p:spPr>
            <a:xfrm>
              <a:off x="10384572" y="3437751"/>
              <a:ext cx="558235" cy="512028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527244" y="2601010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718024" y="5864830"/>
            <a:ext cx="152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secs, </a:t>
            </a:r>
            <a:r>
              <a:rPr lang="en-US" sz="2400" dirty="0" err="1"/>
              <a:t>mins</a:t>
            </a:r>
            <a:endParaRPr lang="en-US" sz="2400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3836774" y="3519560"/>
            <a:ext cx="6194489" cy="78465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9" idx="2"/>
          </p:cNvCxnSpPr>
          <p:nvPr/>
        </p:nvCxnSpPr>
        <p:spPr>
          <a:xfrm flipV="1">
            <a:off x="4029891" y="4199173"/>
            <a:ext cx="6799228" cy="61666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0" idx="3"/>
          </p:cNvCxnSpPr>
          <p:nvPr/>
        </p:nvCxnSpPr>
        <p:spPr>
          <a:xfrm flipH="1">
            <a:off x="4108201" y="3416257"/>
            <a:ext cx="6863191" cy="113366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4159118" y="4815841"/>
            <a:ext cx="1082154" cy="26593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4143883" y="4272722"/>
            <a:ext cx="1097390" cy="28938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46529" y="1657384"/>
            <a:ext cx="1433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149624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789E-7 4.54761E-6 L -0.47021 0.041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17" y="206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21E-6 -4.10345E-6 L -0.43999 0.0921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06" y="460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1461E-6 -4.56772E-6 L -0.29329 0.18553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70" y="926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33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3233E-6 -2.61378E-7 L -0.23358 0.02413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85" y="120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183E-6 -4.62987E-6 L -0.49969 0.10693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91" y="53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49" grpId="0" animBg="1"/>
      <p:bldP spid="49" grpId="1" animBg="1"/>
      <p:bldP spid="18" grpId="0" animBg="1"/>
      <p:bldP spid="50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933D-0BB1-4F52-B44F-B11C95D6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1" y="0"/>
            <a:ext cx="11237179" cy="1678740"/>
          </a:xfrm>
        </p:spPr>
        <p:txBody>
          <a:bodyPr/>
          <a:lstStyle/>
          <a:p>
            <a:r>
              <a:rPr lang="en-US" dirty="0"/>
              <a:t>The world where P=NP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7321-6720-4F72-A530-62A97964F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10" y="2169152"/>
            <a:ext cx="10594319" cy="6106629"/>
          </a:xfrm>
        </p:spPr>
        <p:txBody>
          <a:bodyPr/>
          <a:lstStyle/>
          <a:p>
            <a:r>
              <a:rPr lang="en-US" dirty="0"/>
              <a:t>Personalized medicine (automatic drug from DNA of patient and cancer cells). </a:t>
            </a:r>
          </a:p>
          <a:p>
            <a:r>
              <a:rPr lang="en-US" dirty="0"/>
              <a:t>Long range weather predictions</a:t>
            </a:r>
          </a:p>
          <a:p>
            <a:r>
              <a:rPr lang="en-US" dirty="0"/>
              <a:t>Learn from </a:t>
            </a:r>
            <a:r>
              <a:rPr lang="en-US" b="1" dirty="0"/>
              <a:t>minimal</a:t>
            </a:r>
            <a:r>
              <a:rPr lang="en-US" dirty="0"/>
              <a:t> number of examples.</a:t>
            </a:r>
          </a:p>
          <a:p>
            <a:r>
              <a:rPr lang="en-US" dirty="0"/>
              <a:t>Automatic art generation. </a:t>
            </a:r>
          </a:p>
          <a:p>
            <a:r>
              <a:rPr lang="en-US" dirty="0"/>
              <a:t>Automatically find math proofs, scientific discovery.</a:t>
            </a:r>
          </a:p>
          <a:p>
            <a:r>
              <a:rPr lang="en-US" dirty="0"/>
              <a:t>Break all crypto.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0D020-FBAB-431D-B7F0-90D67C37D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4" b="16496"/>
          <a:stretch/>
        </p:blipFill>
        <p:spPr>
          <a:xfrm>
            <a:off x="10544413" y="193916"/>
            <a:ext cx="2351415" cy="2786691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2732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535271" y="221876"/>
            <a:ext cx="0" cy="7960659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6553" y="461618"/>
            <a:ext cx="5487729" cy="788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“SAT Easy / </a:t>
            </a:r>
            <a:r>
              <a:rPr lang="en-US" b="1" dirty="0" err="1"/>
              <a:t>Algorithmica</a:t>
            </a:r>
            <a:r>
              <a:rPr lang="en-US" b="1" dirty="0"/>
              <a:t>”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244394" y="461618"/>
            <a:ext cx="5487729" cy="788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“SAT Hard / </a:t>
            </a:r>
            <a:r>
              <a:rPr lang="en-US" b="1" dirty="0" err="1"/>
              <a:t>Cryptomania</a:t>
            </a:r>
            <a:r>
              <a:rPr lang="en-US" b="1" dirty="0"/>
              <a:t>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91193" y="1488077"/>
                <a:ext cx="5487729" cy="7889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𝑇𝐼𝑀𝐸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93" y="1488077"/>
                <a:ext cx="5487729" cy="7889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6773746" y="1488077"/>
                <a:ext cx="5487729" cy="7889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𝑇𝐼𝑀𝐸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746" y="1488077"/>
                <a:ext cx="5487729" cy="788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/>
          <p:cNvSpPr txBox="1">
            <a:spLocks/>
          </p:cNvSpPr>
          <p:nvPr/>
        </p:nvSpPr>
        <p:spPr>
          <a:xfrm>
            <a:off x="11396386" y="1384886"/>
            <a:ext cx="705967" cy="477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*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6552" y="2465166"/>
            <a:ext cx="5487729" cy="788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Sci</a:t>
            </a:r>
            <a:r>
              <a:rPr lang="en-US" sz="3200" dirty="0"/>
              <a:t> fi level calculations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19530" y="3438636"/>
            <a:ext cx="5760246" cy="788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Drug discovery</a:t>
            </a:r>
            <a:endParaRPr lang="en-US" sz="3200" i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36551" y="4402470"/>
            <a:ext cx="5760246" cy="788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Optimal ML / AI. </a:t>
            </a:r>
            <a:endParaRPr lang="en-US" sz="3200" i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19530" y="5364834"/>
            <a:ext cx="5760246" cy="788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Break all crypto</a:t>
            </a:r>
            <a:endParaRPr lang="en-US" sz="3200" i="1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18676" y="7564834"/>
            <a:ext cx="5760246" cy="788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Find better SAT algorithms!</a:t>
            </a:r>
            <a:endParaRPr lang="en-US" sz="3200" i="1" dirty="0">
              <a:solidFill>
                <a:srgbClr val="C000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298182" y="2465166"/>
            <a:ext cx="5433941" cy="1290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Efficiency / data / accuracy tradeoffs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244394" y="3655485"/>
            <a:ext cx="5433941" cy="1290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(Maybe) no “master” algorithm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244394" y="5134600"/>
            <a:ext cx="5727023" cy="2443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Crypto! </a:t>
            </a:r>
            <a:r>
              <a:rPr lang="en-US" sz="2800" i="1" dirty="0"/>
              <a:t>Encryption, signatures, crypto-currencies,  zero knowledge proofs, multiparty secure computation, fully homomorphic encryption, ….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94634" y="6249524"/>
            <a:ext cx="5802163" cy="1137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Automatic </a:t>
            </a:r>
            <a:r>
              <a:rPr lang="en-US" sz="3200" dirty="0" err="1"/>
              <a:t>thm</a:t>
            </a:r>
            <a:r>
              <a:rPr lang="en-US" sz="3200" dirty="0"/>
              <a:t> proving, program generation.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72355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79798" y="1864273"/>
            <a:ext cx="12219328" cy="446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If P=NP, which of the following is </a:t>
            </a:r>
            <a:r>
              <a:rPr lang="en-US" sz="3200" b="1" dirty="0"/>
              <a:t>not</a:t>
            </a:r>
            <a:r>
              <a:rPr lang="en-US" sz="3200" dirty="0"/>
              <a:t> known to be solved efficiently?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AutoNum type="alphaLcPeriod"/>
            </a:pPr>
            <a:r>
              <a:rPr lang="en-US" sz="3200" dirty="0"/>
              <a:t>Find shortest path from s to t in a graph</a:t>
            </a:r>
          </a:p>
          <a:p>
            <a:pPr marL="514350" indent="-514350">
              <a:buAutoNum type="alphaLcPeriod"/>
            </a:pPr>
            <a:r>
              <a:rPr lang="en-US" sz="3200" dirty="0"/>
              <a:t>Find longest simple path from s to t in a graph</a:t>
            </a:r>
          </a:p>
          <a:p>
            <a:pPr marL="514350" indent="-514350">
              <a:buAutoNum type="alphaLcPeriod"/>
            </a:pPr>
            <a:r>
              <a:rPr lang="en-US" sz="3200" dirty="0"/>
              <a:t>Find number of length k paths from s to  t in a graph</a:t>
            </a:r>
          </a:p>
          <a:p>
            <a:pPr marL="514350" indent="-514350">
              <a:buAutoNum type="alphaLcPeriod"/>
            </a:pPr>
            <a:r>
              <a:rPr lang="en-US" sz="3200" dirty="0"/>
              <a:t>Find smallest NAND program to compute shortest paths</a:t>
            </a:r>
          </a:p>
          <a:p>
            <a:pPr marL="514350" indent="-514350">
              <a:buAutoNum type="alphaLcPeriod"/>
            </a:pPr>
            <a:endParaRPr lang="en-US" sz="3200" dirty="0"/>
          </a:p>
        </p:txBody>
      </p:sp>
      <p:pic>
        <p:nvPicPr>
          <p:cNvPr id="6" name="Picture 3" descr="C:\Users\tutor2u\Downloads\shutterstock_17629220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31851" y="6016070"/>
            <a:ext cx="2343807" cy="236537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180895" y="6365308"/>
            <a:ext cx="45719" cy="1666898"/>
            <a:chOff x="6921179" y="3423643"/>
            <a:chExt cx="45719" cy="1666898"/>
          </a:xfrm>
          <a:effectLst/>
        </p:grpSpPr>
        <p:sp>
          <p:nvSpPr>
            <p:cNvPr id="8" name="Rectangle 7"/>
            <p:cNvSpPr/>
            <p:nvPr/>
          </p:nvSpPr>
          <p:spPr>
            <a:xfrm>
              <a:off x="6921179" y="3423643"/>
              <a:ext cx="45719" cy="797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921179" y="4293096"/>
              <a:ext cx="45719" cy="797445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977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809" y="-308299"/>
            <a:ext cx="11237179" cy="1678740"/>
          </a:xfrm>
        </p:spPr>
        <p:txBody>
          <a:bodyPr/>
          <a:lstStyle/>
          <a:p>
            <a:r>
              <a:rPr lang="en-US" dirty="0"/>
              <a:t>Search vs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2026" y="1227819"/>
                <a:ext cx="11161300" cy="18876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Thm 1: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b="1" dirty="0"/>
                  <a:t>. </a:t>
                </a:r>
                <a:r>
                  <a:rPr lang="en-US" dirty="0"/>
                  <a:t>Then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there is poly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𝐹𝐼𝑁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outputs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𝑥𝑤</m:t>
                    </m:r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dirty="0"/>
                  <a:t> if such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exists.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026" y="1227819"/>
                <a:ext cx="11161300" cy="1887673"/>
              </a:xfrm>
              <a:blipFill>
                <a:blip r:embed="rId2"/>
                <a:stretch>
                  <a:fillRect l="-1638" t="-7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752026" y="3010988"/>
                <a:ext cx="11462995" cy="18332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Lemma 1: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b="1" dirty="0"/>
                  <a:t>. </a:t>
                </a:r>
                <a:r>
                  <a:rPr lang="en-US" dirty="0"/>
                  <a:t>Then there is poly-time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𝐹𝐼𝑁𝐷𝑆𝐴𝑇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that outputs sat assignment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if such assignment exists.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26" y="3010988"/>
                <a:ext cx="11462995" cy="1833245"/>
              </a:xfrm>
              <a:prstGeom prst="rect">
                <a:avLst/>
              </a:prstGeom>
              <a:blipFill>
                <a:blip r:embed="rId3"/>
                <a:stretch>
                  <a:fillRect l="-1595" t="-7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99774" y="4714303"/>
                <a:ext cx="4063512" cy="5495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 err="1"/>
                  <a:t>Thm</a:t>
                </a:r>
                <a:r>
                  <a:rPr lang="en-US" b="1" dirty="0"/>
                  <a:t> 1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/>
                  <a:t> Lemma 1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74" y="4714303"/>
                <a:ext cx="4063512" cy="549566"/>
              </a:xfrm>
              <a:prstGeom prst="rect">
                <a:avLst/>
              </a:prstGeom>
              <a:blipFill>
                <a:blip r:embed="rId4"/>
                <a:stretch>
                  <a:fillRect l="-4505" t="-34444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99774" y="5350402"/>
                <a:ext cx="4063512" cy="5495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Lemma 1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/>
                  <a:t> Thm 1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74" y="5350402"/>
                <a:ext cx="4063512" cy="549566"/>
              </a:xfrm>
              <a:prstGeom prst="rect">
                <a:avLst/>
              </a:prstGeom>
              <a:blipFill>
                <a:blip r:embed="rId5"/>
                <a:stretch>
                  <a:fillRect l="-4505" t="-35556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1580682" y="6123820"/>
            <a:ext cx="608969" cy="1062982"/>
            <a:chOff x="1580682" y="6123820"/>
            <a:chExt cx="608969" cy="1062982"/>
          </a:xfrm>
        </p:grpSpPr>
        <p:sp>
          <p:nvSpPr>
            <p:cNvPr id="9" name="Rectangle 8"/>
            <p:cNvSpPr/>
            <p:nvPr/>
          </p:nvSpPr>
          <p:spPr>
            <a:xfrm>
              <a:off x="1711234" y="6123820"/>
              <a:ext cx="411480" cy="1062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ontent Placeholder 2"/>
                <p:cNvSpPr txBox="1">
                  <a:spLocks/>
                </p:cNvSpPr>
                <p:nvPr/>
              </p:nvSpPr>
              <p:spPr>
                <a:xfrm>
                  <a:off x="1580682" y="6443044"/>
                  <a:ext cx="608969" cy="61770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89499" indent="-289499" algn="l" defTabSz="1157996" rtl="0" eaLnBrk="1" latinLnBrk="0" hangingPunct="1">
                    <a:lnSpc>
                      <a:spcPct val="90000"/>
                    </a:lnSpc>
                    <a:spcBef>
                      <a:spcPts val="1266"/>
                    </a:spcBef>
                    <a:buFont typeface="Arial" panose="020B0604020202020204" pitchFamily="34" charset="0"/>
                    <a:buChar char="•"/>
                    <a:defRPr sz="35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868497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3039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447495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533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2026493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2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605491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2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184489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2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63488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2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42486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2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21484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2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682" y="6443044"/>
                  <a:ext cx="608969" cy="61770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ight Arrow 10"/>
          <p:cNvSpPr/>
          <p:nvPr/>
        </p:nvSpPr>
        <p:spPr>
          <a:xfrm>
            <a:off x="4023361" y="6798182"/>
            <a:ext cx="3037114" cy="77724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Cook-Levin </a:t>
            </a:r>
            <a:r>
              <a:rPr lang="en-US" dirty="0" err="1">
                <a:solidFill>
                  <a:schemeClr val="tx1"/>
                </a:solidFill>
              </a:rPr>
              <a:t>Thm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678270" y="7183018"/>
            <a:ext cx="2528049" cy="617705"/>
            <a:chOff x="7678270" y="7183018"/>
            <a:chExt cx="2528049" cy="617705"/>
          </a:xfrm>
        </p:grpSpPr>
        <p:sp>
          <p:nvSpPr>
            <p:cNvPr id="14" name="Rectangle 13"/>
            <p:cNvSpPr/>
            <p:nvPr/>
          </p:nvSpPr>
          <p:spPr>
            <a:xfrm>
              <a:off x="7678270" y="7238237"/>
              <a:ext cx="2528049" cy="5072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ontent Placeholder 2"/>
                <p:cNvSpPr txBox="1">
                  <a:spLocks/>
                </p:cNvSpPr>
                <p:nvPr/>
              </p:nvSpPr>
              <p:spPr>
                <a:xfrm>
                  <a:off x="8440011" y="7183018"/>
                  <a:ext cx="608969" cy="61770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89499" indent="-289499" algn="l" defTabSz="1157996" rtl="0" eaLnBrk="1" latinLnBrk="0" hangingPunct="1">
                    <a:lnSpc>
                      <a:spcPct val="90000"/>
                    </a:lnSpc>
                    <a:spcBef>
                      <a:spcPts val="1266"/>
                    </a:spcBef>
                    <a:buFont typeface="Arial" panose="020B0604020202020204" pitchFamily="34" charset="0"/>
                    <a:buChar char="•"/>
                    <a:defRPr sz="35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868497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3039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447495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533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2026493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2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605491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2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184489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2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63488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2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42486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2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21484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2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0011" y="7183018"/>
                  <a:ext cx="608969" cy="61770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1597349" y="7293454"/>
            <a:ext cx="608969" cy="1007766"/>
            <a:chOff x="1597349" y="7293454"/>
            <a:chExt cx="608969" cy="1007766"/>
          </a:xfrm>
        </p:grpSpPr>
        <p:sp>
          <p:nvSpPr>
            <p:cNvPr id="16" name="Rectangle 15"/>
            <p:cNvSpPr/>
            <p:nvPr/>
          </p:nvSpPr>
          <p:spPr>
            <a:xfrm>
              <a:off x="1711235" y="7293454"/>
              <a:ext cx="411480" cy="10077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ontent Placeholder 2"/>
                <p:cNvSpPr txBox="1">
                  <a:spLocks/>
                </p:cNvSpPr>
                <p:nvPr/>
              </p:nvSpPr>
              <p:spPr>
                <a:xfrm>
                  <a:off x="1597349" y="7405756"/>
                  <a:ext cx="608969" cy="61770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89499" indent="-289499" algn="l" defTabSz="1157996" rtl="0" eaLnBrk="1" latinLnBrk="0" hangingPunct="1">
                    <a:lnSpc>
                      <a:spcPct val="90000"/>
                    </a:lnSpc>
                    <a:spcBef>
                      <a:spcPts val="1266"/>
                    </a:spcBef>
                    <a:buFont typeface="Arial" panose="020B0604020202020204" pitchFamily="34" charset="0"/>
                    <a:buChar char="•"/>
                    <a:defRPr sz="35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868497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3039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447495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533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2026493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2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605491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2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184489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2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63488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2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42486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2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21484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2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349" y="7405756"/>
                  <a:ext cx="608969" cy="61770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1916974" y="6175255"/>
            <a:ext cx="1910620" cy="2177399"/>
            <a:chOff x="1916974" y="6175255"/>
            <a:chExt cx="1910620" cy="2177399"/>
          </a:xfrm>
        </p:grpSpPr>
        <p:sp>
          <p:nvSpPr>
            <p:cNvPr id="7" name="Flowchart: Manual Operation 6"/>
            <p:cNvSpPr/>
            <p:nvPr/>
          </p:nvSpPr>
          <p:spPr>
            <a:xfrm rot="16200000">
              <a:off x="1849922" y="6721324"/>
              <a:ext cx="2177399" cy="1085261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ontent Placeholder 2"/>
                <p:cNvSpPr txBox="1">
                  <a:spLocks/>
                </p:cNvSpPr>
                <p:nvPr/>
              </p:nvSpPr>
              <p:spPr>
                <a:xfrm>
                  <a:off x="1916974" y="6606519"/>
                  <a:ext cx="1910620" cy="75111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/>
                </a:bodyPr>
                <a:lstStyle>
                  <a:lvl1pPr marL="289499" indent="-289499" algn="l" defTabSz="1157996" rtl="0" eaLnBrk="1" latinLnBrk="0" hangingPunct="1">
                    <a:lnSpc>
                      <a:spcPct val="90000"/>
                    </a:lnSpc>
                    <a:spcBef>
                      <a:spcPts val="1266"/>
                    </a:spcBef>
                    <a:buFont typeface="Arial" panose="020B0604020202020204" pitchFamily="34" charset="0"/>
                    <a:buChar char="•"/>
                    <a:defRPr sz="35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868497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3039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447495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533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2026493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2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605491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2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184489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2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63488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2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42486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2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21484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2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1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974" y="6606519"/>
                  <a:ext cx="1910620" cy="75111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>
              <a:off x="2601732" y="7213651"/>
              <a:ext cx="8935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 err="1"/>
                <a:t>Alg</a:t>
              </a:r>
              <a:endParaRPr lang="en-US" sz="2800" i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472530" y="6044194"/>
            <a:ext cx="2733789" cy="972579"/>
            <a:chOff x="7472530" y="6044194"/>
            <a:chExt cx="2733789" cy="972579"/>
          </a:xfrm>
        </p:grpSpPr>
        <p:sp>
          <p:nvSpPr>
            <p:cNvPr id="12" name="Isosceles Triangle 11"/>
            <p:cNvSpPr/>
            <p:nvPr/>
          </p:nvSpPr>
          <p:spPr>
            <a:xfrm>
              <a:off x="7678271" y="6044194"/>
              <a:ext cx="2528048" cy="96380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ontent Placeholder 2"/>
                <p:cNvSpPr txBox="1">
                  <a:spLocks/>
                </p:cNvSpPr>
                <p:nvPr/>
              </p:nvSpPr>
              <p:spPr>
                <a:xfrm>
                  <a:off x="7472530" y="6265658"/>
                  <a:ext cx="1910620" cy="75111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/>
                </a:bodyPr>
                <a:lstStyle>
                  <a:lvl1pPr marL="289499" indent="-289499" algn="l" defTabSz="1157996" rtl="0" eaLnBrk="1" latinLnBrk="0" hangingPunct="1">
                    <a:lnSpc>
                      <a:spcPct val="90000"/>
                    </a:lnSpc>
                    <a:spcBef>
                      <a:spcPts val="1266"/>
                    </a:spcBef>
                    <a:buFont typeface="Arial" panose="020B0604020202020204" pitchFamily="34" charset="0"/>
                    <a:buChar char="•"/>
                    <a:defRPr sz="354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868497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3039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447495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533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2026493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2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605491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2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184489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2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763488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2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342486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2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921484" indent="-289499" algn="l" defTabSz="1157996" rtl="0" eaLnBrk="1" latinLnBrk="0" hangingPunct="1">
                    <a:lnSpc>
                      <a:spcPct val="90000"/>
                    </a:lnSpc>
                    <a:spcBef>
                      <a:spcPts val="633"/>
                    </a:spcBef>
                    <a:buFont typeface="Arial" panose="020B0604020202020204" pitchFamily="34" charset="0"/>
                    <a:buChar char="•"/>
                    <a:defRPr sz="228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100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Content Placeholder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530" y="6265658"/>
                  <a:ext cx="1910620" cy="75111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>
              <a:off x="8665631" y="6484780"/>
              <a:ext cx="10622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3CNF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122714" y="7570728"/>
            <a:ext cx="6003987" cy="954741"/>
            <a:chOff x="2122714" y="7570728"/>
            <a:chExt cx="6003987" cy="954741"/>
          </a:xfrm>
        </p:grpSpPr>
        <p:sp>
          <p:nvSpPr>
            <p:cNvPr id="19" name="TextBox 18"/>
            <p:cNvSpPr txBox="1"/>
            <p:nvPr/>
          </p:nvSpPr>
          <p:spPr>
            <a:xfrm>
              <a:off x="4531659" y="7953226"/>
              <a:ext cx="17413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Analysis</a:t>
              </a:r>
            </a:p>
          </p:txBody>
        </p:sp>
        <p:sp>
          <p:nvSpPr>
            <p:cNvPr id="18" name="Curved Left Arrow 17"/>
            <p:cNvSpPr/>
            <p:nvPr/>
          </p:nvSpPr>
          <p:spPr>
            <a:xfrm rot="5400000">
              <a:off x="4647337" y="5046105"/>
              <a:ext cx="954741" cy="6003987"/>
            </a:xfrm>
            <a:prstGeom prst="curvedLef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517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509979" y="382088"/>
                <a:ext cx="9689615" cy="15295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Lemma 1: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b="1" dirty="0"/>
                  <a:t>. </a:t>
                </a:r>
                <a:r>
                  <a:rPr lang="en-US" dirty="0"/>
                  <a:t>Then can find  in poly-time sat assignment for 3CNF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if such exists.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79" y="382088"/>
                <a:ext cx="9689615" cy="1529517"/>
              </a:xfrm>
              <a:prstGeom prst="rect">
                <a:avLst/>
              </a:prstGeom>
              <a:blipFill>
                <a:blip r:embed="rId2"/>
                <a:stretch>
                  <a:fillRect l="-1888" t="-9562" r="-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09979" y="1999070"/>
                <a:ext cx="8546615" cy="1203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Idea: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Suppose we could tell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satisfiable</a:t>
                </a:r>
                <a:r>
                  <a:rPr lang="en-US" dirty="0"/>
                  <a:t> for every 3CNF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..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79" y="1999070"/>
                <a:ext cx="8546615" cy="1203512"/>
              </a:xfrm>
              <a:prstGeom prst="rect">
                <a:avLst/>
              </a:prstGeom>
              <a:blipFill>
                <a:blip r:embed="rId3"/>
                <a:stretch>
                  <a:fillRect l="-2140" t="-11675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5" y="3677375"/>
                <a:ext cx="122233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∧⋯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" y="3677375"/>
                <a:ext cx="1222337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05236" y="4465877"/>
                <a:ext cx="122233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0∨¬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1∨¬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∧⋯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36" y="4465877"/>
                <a:ext cx="1222337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05236" y="5408162"/>
                <a:ext cx="122233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1∨¬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0∨¬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∧⋯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36" y="5408162"/>
                <a:ext cx="1222337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987704" y="4470864"/>
                <a:ext cx="122233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∧⋯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87704" y="4470864"/>
                <a:ext cx="1222337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03840" y="5408637"/>
                <a:ext cx="122233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∧⋯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840" y="5408637"/>
                <a:ext cx="1222337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19061" y="832510"/>
            <a:ext cx="2594586" cy="25549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66238" y="6483738"/>
                <a:ext cx="93053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0∨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∧⋯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238" y="6483738"/>
                <a:ext cx="930536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42726" y="7387067"/>
                <a:ext cx="93053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1∨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∧⋯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726" y="7387067"/>
                <a:ext cx="930536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ight Arrow 13"/>
              <p:cNvSpPr/>
              <p:nvPr/>
            </p:nvSpPr>
            <p:spPr>
              <a:xfrm rot="18900000">
                <a:off x="7122594" y="2576829"/>
                <a:ext cx="3243344" cy="870116"/>
              </a:xfrm>
              <a:prstGeom prst="right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satisfiable?</a:t>
                </a:r>
              </a:p>
            </p:txBody>
          </p:sp>
        </mc:Choice>
        <mc:Fallback xmlns="">
          <p:sp>
            <p:nvSpPr>
              <p:cNvPr id="14" name="Right Arrow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00000">
                <a:off x="7122594" y="2576829"/>
                <a:ext cx="3243344" cy="870116"/>
              </a:xfrm>
              <a:prstGeom prst="rightArrow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Arrow 14"/>
          <p:cNvSpPr/>
          <p:nvPr/>
        </p:nvSpPr>
        <p:spPr>
          <a:xfrm rot="18850080">
            <a:off x="8334516" y="3196417"/>
            <a:ext cx="2212041" cy="726141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No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324598" y="4828374"/>
            <a:ext cx="1147700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ight Arrow 17"/>
              <p:cNvSpPr/>
              <p:nvPr/>
            </p:nvSpPr>
            <p:spPr>
              <a:xfrm rot="18900000">
                <a:off x="8764065" y="3808313"/>
                <a:ext cx="3243344" cy="870116"/>
              </a:xfrm>
              <a:prstGeom prst="rightArrow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satisfiable?</a:t>
                </a:r>
              </a:p>
            </p:txBody>
          </p:sp>
        </mc:Choice>
        <mc:Fallback xmlns="">
          <p:sp>
            <p:nvSpPr>
              <p:cNvPr id="18" name="Right Arrow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00000">
                <a:off x="8764065" y="3808313"/>
                <a:ext cx="3243344" cy="870116"/>
              </a:xfrm>
              <a:prstGeom prst="rightArrow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Arrow 18"/>
          <p:cNvSpPr/>
          <p:nvPr/>
        </p:nvSpPr>
        <p:spPr>
          <a:xfrm rot="18850080">
            <a:off x="10390252" y="4015840"/>
            <a:ext cx="2758711" cy="726141"/>
          </a:xfrm>
          <a:prstGeom prst="lef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82310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" grpId="1"/>
      <p:bldP spid="8" grpId="0"/>
      <p:bldP spid="8" grpId="1"/>
      <p:bldP spid="9" grpId="0"/>
      <p:bldP spid="10" grpId="0"/>
      <p:bldP spid="12" grpId="0"/>
      <p:bldP spid="13" grpId="0"/>
      <p:bldP spid="14" grpId="0" animBg="1"/>
      <p:bldP spid="15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458" y="-149432"/>
            <a:ext cx="11237179" cy="1678740"/>
          </a:xfrm>
        </p:spPr>
        <p:txBody>
          <a:bodyPr/>
          <a:lstStyle/>
          <a:p>
            <a:r>
              <a:rPr lang="en-US" dirty="0"/>
              <a:t>Optimization from NP=P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458" y="1639683"/>
            <a:ext cx="10198107" cy="86147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THM: </a:t>
            </a:r>
            <a:r>
              <a:rPr lang="en-US" dirty="0"/>
              <a:t>If P=NP then can find longest path in graph.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792622" y="2914087"/>
                <a:ext cx="11692971" cy="861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Proof: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−2,…</m:t>
                    </m:r>
                  </m:oMath>
                </a14:m>
                <a:r>
                  <a:rPr lang="en-US" dirty="0"/>
                  <a:t> find if there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long path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22" y="2914087"/>
                <a:ext cx="11692971" cy="861470"/>
              </a:xfrm>
              <a:prstGeom prst="rect">
                <a:avLst/>
              </a:prstGeom>
              <a:blipFill>
                <a:blip r:embed="rId2"/>
                <a:stretch>
                  <a:fillRect l="-1564" t="-16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/>
          <p:cNvSpPr txBox="1">
            <a:spLocks/>
          </p:cNvSpPr>
          <p:nvPr/>
        </p:nvSpPr>
        <p:spPr>
          <a:xfrm>
            <a:off x="2014063" y="3987611"/>
            <a:ext cx="8272937" cy="861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.. then find path using search to decision.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251" y="5461748"/>
            <a:ext cx="8272937" cy="861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Weighted path:</a:t>
            </a:r>
            <a:r>
              <a:rPr lang="en-US" dirty="0"/>
              <a:t> use binary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2816404" y="6181015"/>
                <a:ext cx="7470596" cy="861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check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path of total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04" y="6181015"/>
                <a:ext cx="7470596" cy="861470"/>
              </a:xfrm>
              <a:prstGeom prst="rect">
                <a:avLst/>
              </a:prstGeom>
              <a:blipFill>
                <a:blip r:embed="rId3"/>
                <a:stretch>
                  <a:fillRect l="-2447" t="-16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974912" y="7403518"/>
            <a:ext cx="11430000" cy="71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4912" y="7403518"/>
            <a:ext cx="7005917" cy="71646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977218" y="6818217"/>
            <a:ext cx="0" cy="698689"/>
          </a:xfrm>
          <a:prstGeom prst="straightConnector1">
            <a:avLst/>
          </a:prstGeom>
          <a:ln w="7302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498106" y="6818217"/>
            <a:ext cx="0" cy="698689"/>
          </a:xfrm>
          <a:prstGeom prst="straightConnector1">
            <a:avLst/>
          </a:prstGeom>
          <a:ln w="7302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640171" y="6818217"/>
            <a:ext cx="0" cy="698689"/>
          </a:xfrm>
          <a:prstGeom prst="straightConnector1">
            <a:avLst/>
          </a:prstGeom>
          <a:ln w="7302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633012" y="6818217"/>
            <a:ext cx="0" cy="698689"/>
          </a:xfrm>
          <a:prstGeom prst="straightConnector1">
            <a:avLst/>
          </a:prstGeom>
          <a:ln w="7302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187017" y="6818217"/>
            <a:ext cx="0" cy="698689"/>
          </a:xfrm>
          <a:prstGeom prst="straightConnector1">
            <a:avLst/>
          </a:prstGeom>
          <a:ln w="7302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922558" y="6818217"/>
            <a:ext cx="0" cy="698689"/>
          </a:xfrm>
          <a:prstGeom prst="straightConnector1">
            <a:avLst/>
          </a:prstGeom>
          <a:ln w="7302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31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0644-C298-4270-B200-6D3799CD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17" y="74481"/>
            <a:ext cx="11237179" cy="1678740"/>
          </a:xfrm>
        </p:spPr>
        <p:txBody>
          <a:bodyPr/>
          <a:lstStyle/>
          <a:p>
            <a:r>
              <a:rPr lang="en-US" dirty="0"/>
              <a:t>Quantifier Elimination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D154E9-D2C0-4B38-A223-017A6FE06F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351" y="1970291"/>
                <a:ext cx="12461909" cy="9206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that we know </a:t>
                </a:r>
                <a:r>
                  <a:rPr lang="en-US" dirty="0" err="1"/>
                  <a:t>alg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that solves 3SAT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time.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D154E9-D2C0-4B38-A223-017A6FE06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351" y="1970291"/>
                <a:ext cx="12461909" cy="920691"/>
              </a:xfrm>
              <a:blipFill>
                <a:blip r:embed="rId2"/>
                <a:stretch>
                  <a:fillRect l="-1467" t="-15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DE28260-32C6-4010-9F70-D1C02E5BC7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350" y="2990909"/>
                <a:ext cx="12461909" cy="9206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..but </a:t>
                </a:r>
                <a:r>
                  <a:rPr lang="en-US" dirty="0">
                    <a:solidFill>
                      <a:srgbClr val="C00000"/>
                    </a:solidFill>
                  </a:rPr>
                  <a:t>there exists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that solves 3SAT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time.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DE28260-32C6-4010-9F70-D1C02E5BC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50" y="2990909"/>
                <a:ext cx="12461909" cy="920691"/>
              </a:xfrm>
              <a:prstGeom prst="rect">
                <a:avLst/>
              </a:prstGeom>
              <a:blipFill>
                <a:blip r:embed="rId3"/>
                <a:stretch>
                  <a:fillRect l="-1467" t="-15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E7CA1D4-9DFB-4EB1-AFD1-EB4B1AE405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3350" y="4342606"/>
                <a:ext cx="7216577" cy="9206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We can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E7CA1D4-9DFB-4EB1-AFD1-EB4B1AE40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50" y="4342606"/>
                <a:ext cx="7216577" cy="920691"/>
              </a:xfrm>
              <a:prstGeom prst="rect">
                <a:avLst/>
              </a:prstGeom>
              <a:blipFill>
                <a:blip r:embed="rId4"/>
                <a:stretch>
                  <a:fillRect l="-2534" t="-15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38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599" y="-129261"/>
            <a:ext cx="11237179" cy="1678740"/>
          </a:xfrm>
        </p:spPr>
        <p:txBody>
          <a:bodyPr>
            <a:normAutofit/>
          </a:bodyPr>
          <a:lstStyle/>
          <a:p>
            <a:r>
              <a:rPr lang="en-US" sz="4800" dirty="0"/>
              <a:t>Quantifier Elimination / Polynomial Hierarchy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0599" y="1441903"/>
                <a:ext cx="12053801" cy="142232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THM: </a:t>
                </a:r>
                <a:r>
                  <a:rPr lang="en-US" dirty="0"/>
                  <a:t>If P=NP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can find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time smallest NAND program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that solves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𝑆𝐴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0599" y="1441903"/>
                <a:ext cx="12053801" cy="1422322"/>
              </a:xfrm>
              <a:blipFill>
                <a:blip r:embed="rId2"/>
                <a:stretch>
                  <a:fillRect l="-1517" t="-10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290599" y="2864225"/>
                <a:ext cx="11973119" cy="12227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L1: </a:t>
                </a:r>
                <a:r>
                  <a:rPr lang="en-US" dirty="0"/>
                  <a:t>If P=NP then for any NAND </a:t>
                </a:r>
                <a:r>
                  <a:rPr lang="en-US" dirty="0" err="1"/>
                  <a:t>prog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can find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time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solves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𝑆𝐴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99" y="2864225"/>
                <a:ext cx="11973119" cy="1222757"/>
              </a:xfrm>
              <a:prstGeom prst="rect">
                <a:avLst/>
              </a:prstGeom>
              <a:blipFill>
                <a:blip r:embed="rId3"/>
                <a:stretch>
                  <a:fillRect l="-1527" t="-11500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90598" y="4244065"/>
                <a:ext cx="12908165" cy="10832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Pf: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/>
                  <a:t> then exists  poly-time prog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𝑆𝐴𝑇𝐴𝐿𝐺</m:t>
                    </m:r>
                  </m:oMath>
                </a14:m>
                <a:r>
                  <a:rPr lang="en-US" dirty="0"/>
                  <a:t> solving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98" y="4244065"/>
                <a:ext cx="12908165" cy="1083264"/>
              </a:xfrm>
              <a:prstGeom prst="rect">
                <a:avLst/>
              </a:prstGeom>
              <a:blipFill>
                <a:blip r:embed="rId4"/>
                <a:stretch>
                  <a:fillRect l="-1417" t="-12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2053181" y="6728677"/>
            <a:ext cx="5888326" cy="835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NP statement! Can solve via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54791" y="6495167"/>
            <a:ext cx="1085125" cy="1068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683925" y="5401728"/>
                <a:ext cx="11031825" cy="8350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fails to solve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𝑆𝐴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  </a:t>
                </a:r>
                <a:r>
                  <a:rPr lang="en-US" sz="4400" dirty="0">
                    <a:solidFill>
                      <a:srgbClr val="C00000"/>
                    </a:solidFill>
                  </a:rPr>
                  <a:t>iff</a:t>
                </a: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𝑆𝐴𝑇𝐴𝐿𝐺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25" y="5401728"/>
                <a:ext cx="11031825" cy="835033"/>
              </a:xfrm>
              <a:prstGeom prst="rect">
                <a:avLst/>
              </a:prstGeom>
              <a:blipFill>
                <a:blip r:embed="rId6"/>
                <a:stretch>
                  <a:fillRect t="-2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14AA171-14DC-43FE-B940-20C47F18A5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260" y="7638109"/>
                <a:ext cx="11818478" cy="8350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𝑁𝑂𝑆𝑂𝐿𝑉𝐸𝑆𝐴𝑇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𝑆𝑂𝐿𝑉𝐸𝑆𝐴𝑇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14AA171-14DC-43FE-B940-20C47F18A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60" y="7638109"/>
                <a:ext cx="11818478" cy="835033"/>
              </a:xfrm>
              <a:prstGeom prst="rect">
                <a:avLst/>
              </a:prstGeom>
              <a:blipFill>
                <a:blip r:embed="rId7"/>
                <a:stretch>
                  <a:fillRect t="-16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28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8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8809" y="292704"/>
                <a:ext cx="12053801" cy="142232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THM: </a:t>
                </a:r>
                <a:r>
                  <a:rPr lang="en-US" dirty="0"/>
                  <a:t>If P=NP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can find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smallest NAND program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that solves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8809" y="292704"/>
                <a:ext cx="12053801" cy="1422322"/>
              </a:xfrm>
              <a:blipFill>
                <a:blip r:embed="rId2"/>
                <a:stretch>
                  <a:fillRect l="-1517" t="-9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298809" y="1715026"/>
                <a:ext cx="11973119" cy="12227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L1: </a:t>
                </a:r>
                <a:r>
                  <a:rPr lang="en-US" dirty="0"/>
                  <a:t>If P=NP have poly-time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𝑆𝑂𝐿𝑉𝐸𝑆𝐴𝑇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dirty="0"/>
                  <a:t> that outputs 1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solves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𝑆𝐴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09" y="1715026"/>
                <a:ext cx="11973119" cy="1222757"/>
              </a:xfrm>
              <a:prstGeom prst="rect">
                <a:avLst/>
              </a:prstGeom>
              <a:blipFill>
                <a:blip r:embed="rId3"/>
                <a:stretch>
                  <a:fillRect l="-1527" t="-11443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 txBox="1">
                <a:spLocks/>
              </p:cNvSpPr>
              <p:nvPr/>
            </p:nvSpPr>
            <p:spPr>
              <a:xfrm>
                <a:off x="298809" y="3475473"/>
                <a:ext cx="12462450" cy="7872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Def: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𝑆𝑂𝐿𝑉𝐸𝑆𝐴𝑇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09" y="3475473"/>
                <a:ext cx="12462450" cy="787246"/>
              </a:xfrm>
              <a:prstGeom prst="rect">
                <a:avLst/>
              </a:prstGeom>
              <a:blipFill>
                <a:blip r:embed="rId4"/>
                <a:stretch>
                  <a:fillRect l="-1468" t="-17829"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/>
              <p:cNvSpPr txBox="1">
                <a:spLocks/>
              </p:cNvSpPr>
              <p:nvPr/>
            </p:nvSpPr>
            <p:spPr>
              <a:xfrm>
                <a:off x="298809" y="5669881"/>
                <a:ext cx="12462450" cy="7872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Claim:  </a:t>
                </a:r>
                <a:r>
                  <a:rPr lang="en-US" dirty="0"/>
                  <a:t>If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𝑆𝑂𝐿𝑉𝐸𝑆𝐴𝑇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then</a:t>
                </a:r>
                <a:r>
                  <a:rPr lang="en-US" dirty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09" y="5669881"/>
                <a:ext cx="12462450" cy="787246"/>
              </a:xfrm>
              <a:prstGeom prst="rect">
                <a:avLst/>
              </a:prstGeom>
              <a:blipFill>
                <a:blip r:embed="rId5"/>
                <a:stretch>
                  <a:fillRect l="-1468" t="-17829"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>
              <a:xfrm>
                <a:off x="298809" y="7605263"/>
                <a:ext cx="12462450" cy="7872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Cor: </a:t>
                </a:r>
                <a:r>
                  <a:rPr lang="en-US" dirty="0"/>
                  <a:t>If P=NP we can find smallest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showing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09" y="7605263"/>
                <a:ext cx="12462450" cy="787246"/>
              </a:xfrm>
              <a:prstGeom prst="rect">
                <a:avLst/>
              </a:prstGeom>
              <a:blipFill>
                <a:blip r:embed="rId6"/>
                <a:stretch>
                  <a:fillRect l="-1321" t="-17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99BC75F-CE3F-421A-9596-545D414E90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9973" y="4382156"/>
                <a:ext cx="12462450" cy="7872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In words: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if there is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-sized circuit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𝑆𝐴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99BC75F-CE3F-421A-9596-545D414E9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73" y="4382156"/>
                <a:ext cx="12462450" cy="787246"/>
              </a:xfrm>
              <a:prstGeom prst="rect">
                <a:avLst/>
              </a:prstGeom>
              <a:blipFill>
                <a:blip r:embed="rId7"/>
                <a:stretch>
                  <a:fillRect l="-1468" t="-17829" b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60B4CB0-C06C-4F61-A286-4D485CFD28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5791" y="6457127"/>
                <a:ext cx="5400027" cy="6825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dirty="0">
                    <a:solidFill>
                      <a:srgbClr val="C00000"/>
                    </a:solidFill>
                  </a:rPr>
                  <a:t>Proof:  </a:t>
                </a:r>
                <a:r>
                  <a:rPr lang="en-US" sz="3200" dirty="0"/>
                  <a:t>By definition of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860B4CB0-C06C-4F61-A286-4D485CFD2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791" y="6457127"/>
                <a:ext cx="5400027" cy="682582"/>
              </a:xfrm>
              <a:prstGeom prst="rect">
                <a:avLst/>
              </a:prstGeom>
              <a:blipFill>
                <a:blip r:embed="rId8"/>
                <a:stretch>
                  <a:fillRect l="-2822" t="-17857" b="-8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00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687F-C4A4-45B0-8FB9-FCDA42E7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62" y="-535119"/>
            <a:ext cx="11237179" cy="1678740"/>
          </a:xfrm>
        </p:spPr>
        <p:txBody>
          <a:bodyPr/>
          <a:lstStyle/>
          <a:p>
            <a:r>
              <a:rPr lang="en-US" dirty="0"/>
              <a:t>Midterm 11/15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EED00-E69F-4098-B723-D692D0DB6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461" y="6050411"/>
            <a:ext cx="12299151" cy="2884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Logistics:</a:t>
            </a:r>
          </a:p>
          <a:p>
            <a:r>
              <a:rPr lang="en-US" dirty="0"/>
              <a:t>I will be away week of 12</a:t>
            </a:r>
            <a:r>
              <a:rPr lang="en-US" baseline="30000" dirty="0"/>
              <a:t>th</a:t>
            </a:r>
            <a:r>
              <a:rPr lang="en-US" dirty="0"/>
              <a:t>-16</a:t>
            </a:r>
            <a:r>
              <a:rPr lang="en-US" baseline="30000" dirty="0"/>
              <a:t>th</a:t>
            </a:r>
            <a:r>
              <a:rPr lang="en-US" dirty="0"/>
              <a:t>. Brian in charge</a:t>
            </a:r>
          </a:p>
          <a:p>
            <a:r>
              <a:rPr lang="en-US" dirty="0"/>
              <a:t>Recap &amp; review lecture on </a:t>
            </a:r>
            <a:r>
              <a:rPr lang="en-US" dirty="0">
                <a:solidFill>
                  <a:srgbClr val="C00000"/>
                </a:solidFill>
              </a:rPr>
              <a:t>Friday 11/9 5pm Science Center D</a:t>
            </a:r>
          </a:p>
          <a:p>
            <a:r>
              <a:rPr lang="en-US" dirty="0"/>
              <a:t>No lecture Tuesday 11/13.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7ADECA-B5D0-4997-AD72-367553EAC131}"/>
              </a:ext>
            </a:extLst>
          </p:cNvPr>
          <p:cNvSpPr txBox="1">
            <a:spLocks/>
          </p:cNvSpPr>
          <p:nvPr/>
        </p:nvSpPr>
        <p:spPr>
          <a:xfrm>
            <a:off x="637099" y="775564"/>
            <a:ext cx="12460065" cy="5025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Topics:</a:t>
            </a:r>
          </a:p>
          <a:p>
            <a:r>
              <a:rPr lang="en-US" dirty="0" err="1"/>
              <a:t>Uncomputability</a:t>
            </a:r>
            <a:endParaRPr lang="en-US" dirty="0"/>
          </a:p>
          <a:p>
            <a:r>
              <a:rPr lang="en-US" dirty="0"/>
              <a:t>Restricted computational models</a:t>
            </a:r>
          </a:p>
          <a:p>
            <a:r>
              <a:rPr lang="en-US" dirty="0"/>
              <a:t>Modelling running time: TIME(T(n)), P, EXP </a:t>
            </a:r>
          </a:p>
          <a:p>
            <a:r>
              <a:rPr lang="en-US" dirty="0"/>
              <a:t>Relations between NAND++/NAND&lt;&lt;/Turing machines and NAND/Circuits.</a:t>
            </a:r>
          </a:p>
          <a:p>
            <a:r>
              <a:rPr lang="en-US" dirty="0"/>
              <a:t>NP and NP completeness</a:t>
            </a:r>
          </a:p>
          <a:p>
            <a:r>
              <a:rPr lang="en-US" dirty="0"/>
              <a:t>Randomized computation</a:t>
            </a:r>
          </a:p>
        </p:txBody>
      </p:sp>
    </p:spTree>
    <p:extLst>
      <p:ext uri="{BB962C8B-B14F-4D97-AF65-F5344CB8AC3E}">
        <p14:creationId xmlns:p14="http://schemas.microsoft.com/office/powerpoint/2010/main" val="249962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452" y="-347258"/>
            <a:ext cx="11237179" cy="1678740"/>
          </a:xfrm>
        </p:spPr>
        <p:txBody>
          <a:bodyPr/>
          <a:lstStyle/>
          <a:p>
            <a:r>
              <a:rPr lang="en-US" dirty="0"/>
              <a:t>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2360" y="4884153"/>
                <a:ext cx="11428113" cy="22370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THM: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If P=NP then for every poly-time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there’s poly </a:t>
                </a:r>
                <a:r>
                  <a:rPr lang="en-US" dirty="0" err="1"/>
                  <a:t>alg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0,1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𝑥𝑢𝑣𝑤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2360" y="4884153"/>
                <a:ext cx="11428113" cy="2237083"/>
              </a:xfrm>
              <a:blipFill>
                <a:blip r:embed="rId2"/>
                <a:stretch>
                  <a:fillRect l="-1600" t="-6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625389" y="7469043"/>
            <a:ext cx="11835125" cy="1369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</a:rPr>
              <a:t>Polynomial Hierarchy (PH): </a:t>
            </a:r>
            <a:r>
              <a:rPr lang="en-US" dirty="0"/>
              <a:t>all problems that can be expressed with a constant number of quantifiers.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BA57C1A-EEC8-4654-A75C-D4A03D8FFC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5389" y="1026571"/>
                <a:ext cx="11922979" cy="7843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)=1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dirty="0" err="1"/>
                  <a:t>iff</a:t>
                </a:r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dirty="0">
                    <a:solidFill>
                      <a:srgbClr val="C00000"/>
                    </a:solidFill>
                  </a:rPr>
                  <a:t>there exists</a:t>
                </a:r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s.t.</a:t>
                </a:r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satisfies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BA57C1A-EEC8-4654-A75C-D4A03D8FF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89" y="1026571"/>
                <a:ext cx="11922979" cy="784369"/>
              </a:xfrm>
              <a:prstGeom prst="rect">
                <a:avLst/>
              </a:prstGeom>
              <a:blipFill>
                <a:blip r:embed="rId3"/>
                <a:stretch>
                  <a:fillRect t="-15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1B1AEDB-3249-49F4-B035-C10A451928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5388" y="1895566"/>
                <a:ext cx="11835125" cy="14022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𝑆𝑂𝐿𝑉𝐸𝑆𝐴𝑇</m:t>
                    </m:r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)=1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dirty="0" err="1"/>
                  <a:t>iff</a:t>
                </a:r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dirty="0">
                    <a:solidFill>
                      <a:srgbClr val="C00000"/>
                    </a:solidFill>
                  </a:rPr>
                  <a:t>for every</a:t>
                </a:r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s.t.</a:t>
                </a:r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>
                    <a:solidFill>
                      <a:srgbClr val="C00000"/>
                    </a:solidFill>
                  </a:rPr>
                  <a:t>there exists</a:t>
                </a:r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s.t.</a:t>
                </a:r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satisfies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1B1AEDB-3249-49F4-B035-C10A45192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88" y="1895566"/>
                <a:ext cx="11835125" cy="1402252"/>
              </a:xfrm>
              <a:prstGeom prst="rect">
                <a:avLst/>
              </a:prstGeom>
              <a:blipFill>
                <a:blip r:embed="rId4"/>
                <a:stretch>
                  <a:fillRect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181677F-2BAD-439E-8A54-04DD7F4308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8100" y="3243543"/>
                <a:ext cx="11835125" cy="14022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)=1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dirty="0" err="1"/>
                  <a:t>iff</a:t>
                </a:r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C00000"/>
                    </a:solidFill>
                  </a:rPr>
                  <a:t>there exists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dirty="0" err="1"/>
                  <a:t>s.t.</a:t>
                </a:r>
                <a:r>
                  <a:rPr lang="en-US" sz="3200" dirty="0">
                    <a:solidFill>
                      <a:srgbClr val="0070C0"/>
                    </a:solidFill>
                  </a:rPr>
                  <a:t>  </a:t>
                </a:r>
                <a:r>
                  <a:rPr lang="en-US" sz="3200" dirty="0">
                    <a:solidFill>
                      <a:srgbClr val="C00000"/>
                    </a:solidFill>
                  </a:rPr>
                  <a:t>for every</a:t>
                </a:r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s.t.</a:t>
                </a:r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>
                    <a:solidFill>
                      <a:srgbClr val="C00000"/>
                    </a:solidFill>
                  </a:rPr>
                  <a:t>there exists</a:t>
                </a:r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s.t.</a:t>
                </a:r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satisfies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181677F-2BAD-439E-8A54-04DD7F430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00" y="3243543"/>
                <a:ext cx="11835125" cy="1402252"/>
              </a:xfrm>
              <a:prstGeom prst="rect">
                <a:avLst/>
              </a:prstGeom>
              <a:blipFill>
                <a:blip r:embed="rId5"/>
                <a:stretch>
                  <a:fillRect t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7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59778" y="1235457"/>
            <a:ext cx="12661993" cy="6447865"/>
            <a:chOff x="159778" y="1235457"/>
            <a:chExt cx="12661993" cy="6447865"/>
          </a:xfrm>
        </p:grpSpPr>
        <p:sp>
          <p:nvSpPr>
            <p:cNvPr id="4" name="Oval 3"/>
            <p:cNvSpPr/>
            <p:nvPr/>
          </p:nvSpPr>
          <p:spPr>
            <a:xfrm>
              <a:off x="159778" y="1235457"/>
              <a:ext cx="12661993" cy="6447865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541513" y="1690365"/>
              <a:ext cx="22094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79538" y="2346750"/>
            <a:ext cx="11610379" cy="4397189"/>
            <a:chOff x="779538" y="2346750"/>
            <a:chExt cx="11610379" cy="4397189"/>
          </a:xfrm>
        </p:grpSpPr>
        <p:sp>
          <p:nvSpPr>
            <p:cNvPr id="8" name="Oval 7"/>
            <p:cNvSpPr/>
            <p:nvPr/>
          </p:nvSpPr>
          <p:spPr>
            <a:xfrm>
              <a:off x="779538" y="2346750"/>
              <a:ext cx="11322815" cy="439718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71581" y="4043892"/>
              <a:ext cx="31183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PSPACE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08459" y="2535947"/>
            <a:ext cx="7787563" cy="4018794"/>
            <a:chOff x="1308459" y="2535947"/>
            <a:chExt cx="7787563" cy="4018794"/>
          </a:xfrm>
        </p:grpSpPr>
        <p:sp>
          <p:nvSpPr>
            <p:cNvPr id="10" name="Oval 9"/>
            <p:cNvSpPr/>
            <p:nvPr/>
          </p:nvSpPr>
          <p:spPr>
            <a:xfrm>
              <a:off x="1308459" y="2535947"/>
              <a:ext cx="7640559" cy="4018794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775969" y="4020645"/>
              <a:ext cx="13200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58129" y="2952708"/>
            <a:ext cx="6154723" cy="3185272"/>
            <a:chOff x="1458129" y="2952708"/>
            <a:chExt cx="6154723" cy="3185272"/>
          </a:xfrm>
        </p:grpSpPr>
        <p:sp>
          <p:nvSpPr>
            <p:cNvPr id="12" name="Oval 11"/>
            <p:cNvSpPr/>
            <p:nvPr/>
          </p:nvSpPr>
          <p:spPr>
            <a:xfrm>
              <a:off x="1458129" y="2952708"/>
              <a:ext cx="6154723" cy="318527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169491" y="3903325"/>
                  <a:ext cx="132005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∃∀</m:t>
                        </m:r>
                      </m:oMath>
                    </m:oMathPara>
                  </a14:m>
                  <a:endParaRPr lang="en-US" sz="5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491" y="3903325"/>
                  <a:ext cx="1320053" cy="9233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1516750" y="3915011"/>
            <a:ext cx="5673505" cy="1797506"/>
            <a:chOff x="1516750" y="3915011"/>
            <a:chExt cx="5673505" cy="1797506"/>
          </a:xfrm>
        </p:grpSpPr>
        <p:sp>
          <p:nvSpPr>
            <p:cNvPr id="14" name="Oval 13"/>
            <p:cNvSpPr/>
            <p:nvPr/>
          </p:nvSpPr>
          <p:spPr>
            <a:xfrm rot="900000">
              <a:off x="1516750" y="3915011"/>
              <a:ext cx="5048547" cy="179750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764547" y="4874889"/>
                  <a:ext cx="342570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coNP </a:t>
                  </a:r>
                  <a14:m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(∀)</m:t>
                      </m:r>
                    </m:oMath>
                  </a14:m>
                  <a:endParaRPr lang="en-US" sz="48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4547" y="4874889"/>
                  <a:ext cx="3425708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8185" t="-16176" b="-389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1841134" y="3267267"/>
            <a:ext cx="4595328" cy="1604124"/>
            <a:chOff x="1841134" y="3267267"/>
            <a:chExt cx="4595328" cy="1604124"/>
          </a:xfrm>
        </p:grpSpPr>
        <p:sp>
          <p:nvSpPr>
            <p:cNvPr id="15" name="Oval 14"/>
            <p:cNvSpPr/>
            <p:nvPr/>
          </p:nvSpPr>
          <p:spPr>
            <a:xfrm rot="20700000">
              <a:off x="1841134" y="3267267"/>
              <a:ext cx="4595328" cy="1604124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460004" y="3344653"/>
                  <a:ext cx="278023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NP </a:t>
                  </a:r>
                  <a14:m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(∃)</m:t>
                      </m:r>
                    </m:oMath>
                  </a14:m>
                  <a:endParaRPr lang="en-US" sz="48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004" y="3344653"/>
                  <a:ext cx="2780232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10088" t="-16176" b="-389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2391734" y="3832412"/>
            <a:ext cx="1071936" cy="1211834"/>
            <a:chOff x="2391734" y="3832412"/>
            <a:chExt cx="1071936" cy="1211834"/>
          </a:xfrm>
        </p:grpSpPr>
        <p:sp>
          <p:nvSpPr>
            <p:cNvPr id="6" name="Oval 5"/>
            <p:cNvSpPr/>
            <p:nvPr/>
          </p:nvSpPr>
          <p:spPr>
            <a:xfrm>
              <a:off x="2391734" y="3832412"/>
              <a:ext cx="1071936" cy="1211834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9269" y="3928313"/>
              <a:ext cx="914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042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59778" y="1235457"/>
            <a:ext cx="12661993" cy="6447865"/>
            <a:chOff x="159778" y="1235457"/>
            <a:chExt cx="12661993" cy="6447865"/>
          </a:xfrm>
        </p:grpSpPr>
        <p:sp>
          <p:nvSpPr>
            <p:cNvPr id="4" name="Oval 3"/>
            <p:cNvSpPr/>
            <p:nvPr/>
          </p:nvSpPr>
          <p:spPr>
            <a:xfrm>
              <a:off x="159778" y="1235457"/>
              <a:ext cx="12661993" cy="6447865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541513" y="1690365"/>
              <a:ext cx="22094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79538" y="2346750"/>
            <a:ext cx="11610379" cy="4397189"/>
            <a:chOff x="779538" y="2346750"/>
            <a:chExt cx="11610379" cy="4397189"/>
          </a:xfrm>
        </p:grpSpPr>
        <p:sp>
          <p:nvSpPr>
            <p:cNvPr id="8" name="Oval 7"/>
            <p:cNvSpPr/>
            <p:nvPr/>
          </p:nvSpPr>
          <p:spPr>
            <a:xfrm>
              <a:off x="779538" y="2346750"/>
              <a:ext cx="11322815" cy="4397189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71581" y="4043892"/>
              <a:ext cx="31183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PSPACE</a:t>
              </a:r>
            </a:p>
          </p:txBody>
        </p:sp>
      </p:grpSp>
      <p:sp>
        <p:nvSpPr>
          <p:cNvPr id="10" name="Oval 9"/>
          <p:cNvSpPr/>
          <p:nvPr/>
        </p:nvSpPr>
        <p:spPr>
          <a:xfrm>
            <a:off x="1308459" y="2535947"/>
            <a:ext cx="7640559" cy="401879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75969" y="4020645"/>
            <a:ext cx="1320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</a:p>
        </p:txBody>
      </p:sp>
      <p:sp>
        <p:nvSpPr>
          <p:cNvPr id="12" name="Oval 11"/>
          <p:cNvSpPr/>
          <p:nvPr/>
        </p:nvSpPr>
        <p:spPr>
          <a:xfrm>
            <a:off x="1458129" y="2952708"/>
            <a:ext cx="6154723" cy="3185272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accent2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169491" y="3903325"/>
                <a:ext cx="13200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∃∀</m:t>
                      </m:r>
                    </m:oMath>
                  </m:oMathPara>
                </a14:m>
                <a:endParaRPr lang="en-US" sz="5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491" y="3903325"/>
                <a:ext cx="1320053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 rot="900000">
            <a:off x="1516750" y="3915011"/>
            <a:ext cx="5048547" cy="1797506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64547" y="4874889"/>
                <a:ext cx="34257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coNP </a:t>
                </a:r>
                <a14:m>
                  <m:oMath xmlns:m="http://schemas.openxmlformats.org/officeDocument/2006/math">
                    <m:r>
                      <a:rPr lang="en-US" sz="4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(∀)</m:t>
                    </m:r>
                  </m:oMath>
                </a14:m>
                <a:endPara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547" y="4874889"/>
                <a:ext cx="3425708" cy="830997"/>
              </a:xfrm>
              <a:prstGeom prst="rect">
                <a:avLst/>
              </a:prstGeom>
              <a:blipFill>
                <a:blip r:embed="rId3"/>
                <a:stretch>
                  <a:fillRect l="-8185" t="-16176" b="-3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 rot="20700000">
            <a:off x="1841134" y="3267267"/>
            <a:ext cx="4595328" cy="1604124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460004" y="3344653"/>
                <a:ext cx="27802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 </a:t>
                </a:r>
                <a14:m>
                  <m:oMath xmlns:m="http://schemas.openxmlformats.org/officeDocument/2006/math">
                    <m:r>
                      <a:rPr lang="en-US" sz="4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(∃)</m:t>
                    </m:r>
                  </m:oMath>
                </a14:m>
                <a:endPara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004" y="3344653"/>
                <a:ext cx="2780232" cy="830997"/>
              </a:xfrm>
              <a:prstGeom prst="rect">
                <a:avLst/>
              </a:prstGeom>
              <a:blipFill>
                <a:blip r:embed="rId4"/>
                <a:stretch>
                  <a:fillRect l="-10088" t="-16176" b="-3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2391734" y="3832412"/>
            <a:ext cx="1071936" cy="1211834"/>
            <a:chOff x="2391734" y="3832412"/>
            <a:chExt cx="1071936" cy="1211834"/>
          </a:xfrm>
        </p:grpSpPr>
        <p:sp>
          <p:nvSpPr>
            <p:cNvPr id="6" name="Oval 5"/>
            <p:cNvSpPr/>
            <p:nvPr/>
          </p:nvSpPr>
          <p:spPr>
            <a:xfrm>
              <a:off x="2391734" y="3832412"/>
              <a:ext cx="1071936" cy="1211834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9269" y="3928313"/>
              <a:ext cx="914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26" name="Oval 25"/>
          <p:cNvSpPr/>
          <p:nvPr/>
        </p:nvSpPr>
        <p:spPr>
          <a:xfrm>
            <a:off x="1308459" y="2535947"/>
            <a:ext cx="7675558" cy="401879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805206" y="3905393"/>
            <a:ext cx="4160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P=NP=PH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A1756643-E77C-41E8-9421-78D3D8EC9E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535" y="400261"/>
                <a:ext cx="12462450" cy="7872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𝑷𝑯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A1756643-E77C-41E8-9421-78D3D8EC9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35" y="400261"/>
                <a:ext cx="12462450" cy="787246"/>
              </a:xfrm>
              <a:prstGeom prst="rect">
                <a:avLst/>
              </a:prstGeom>
              <a:blipFill>
                <a:blip r:embed="rId5"/>
                <a:stretch>
                  <a:fillRect l="-1468" t="-18605" b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5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3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11" grpId="0"/>
      <p:bldP spid="12" grpId="1" animBg="1"/>
      <p:bldP spid="13" grpId="0"/>
      <p:bldP spid="14" grpId="1" animBg="1"/>
      <p:bldP spid="17" grpId="0"/>
      <p:bldP spid="15" grpId="1" animBg="1"/>
      <p:bldP spid="16" grpId="0"/>
      <p:bldP spid="26" grpId="0" animBg="1"/>
      <p:bldP spid="27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9778" y="1235457"/>
            <a:ext cx="12661993" cy="644786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1513" y="1690365"/>
            <a:ext cx="2209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</a:p>
        </p:txBody>
      </p:sp>
      <p:sp>
        <p:nvSpPr>
          <p:cNvPr id="8" name="Oval 7"/>
          <p:cNvSpPr/>
          <p:nvPr/>
        </p:nvSpPr>
        <p:spPr>
          <a:xfrm>
            <a:off x="779538" y="2346750"/>
            <a:ext cx="11322815" cy="439718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271581" y="4043892"/>
            <a:ext cx="3118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PSPACE</a:t>
            </a:r>
          </a:p>
        </p:txBody>
      </p:sp>
      <p:sp>
        <p:nvSpPr>
          <p:cNvPr id="10" name="Oval 9"/>
          <p:cNvSpPr/>
          <p:nvPr/>
        </p:nvSpPr>
        <p:spPr>
          <a:xfrm>
            <a:off x="1308459" y="2535947"/>
            <a:ext cx="7675558" cy="401879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05206" y="3905393"/>
            <a:ext cx="41603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P=NP=PH</a:t>
            </a:r>
          </a:p>
        </p:txBody>
      </p:sp>
      <p:sp>
        <p:nvSpPr>
          <p:cNvPr id="12" name="Oval 11"/>
          <p:cNvSpPr/>
          <p:nvPr/>
        </p:nvSpPr>
        <p:spPr>
          <a:xfrm>
            <a:off x="779538" y="2346750"/>
            <a:ext cx="11322815" cy="4360391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99466" y="3831434"/>
            <a:ext cx="6990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P=NP=PH=PSPACE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986CD2AB-F922-49FE-B657-C24FFCE1A4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535" y="400261"/>
                <a:ext cx="12462450" cy="7872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Can’t rule out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𝑷𝑺𝑷𝑨𝑪𝑬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986CD2AB-F922-49FE-B657-C24FFCE1A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35" y="400261"/>
                <a:ext cx="12462450" cy="787246"/>
              </a:xfrm>
              <a:prstGeom prst="rect">
                <a:avLst/>
              </a:prstGeom>
              <a:blipFill>
                <a:blip r:embed="rId2"/>
                <a:stretch>
                  <a:fillRect l="-1468" t="-18605" b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05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0" grpId="0" animBg="1"/>
      <p:bldP spid="10" grpId="1" animBg="1"/>
      <p:bldP spid="9" grpId="0"/>
      <p:bldP spid="12" grpId="0" animBg="1"/>
      <p:bldP spid="13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9778" y="1235457"/>
            <a:ext cx="12661993" cy="644786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41513" y="1690365"/>
            <a:ext cx="2209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</a:p>
        </p:txBody>
      </p:sp>
      <p:sp>
        <p:nvSpPr>
          <p:cNvPr id="10" name="Oval 9"/>
          <p:cNvSpPr/>
          <p:nvPr/>
        </p:nvSpPr>
        <p:spPr>
          <a:xfrm>
            <a:off x="779538" y="2346750"/>
            <a:ext cx="11322815" cy="4360391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99466" y="3831434"/>
            <a:ext cx="6990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P=NP=PH=PSPACE</a:t>
            </a:r>
          </a:p>
        </p:txBody>
      </p:sp>
    </p:spTree>
    <p:extLst>
      <p:ext uri="{BB962C8B-B14F-4D97-AF65-F5344CB8AC3E}">
        <p14:creationId xmlns:p14="http://schemas.microsoft.com/office/powerpoint/2010/main" val="1691999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4" y="-196497"/>
            <a:ext cx="6869959" cy="1420179"/>
          </a:xfrm>
        </p:spPr>
        <p:txBody>
          <a:bodyPr>
            <a:normAutofit/>
          </a:bodyPr>
          <a:lstStyle/>
          <a:p>
            <a:r>
              <a:rPr lang="en-US" sz="5400" dirty="0"/>
              <a:t>Doing Science if NP=P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31340" y="1663039"/>
            <a:ext cx="9552648" cy="85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Tycho</a:t>
            </a:r>
            <a:r>
              <a:rPr lang="en-US" b="1" dirty="0"/>
              <a:t> Brahe </a:t>
            </a:r>
            <a:r>
              <a:rPr lang="en-US" dirty="0"/>
              <a:t>(1546-1601)</a:t>
            </a:r>
            <a:r>
              <a:rPr lang="en-US" b="1" dirty="0"/>
              <a:t>: </a:t>
            </a:r>
            <a:r>
              <a:rPr lang="en-US" dirty="0"/>
              <a:t>Danish astronomer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70" y="1633817"/>
            <a:ext cx="2644422" cy="176008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603058" y="2513860"/>
            <a:ext cx="9552648" cy="85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Detailed and accurate observations w/o telescope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38" y="4068052"/>
            <a:ext cx="2043850" cy="2805649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531340" y="4215502"/>
            <a:ext cx="5935389" cy="85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Johannes Kepler </a:t>
            </a:r>
            <a:r>
              <a:rPr lang="en-US" dirty="0"/>
              <a:t>(1571-1630)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387905" y="5147831"/>
            <a:ext cx="9494377" cy="85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Found math model for Brahe’s observations: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331876" y="6268420"/>
            <a:ext cx="9494377" cy="85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Planet revolve in ellipse with sun as one of the foci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67438" y="7389009"/>
            <a:ext cx="9494377" cy="85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major step in the scientific revolution</a:t>
            </a:r>
          </a:p>
        </p:txBody>
      </p:sp>
    </p:spTree>
    <p:extLst>
      <p:ext uri="{BB962C8B-B14F-4D97-AF65-F5344CB8AC3E}">
        <p14:creationId xmlns:p14="http://schemas.microsoft.com/office/powerpoint/2010/main" val="203441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4" y="-196497"/>
            <a:ext cx="6869959" cy="1420179"/>
          </a:xfrm>
        </p:spPr>
        <p:txBody>
          <a:bodyPr>
            <a:normAutofit/>
          </a:bodyPr>
          <a:lstStyle/>
          <a:p>
            <a:r>
              <a:rPr lang="en-US" sz="5400" dirty="0"/>
              <a:t>Doing Science if NP=P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660394" y="1452584"/>
                <a:ext cx="5834749" cy="7608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𝑇𝐻𝐸𝑂𝑅𝑌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→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4" y="1452584"/>
                <a:ext cx="5834749" cy="7608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660393" y="2442332"/>
                <a:ext cx="6869959" cy="7608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INPUT: </a:t>
                </a:r>
                <a:r>
                  <a:rPr lang="en-US" dirty="0"/>
                  <a:t>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3" y="2442332"/>
                <a:ext cx="6869959" cy="760846"/>
              </a:xfrm>
              <a:prstGeom prst="rect">
                <a:avLst/>
              </a:prstGeom>
              <a:blipFill>
                <a:blip r:embed="rId3"/>
                <a:stretch>
                  <a:fillRect l="-2662" t="-19355" b="-7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609593" y="3432080"/>
                <a:ext cx="10348693" cy="10410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OUTPUT: </a:t>
                </a:r>
                <a:r>
                  <a:rPr lang="en-US" dirty="0"/>
                  <a:t>Smallest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3" y="3432080"/>
                <a:ext cx="10348693" cy="1041097"/>
              </a:xfrm>
              <a:prstGeom prst="rect">
                <a:avLst/>
              </a:prstGeom>
              <a:blipFill>
                <a:blip r:embed="rId4"/>
                <a:stretch>
                  <a:fillRect l="-1767" t="-13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/>
          <p:cNvSpPr txBox="1">
            <a:spLocks/>
          </p:cNvSpPr>
          <p:nvPr/>
        </p:nvSpPr>
        <p:spPr>
          <a:xfrm>
            <a:off x="515251" y="4752880"/>
            <a:ext cx="10348693" cy="1041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Occam’s Razor: </a:t>
            </a:r>
            <a:r>
              <a:rPr lang="en-US" dirty="0"/>
              <a:t>Simplest explanation is the correct one.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41" y="317861"/>
            <a:ext cx="2165986" cy="2885317"/>
          </a:xfrm>
          <a:prstGeom prst="rect">
            <a:avLst/>
          </a:prstGeom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515251" y="5932343"/>
            <a:ext cx="10348694" cy="907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If P=NP: </a:t>
            </a:r>
            <a:r>
              <a:rPr lang="en-US" dirty="0"/>
              <a:t>Automatically find simplest explanation.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56914" y="6799297"/>
            <a:ext cx="11861807" cy="907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Today: </a:t>
            </a:r>
            <a:r>
              <a:rPr lang="en-US" dirty="0"/>
              <a:t>Guess tractable forms of programs, use much more data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087151" y="7696285"/>
            <a:ext cx="9521378" cy="602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10m images for  Google “cat detection” paper)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16D353-E3AB-4DF0-B6CC-38B3E55F36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929" y="333887"/>
            <a:ext cx="2101886" cy="288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6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490" y="108182"/>
            <a:ext cx="11237179" cy="1678740"/>
          </a:xfrm>
        </p:spPr>
        <p:txBody>
          <a:bodyPr/>
          <a:lstStyle/>
          <a:p>
            <a:r>
              <a:rPr lang="en-US" dirty="0"/>
              <a:t>Doing math if P=NP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98" y="2024436"/>
            <a:ext cx="3188151" cy="2189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94" y="2024436"/>
            <a:ext cx="2095265" cy="238627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41490" y="5174462"/>
            <a:ext cx="11709700" cy="1868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i="1" dirty="0">
                <a:solidFill>
                  <a:srgbClr val="C00000"/>
                </a:solidFill>
              </a:rPr>
              <a:t>“If [P=NP] then … the mental work of a mathematician concerning Yes-or-No questions could be completely replaced by a machine.”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18539" y="7331675"/>
            <a:ext cx="7659277" cy="754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Kurt Gödel to John von Neumann, 1956</a:t>
            </a:r>
          </a:p>
        </p:txBody>
      </p:sp>
    </p:spTree>
    <p:extLst>
      <p:ext uri="{BB962C8B-B14F-4D97-AF65-F5344CB8AC3E}">
        <p14:creationId xmlns:p14="http://schemas.microsoft.com/office/powerpoint/2010/main" val="3797809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BCFA14-9AA5-4DCD-994B-C8D7100AAE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7" r="18956"/>
          <a:stretch/>
        </p:blipFill>
        <p:spPr>
          <a:xfrm>
            <a:off x="8192654" y="371127"/>
            <a:ext cx="2022764" cy="2189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DC7343-9BA3-45C3-A7B8-9863709644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8"/>
          <a:stretch/>
        </p:blipFill>
        <p:spPr>
          <a:xfrm>
            <a:off x="10549067" y="371127"/>
            <a:ext cx="2095265" cy="218945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A1A5804-D44F-47DF-BAC7-267CB95D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4" y="-196497"/>
            <a:ext cx="6869959" cy="1420179"/>
          </a:xfrm>
        </p:spPr>
        <p:txBody>
          <a:bodyPr>
            <a:normAutofit/>
          </a:bodyPr>
          <a:lstStyle/>
          <a:p>
            <a:r>
              <a:rPr lang="en-US" sz="5400" dirty="0"/>
              <a:t>Doing Math if NP=P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0FBAB4-F442-45AA-AE88-FAA62890B2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394" y="1452584"/>
                <a:ext cx="5834749" cy="7608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𝑃𝑅𝑂𝑂𝐹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→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80FBAB4-F442-45AA-AE88-FAA62890B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4" y="1452584"/>
                <a:ext cx="5834749" cy="7608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8E6F102-7B20-401B-B599-35247733B9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393" y="2442332"/>
                <a:ext cx="6869959" cy="7608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INPUT: </a:t>
                </a:r>
                <a:r>
                  <a:rPr lang="en-US" dirty="0"/>
                  <a:t>Theorem statement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8E6F102-7B20-401B-B599-35247733B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3" y="2442332"/>
                <a:ext cx="6869959" cy="760846"/>
              </a:xfrm>
              <a:prstGeom prst="rect">
                <a:avLst/>
              </a:prstGeom>
              <a:blipFill>
                <a:blip r:embed="rId5"/>
                <a:stretch>
                  <a:fillRect l="-2662" t="-19355" b="-7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2647499-AAE2-4F20-B2EE-13CA653513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4" y="3432081"/>
                <a:ext cx="8802262" cy="9105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OUTPUT: </a:t>
                </a:r>
                <a:r>
                  <a:rPr lang="en-US" dirty="0"/>
                  <a:t>Smallest proof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2647499-AAE2-4F20-B2EE-13CA65351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4" y="3432081"/>
                <a:ext cx="8802262" cy="910526"/>
              </a:xfrm>
              <a:prstGeom prst="rect">
                <a:avLst/>
              </a:prstGeom>
              <a:blipFill>
                <a:blip r:embed="rId6"/>
                <a:stretch>
                  <a:fillRect l="-2078" t="-15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D3AC590-3532-4BFF-8FA2-0212D5BF09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393" y="5899583"/>
                <a:ext cx="6516260" cy="7624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𝐹𝑂𝑅𝑀𝐴𝐿𝐼𝑍𝐸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→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D3AC590-3532-4BFF-8FA2-0212D5BF0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3" y="5899583"/>
                <a:ext cx="6516260" cy="7624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21B114B8-C65F-41C6-A0A2-1AD923D55624}"/>
              </a:ext>
            </a:extLst>
          </p:cNvPr>
          <p:cNvSpPr txBox="1">
            <a:spLocks/>
          </p:cNvSpPr>
          <p:nvPr/>
        </p:nvSpPr>
        <p:spPr>
          <a:xfrm>
            <a:off x="609594" y="4456725"/>
            <a:ext cx="9417216" cy="1420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15799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57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But how do we formalize math?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EB16AEC8-9FEB-4254-941F-FB85934C25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4" y="6777366"/>
                <a:ext cx="9208661" cy="9105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INPUT: </a:t>
                </a:r>
                <a:r>
                  <a:rPr lang="en-US" dirty="0"/>
                  <a:t>LaTeX source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of a math paper. 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EB16AEC8-9FEB-4254-941F-FB85934C2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4" y="6777366"/>
                <a:ext cx="9208661" cy="910526"/>
              </a:xfrm>
              <a:prstGeom prst="rect">
                <a:avLst/>
              </a:prstGeom>
              <a:blipFill>
                <a:blip r:embed="rId8"/>
                <a:stretch>
                  <a:fillRect l="-1985" t="-15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A679B0-4781-4BD9-8D00-07D4DFB46FCD}"/>
              </a:ext>
            </a:extLst>
          </p:cNvPr>
          <p:cNvSpPr txBox="1">
            <a:spLocks/>
          </p:cNvSpPr>
          <p:nvPr/>
        </p:nvSpPr>
        <p:spPr>
          <a:xfrm>
            <a:off x="660392" y="7773049"/>
            <a:ext cx="9208661" cy="724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OUTPUT: </a:t>
            </a:r>
            <a:r>
              <a:rPr lang="en-US" dirty="0"/>
              <a:t>Formal proof matching paper result</a:t>
            </a:r>
          </a:p>
        </p:txBody>
      </p:sp>
    </p:spTree>
    <p:extLst>
      <p:ext uri="{BB962C8B-B14F-4D97-AF65-F5344CB8AC3E}">
        <p14:creationId xmlns:p14="http://schemas.microsoft.com/office/powerpoint/2010/main" val="303121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1AFAD5-5C36-4031-AFE9-FFF63010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4" y="-196497"/>
            <a:ext cx="6869959" cy="1420179"/>
          </a:xfrm>
        </p:spPr>
        <p:txBody>
          <a:bodyPr>
            <a:normAutofit/>
          </a:bodyPr>
          <a:lstStyle/>
          <a:p>
            <a:r>
              <a:rPr lang="en-US" sz="5400" dirty="0"/>
              <a:t>Programming if NP=P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74BFFCA-35BE-4E7C-B304-89B18A9863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394" y="1452584"/>
                <a:ext cx="5834749" cy="7608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𝑃𝑅𝑂𝐺𝑅𝐴𝑀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→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74BFFCA-35BE-4E7C-B304-89B18A986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4" y="1452584"/>
                <a:ext cx="5834749" cy="7608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7F492A9-D5F3-4B20-9532-C1A2B4B1A3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393" y="2442332"/>
                <a:ext cx="6869959" cy="7608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INPUT: </a:t>
                </a:r>
                <a:r>
                  <a:rPr lang="en-US" dirty="0"/>
                  <a:t>Specification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of a task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7F492A9-D5F3-4B20-9532-C1A2B4B1A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93" y="2442332"/>
                <a:ext cx="6869959" cy="760846"/>
              </a:xfrm>
              <a:prstGeom prst="rect">
                <a:avLst/>
              </a:prstGeom>
              <a:blipFill>
                <a:blip r:embed="rId3"/>
                <a:stretch>
                  <a:fillRect l="-2662" t="-19355" b="-7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F2613E-1A2F-4E64-A053-B39BD550B2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4" y="3432081"/>
                <a:ext cx="8802262" cy="9105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OUTPUT: </a:t>
                </a:r>
                <a:r>
                  <a:rPr lang="en-US" dirty="0"/>
                  <a:t>Fastest program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achieving task.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0F2613E-1A2F-4E64-A053-B39BD550B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4" y="3432081"/>
                <a:ext cx="8802262" cy="910526"/>
              </a:xfrm>
              <a:prstGeom prst="rect">
                <a:avLst/>
              </a:prstGeom>
              <a:blipFill>
                <a:blip r:embed="rId4"/>
                <a:stretch>
                  <a:fillRect l="-2078" t="-15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AC2CAA-62D5-42E4-9E4C-AF75DE67A55D}"/>
              </a:ext>
            </a:extLst>
          </p:cNvPr>
          <p:cNvSpPr txBox="1">
            <a:spLocks/>
          </p:cNvSpPr>
          <p:nvPr/>
        </p:nvSpPr>
        <p:spPr>
          <a:xfrm>
            <a:off x="2512284" y="4421828"/>
            <a:ext cx="8802262" cy="910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Any other performance measure, match architecture, no security bugs,…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27A6BF-F629-4528-812D-6B8B9D4E6403}"/>
              </a:ext>
            </a:extLst>
          </p:cNvPr>
          <p:cNvSpPr txBox="1">
            <a:spLocks/>
          </p:cNvSpPr>
          <p:nvPr/>
        </p:nvSpPr>
        <p:spPr>
          <a:xfrm>
            <a:off x="810119" y="7353073"/>
            <a:ext cx="8802262" cy="910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P=NP helps with finding specs as well…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7DA8BC-D5A8-43BE-8500-A26C4CF000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45" t="-59435" r="25445" b="59435"/>
          <a:stretch/>
        </p:blipFill>
        <p:spPr>
          <a:xfrm>
            <a:off x="865544" y="4075023"/>
            <a:ext cx="8391960" cy="251466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59E8C17-1CE1-49D4-8C69-1C2368376EC4}"/>
              </a:ext>
            </a:extLst>
          </p:cNvPr>
          <p:cNvSpPr txBox="1">
            <a:spLocks/>
          </p:cNvSpPr>
          <p:nvPr/>
        </p:nvSpPr>
        <p:spPr>
          <a:xfrm>
            <a:off x="3860793" y="6551006"/>
            <a:ext cx="5396711" cy="681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 Halide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22026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237A-EDFF-497F-A98F-EF95BD65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808" y="23119"/>
            <a:ext cx="11237179" cy="1678740"/>
          </a:xfrm>
        </p:spPr>
        <p:txBody>
          <a:bodyPr/>
          <a:lstStyle/>
          <a:p>
            <a:r>
              <a:rPr lang="en-US" dirty="0"/>
              <a:t>Highlights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49C76D-86E7-4DFE-8D36-4AF3DB4A1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4807" y="1785563"/>
                <a:ext cx="11499484" cy="4984692"/>
              </a:xfrm>
            </p:spPr>
            <p:txBody>
              <a:bodyPr/>
              <a:lstStyle/>
              <a:p>
                <a:r>
                  <a:rPr lang="en-US" dirty="0"/>
                  <a:t>Using reductions to show </a:t>
                </a:r>
                <a:r>
                  <a:rPr lang="en-US" dirty="0" err="1"/>
                  <a:t>uncomputability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Time hierarchy theorem</a:t>
                </a:r>
              </a:p>
              <a:p>
                <a:r>
                  <a:rPr lang="en-US" b="0" dirty="0"/>
                  <a:t>Differentiating </a:t>
                </a:r>
                <a:r>
                  <a:rPr lang="en-US" b="0" dirty="0">
                    <a:solidFill>
                      <a:srgbClr val="C00000"/>
                    </a:solidFill>
                  </a:rPr>
                  <a:t>programs vs functions</a:t>
                </a:r>
                <a:r>
                  <a:rPr lang="en-US" b="0" dirty="0"/>
                  <a:t>, </a:t>
                </a:r>
                <a:r>
                  <a:rPr lang="en-US" b="0" dirty="0">
                    <a:solidFill>
                      <a:srgbClr val="C00000"/>
                    </a:solidFill>
                  </a:rPr>
                  <a:t>finite functions vs functions with unbounded input</a:t>
                </a:r>
                <a:r>
                  <a:rPr lang="en-US" b="0" dirty="0"/>
                  <a:t>,  </a:t>
                </a:r>
                <a:r>
                  <a:rPr lang="en-US" b="0" dirty="0">
                    <a:solidFill>
                      <a:srgbClr val="C00000"/>
                    </a:solidFill>
                  </a:rPr>
                  <a:t>uniform vs non-uniform</a:t>
                </a:r>
                <a:r>
                  <a:rPr lang="en-US" b="0" dirty="0"/>
                  <a:t> computation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𝑇𝐼𝑀𝐸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𝑆𝐼𝑍𝐸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𝑝𝑜𝑙𝑦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NP and NP completeness.</a:t>
                </a:r>
              </a:p>
              <a:p>
                <a:r>
                  <a:rPr lang="en-US" dirty="0"/>
                  <a:t>Consequences of NP=P: </a:t>
                </a:r>
                <a:r>
                  <a:rPr lang="en-US" dirty="0">
                    <a:solidFill>
                      <a:srgbClr val="C00000"/>
                    </a:solidFill>
                  </a:rPr>
                  <a:t>search to decision</a:t>
                </a:r>
                <a:r>
                  <a:rPr lang="en-US" dirty="0"/>
                  <a:t>, etc..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49C76D-86E7-4DFE-8D36-4AF3DB4A1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4807" y="1785563"/>
                <a:ext cx="11499484" cy="4984692"/>
              </a:xfrm>
              <a:blipFill>
                <a:blip r:embed="rId2"/>
                <a:stretch>
                  <a:fillRect l="-1432" t="-2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052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535271" y="221876"/>
            <a:ext cx="0" cy="7960659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6553" y="461618"/>
            <a:ext cx="5487729" cy="788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“SAT Easy / </a:t>
            </a:r>
            <a:r>
              <a:rPr lang="en-US" b="1" dirty="0" err="1"/>
              <a:t>Algorithmica</a:t>
            </a:r>
            <a:r>
              <a:rPr lang="en-US" b="1" dirty="0"/>
              <a:t>”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244394" y="461618"/>
            <a:ext cx="5487729" cy="788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“SAT Hard / </a:t>
            </a:r>
            <a:r>
              <a:rPr lang="en-US" b="1" dirty="0" err="1"/>
              <a:t>Cryptomania</a:t>
            </a:r>
            <a:r>
              <a:rPr lang="en-US" b="1" dirty="0"/>
              <a:t>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91193" y="1488077"/>
                <a:ext cx="5487729" cy="7889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𝑇𝐼𝑀𝐸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93" y="1488077"/>
                <a:ext cx="5487729" cy="7889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6773746" y="1488077"/>
                <a:ext cx="5487729" cy="7889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𝑇𝐼𝑀𝐸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746" y="1488077"/>
                <a:ext cx="5487729" cy="788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/>
          <p:cNvSpPr txBox="1">
            <a:spLocks/>
          </p:cNvSpPr>
          <p:nvPr/>
        </p:nvSpPr>
        <p:spPr>
          <a:xfrm>
            <a:off x="11396386" y="1384886"/>
            <a:ext cx="705967" cy="4774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*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6552" y="2465166"/>
            <a:ext cx="5487729" cy="788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Sci</a:t>
            </a:r>
            <a:r>
              <a:rPr lang="en-US" sz="3200" dirty="0"/>
              <a:t> fi level calculations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19530" y="3438636"/>
            <a:ext cx="5760246" cy="788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Drug discovery</a:t>
            </a:r>
            <a:endParaRPr lang="en-US" sz="3200" i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36551" y="4402470"/>
            <a:ext cx="5760246" cy="788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Optimal ML / AI. </a:t>
            </a:r>
            <a:endParaRPr lang="en-US" sz="3200" i="1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19530" y="5364834"/>
            <a:ext cx="5760246" cy="788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Break all crypto</a:t>
            </a:r>
            <a:endParaRPr lang="en-US" sz="3200" i="1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18676" y="7564834"/>
            <a:ext cx="5760246" cy="788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Find better SAT algorithms!</a:t>
            </a:r>
            <a:endParaRPr lang="en-US" sz="3200" i="1" dirty="0">
              <a:solidFill>
                <a:srgbClr val="C000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298182" y="2465166"/>
            <a:ext cx="5433941" cy="1290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Efficiency / data / accuracy tradeoffs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244394" y="3655485"/>
            <a:ext cx="5433941" cy="1290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(Maybe) no “master” algorithm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244394" y="5134600"/>
            <a:ext cx="5727023" cy="2443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Crypto! </a:t>
            </a:r>
            <a:r>
              <a:rPr lang="en-US" sz="2800" i="1" dirty="0"/>
              <a:t>Encryption, signatures, crypto-currencies,  zero knowledge proofs, multiparty secure computation, fully homomorphic encryption, ….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94634" y="6249524"/>
            <a:ext cx="5802163" cy="1137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Automatic </a:t>
            </a:r>
            <a:r>
              <a:rPr lang="en-US" sz="3200" dirty="0" err="1"/>
              <a:t>thm</a:t>
            </a:r>
            <a:r>
              <a:rPr lang="en-US" sz="3200" dirty="0"/>
              <a:t> proving, program generation.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17282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4186AC0C-E445-404D-A8AE-9F3CE181F811}"/>
              </a:ext>
            </a:extLst>
          </p:cNvPr>
          <p:cNvSpPr/>
          <p:nvPr/>
        </p:nvSpPr>
        <p:spPr>
          <a:xfrm>
            <a:off x="0" y="1142999"/>
            <a:ext cx="12674600" cy="6515101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9779" y="2095500"/>
            <a:ext cx="7434821" cy="457200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30441" y="2270141"/>
            <a:ext cx="1878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</a:p>
        </p:txBody>
      </p:sp>
      <p:sp>
        <p:nvSpPr>
          <p:cNvPr id="15" name="Oval 14"/>
          <p:cNvSpPr/>
          <p:nvPr/>
        </p:nvSpPr>
        <p:spPr>
          <a:xfrm>
            <a:off x="871968" y="3209917"/>
            <a:ext cx="5132321" cy="246851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79634" y="3193997"/>
            <a:ext cx="1296723" cy="82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583993" y="3672598"/>
            <a:ext cx="1912411" cy="1543152"/>
            <a:chOff x="2391734" y="3832412"/>
            <a:chExt cx="1071936" cy="1211834"/>
          </a:xfrm>
        </p:grpSpPr>
        <p:sp>
          <p:nvSpPr>
            <p:cNvPr id="6" name="Oval 5"/>
            <p:cNvSpPr/>
            <p:nvPr/>
          </p:nvSpPr>
          <p:spPr>
            <a:xfrm>
              <a:off x="2391734" y="3832412"/>
              <a:ext cx="1071936" cy="1211834"/>
            </a:xfrm>
            <a:prstGeom prst="ellipse">
              <a:avLst/>
            </a:pr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9269" y="3928313"/>
              <a:ext cx="9144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53FCEB5-D775-424E-9170-63509ABD959A}"/>
              </a:ext>
            </a:extLst>
          </p:cNvPr>
          <p:cNvSpPr/>
          <p:nvPr/>
        </p:nvSpPr>
        <p:spPr>
          <a:xfrm>
            <a:off x="4246418" y="4068868"/>
            <a:ext cx="1427536" cy="9107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BFD949-C09E-4CD2-82F8-748D98CEA127}"/>
              </a:ext>
            </a:extLst>
          </p:cNvPr>
          <p:cNvSpPr txBox="1"/>
          <p:nvPr/>
        </p:nvSpPr>
        <p:spPr>
          <a:xfrm>
            <a:off x="4330441" y="4166139"/>
            <a:ext cx="1769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C3725C-D04A-41FA-AAC6-7751DCD8F78B}"/>
              </a:ext>
            </a:extLst>
          </p:cNvPr>
          <p:cNvSpPr txBox="1"/>
          <p:nvPr/>
        </p:nvSpPr>
        <p:spPr>
          <a:xfrm>
            <a:off x="8593799" y="3370747"/>
            <a:ext cx="4321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Computable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CF7A0339-9165-4E62-A260-D572CA8E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4" y="-196497"/>
            <a:ext cx="11747506" cy="1420179"/>
          </a:xfrm>
        </p:spPr>
        <p:txBody>
          <a:bodyPr>
            <a:normAutofit/>
          </a:bodyPr>
          <a:lstStyle/>
          <a:p>
            <a:r>
              <a:rPr lang="en-US" sz="5400" dirty="0"/>
              <a:t>What we believe </a:t>
            </a:r>
            <a:r>
              <a:rPr lang="en-US" sz="4800" dirty="0"/>
              <a:t>(not to scale)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79286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up: Probability</a:t>
            </a:r>
          </a:p>
        </p:txBody>
      </p:sp>
    </p:spTree>
    <p:extLst>
      <p:ext uri="{BB962C8B-B14F-4D97-AF65-F5344CB8AC3E}">
        <p14:creationId xmlns:p14="http://schemas.microsoft.com/office/powerpoint/2010/main" val="1457105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Diversion: Describing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95717" y="2258248"/>
                <a:ext cx="7461630" cy="82785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algorithm mean?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5717" y="2258248"/>
                <a:ext cx="7461630" cy="827852"/>
              </a:xfrm>
              <a:blipFill>
                <a:blip r:embed="rId2"/>
                <a:stretch>
                  <a:fillRect l="-2451" t="-11765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1003293" y="3378836"/>
            <a:ext cx="4597407" cy="827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</a:rPr>
              <a:t>Formal </a:t>
            </a:r>
            <a:r>
              <a:rPr lang="en-US" dirty="0" err="1">
                <a:solidFill>
                  <a:srgbClr val="C00000"/>
                </a:solidFill>
              </a:rPr>
              <a:t>def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NAND&lt;&lt;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001774"/>
              </p:ext>
            </p:extLst>
          </p:nvPr>
        </p:nvGraphicFramePr>
        <p:xfrm>
          <a:off x="11444935" y="358147"/>
          <a:ext cx="993595" cy="877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93595">
                  <a:extLst>
                    <a:ext uri="{9D8B030D-6E8A-4147-A177-3AD203B41FA5}">
                      <a16:colId xmlns:a16="http://schemas.microsoft.com/office/drawing/2014/main" val="3891460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1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36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6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0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45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24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00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25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65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6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A[10]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91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A[11]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53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A[12]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52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A[13]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1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A[14]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018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A[15]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740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A[16]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1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A[17]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638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A[18]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8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A[19]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3797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351282"/>
              </p:ext>
            </p:extLst>
          </p:nvPr>
        </p:nvGraphicFramePr>
        <p:xfrm>
          <a:off x="6186177" y="3839827"/>
          <a:ext cx="1055859" cy="223713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055859">
                  <a:extLst>
                    <a:ext uri="{9D8B030D-6E8A-4147-A177-3AD203B41FA5}">
                      <a16:colId xmlns:a16="http://schemas.microsoft.com/office/drawing/2014/main" val="1747049730"/>
                    </a:ext>
                  </a:extLst>
                </a:gridCol>
              </a:tblGrid>
              <a:tr h="559284">
                <a:tc>
                  <a:txBody>
                    <a:bodyPr/>
                    <a:lstStyle/>
                    <a:p>
                      <a:r>
                        <a:rPr lang="en-US" dirty="0"/>
                        <a:t>foo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839788"/>
                  </a:ext>
                </a:extLst>
              </a:tr>
              <a:tr h="559284">
                <a:tc>
                  <a:txBody>
                    <a:bodyPr/>
                    <a:lstStyle/>
                    <a:p>
                      <a:r>
                        <a:rPr lang="en-US" dirty="0"/>
                        <a:t>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226834"/>
                  </a:ext>
                </a:extLst>
              </a:tr>
              <a:tr h="559284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349374"/>
                  </a:ext>
                </a:extLst>
              </a:tr>
              <a:tr h="559284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93179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1003293" y="4600276"/>
            <a:ext cx="5027713" cy="1356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00000"/>
                </a:solidFill>
              </a:rPr>
              <a:t>Informal: </a:t>
            </a:r>
            <a:r>
              <a:rPr lang="en-US" dirty="0"/>
              <a:t>C, Python, pseudocode,…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270899" y="4240306"/>
            <a:ext cx="2245659" cy="18960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while …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if …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bar = A[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    A[j] = bar*foo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Left-Right Arrow 13"/>
          <p:cNvSpPr/>
          <p:nvPr/>
        </p:nvSpPr>
        <p:spPr>
          <a:xfrm rot="18900000">
            <a:off x="8811286" y="3176602"/>
            <a:ext cx="3181092" cy="510988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/>
          <p:cNvSpPr/>
          <p:nvPr/>
        </p:nvSpPr>
        <p:spPr>
          <a:xfrm rot="1800000">
            <a:off x="9140407" y="6401864"/>
            <a:ext cx="2522853" cy="510988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-Right Arrow 15"/>
          <p:cNvSpPr/>
          <p:nvPr/>
        </p:nvSpPr>
        <p:spPr>
          <a:xfrm rot="1800000">
            <a:off x="6944304" y="4186558"/>
            <a:ext cx="1523842" cy="510988"/>
          </a:xfrm>
          <a:prstGeom prst="left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003292" y="6362974"/>
            <a:ext cx="8093192" cy="1274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C00000"/>
                </a:solidFill>
              </a:rPr>
              <a:t>Mostly: </a:t>
            </a:r>
            <a:r>
              <a:rPr lang="en-US" sz="2800" dirty="0"/>
              <a:t>care about poly time only – NAND++, NAND&lt;&lt;, Turing Machines, C, Python, all the same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18117" y="7512713"/>
            <a:ext cx="9261308" cy="663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C00000"/>
                </a:solidFill>
              </a:rPr>
              <a:t>Tighter running time analysis =  more details in algorithm</a:t>
            </a:r>
          </a:p>
        </p:txBody>
      </p:sp>
    </p:spTree>
    <p:extLst>
      <p:ext uri="{BB962C8B-B14F-4D97-AF65-F5344CB8AC3E}">
        <p14:creationId xmlns:p14="http://schemas.microsoft.com/office/powerpoint/2010/main" val="324273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1" grpId="0"/>
      <p:bldP spid="12" grpId="0" animBg="1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35" y="-350389"/>
            <a:ext cx="11237179" cy="1678740"/>
          </a:xfrm>
        </p:spPr>
        <p:txBody>
          <a:bodyPr/>
          <a:lstStyle/>
          <a:p>
            <a:r>
              <a:rPr lang="en-US" dirty="0"/>
              <a:t>Describing reductions: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7B38A8-A428-477F-9A96-419E042A0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1533" y="1128404"/>
                <a:ext cx="7666392" cy="8943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Thm: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NP complete.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7B38A8-A428-477F-9A96-419E042A0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533" y="1128404"/>
                <a:ext cx="7666392" cy="894361"/>
              </a:xfrm>
              <a:blipFill>
                <a:blip r:embed="rId2"/>
                <a:stretch>
                  <a:fillRect l="-2385" t="-15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3D20619-CD15-4FF2-AF49-ED447FB8C2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1533" y="1958969"/>
                <a:ext cx="12376939" cy="18109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Proof:</a:t>
                </a:r>
                <a:r>
                  <a:rPr lang="en-US" dirty="0"/>
                  <a:t>  </a:t>
                </a:r>
                <a:r>
                  <a:rPr lang="en-US" dirty="0">
                    <a:solidFill>
                      <a:srgbClr val="C00000"/>
                    </a:solidFill>
                  </a:rPr>
                  <a:t>1)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is in NP:</a:t>
                </a:r>
                <a:r>
                  <a:rPr lang="en-US" dirty="0"/>
                  <a:t> there is a way to encode a certificate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as a </a:t>
                </a:r>
                <a:r>
                  <a:rPr lang="en-US" dirty="0" err="1"/>
                  <a:t>polynomially</a:t>
                </a:r>
                <a:r>
                  <a:rPr lang="en-US" dirty="0"/>
                  <a:t>-long string which is efficiently verifiable.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3D20619-CD15-4FF2-AF49-ED447FB8C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33" y="1958969"/>
                <a:ext cx="12376939" cy="1810988"/>
              </a:xfrm>
              <a:prstGeom prst="rect">
                <a:avLst/>
              </a:prstGeom>
              <a:blipFill>
                <a:blip r:embed="rId3"/>
                <a:stretch>
                  <a:fillRect l="-1478" t="-7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A23955-6E11-4C62-A3DC-6749D9403C43}"/>
              </a:ext>
            </a:extLst>
          </p:cNvPr>
          <p:cNvSpPr txBox="1">
            <a:spLocks/>
          </p:cNvSpPr>
          <p:nvPr/>
        </p:nvSpPr>
        <p:spPr>
          <a:xfrm>
            <a:off x="2493608" y="3174151"/>
            <a:ext cx="8599265" cy="803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Usually 1-2 sentences (follows from definition)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A4FD092-3CE8-429B-A7C1-91F20831DB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9035" y="4034610"/>
                <a:ext cx="12115546" cy="1306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2)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is NP hard.</a:t>
                </a:r>
                <a:r>
                  <a:rPr lang="en-US" dirty="0"/>
                  <a:t> Pick known NP complete 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and show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A4FD092-3CE8-429B-A7C1-91F20831D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35" y="4034610"/>
                <a:ext cx="12115546" cy="1306091"/>
              </a:xfrm>
              <a:prstGeom prst="rect">
                <a:avLst/>
              </a:prstGeom>
              <a:blipFill>
                <a:blip r:embed="rId4"/>
                <a:stretch>
                  <a:fillRect l="-1510" t="-10748" b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9A892F-A11D-463C-A0A1-7863EA560AF6}"/>
              </a:ext>
            </a:extLst>
          </p:cNvPr>
          <p:cNvSpPr txBox="1">
            <a:spLocks/>
          </p:cNvSpPr>
          <p:nvPr/>
        </p:nvSpPr>
        <p:spPr>
          <a:xfrm>
            <a:off x="809357" y="5340701"/>
            <a:ext cx="11967765" cy="845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a) Describe algorithm of reduction: </a:t>
            </a:r>
            <a:r>
              <a:rPr lang="en-US" b="1" dirty="0"/>
              <a:t>input</a:t>
            </a:r>
            <a:r>
              <a:rPr lang="en-US" dirty="0"/>
              <a:t>, </a:t>
            </a:r>
            <a:r>
              <a:rPr lang="en-US" b="1" dirty="0"/>
              <a:t>output</a:t>
            </a:r>
            <a:r>
              <a:rPr lang="en-US" dirty="0"/>
              <a:t>, </a:t>
            </a:r>
            <a:r>
              <a:rPr lang="en-US" b="1" dirty="0"/>
              <a:t>operation</a:t>
            </a:r>
            <a:r>
              <a:rPr lang="en-US" dirty="0"/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F35082-D3FE-47D8-9705-D2096425A479}"/>
              </a:ext>
            </a:extLst>
          </p:cNvPr>
          <p:cNvSpPr txBox="1">
            <a:spLocks/>
          </p:cNvSpPr>
          <p:nvPr/>
        </p:nvSpPr>
        <p:spPr>
          <a:xfrm>
            <a:off x="809357" y="6221111"/>
            <a:ext cx="11967765" cy="845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9499" indent="-289499" algn="l" defTabSz="1157996" rtl="0" eaLnBrk="1" latinLnBrk="0" hangingPunct="1">
              <a:lnSpc>
                <a:spcPct val="90000"/>
              </a:lnSpc>
              <a:spcBef>
                <a:spcPts val="1266"/>
              </a:spcBef>
              <a:buFont typeface="Arial" panose="020B0604020202020204" pitchFamily="34" charset="0"/>
              <a:buChar char="•"/>
              <a:defRPr sz="35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497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30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495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5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26493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05491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84489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63488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42486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921484" indent="-289499" algn="l" defTabSz="1157996" rtl="0" eaLnBrk="1" latinLnBrk="0" hangingPunct="1">
              <a:lnSpc>
                <a:spcPct val="90000"/>
              </a:lnSpc>
              <a:spcBef>
                <a:spcPts val="633"/>
              </a:spcBef>
              <a:buFont typeface="Arial" panose="020B0604020202020204" pitchFamily="34" charset="0"/>
              <a:buChar char="•"/>
              <a:defRPr sz="2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b) Algorithm is polynomial time </a:t>
            </a:r>
            <a:r>
              <a:rPr lang="en-US" sz="3200" dirty="0">
                <a:solidFill>
                  <a:srgbClr val="0070C0"/>
                </a:solidFill>
              </a:rPr>
              <a:t>(usually straightforward)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68BBC52-F3F6-40C2-AB46-CD7D813DFB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357" y="7043102"/>
                <a:ext cx="11409900" cy="7246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c) </a:t>
                </a:r>
                <a:r>
                  <a:rPr lang="en-US" dirty="0">
                    <a:solidFill>
                      <a:srgbClr val="C00000"/>
                    </a:solidFill>
                  </a:rPr>
                  <a:t>Claim 1: Completeness.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68BBC52-F3F6-40C2-AB46-CD7D813DF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7" y="7043102"/>
                <a:ext cx="11409900" cy="724680"/>
              </a:xfrm>
              <a:prstGeom prst="rect">
                <a:avLst/>
              </a:prstGeom>
              <a:blipFill>
                <a:blip r:embed="rId5"/>
                <a:stretch>
                  <a:fillRect l="-1603" t="-13445" b="-18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608B0E7-629F-4785-995E-0F3426F0B0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052" y="7888424"/>
                <a:ext cx="11409900" cy="7246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d) </a:t>
                </a:r>
                <a:r>
                  <a:rPr lang="en-US" dirty="0">
                    <a:solidFill>
                      <a:srgbClr val="C00000"/>
                    </a:solidFill>
                  </a:rPr>
                  <a:t>Claim 2: Soundness.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en-US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608B0E7-629F-4785-995E-0F3426F0B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52" y="7888424"/>
                <a:ext cx="11409900" cy="724680"/>
              </a:xfrm>
              <a:prstGeom prst="rect">
                <a:avLst/>
              </a:prstGeom>
              <a:blipFill>
                <a:blip r:embed="rId6"/>
                <a:stretch>
                  <a:fillRect l="-1603" t="-19328" b="-12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95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774" y="3205609"/>
            <a:ext cx="2711083" cy="1678740"/>
          </a:xfrm>
        </p:spPr>
        <p:txBody>
          <a:bodyPr/>
          <a:lstStyle/>
          <a:p>
            <a:r>
              <a:rPr lang="en-US" dirty="0"/>
              <a:t>P vs NP</a:t>
            </a:r>
          </a:p>
        </p:txBody>
      </p:sp>
    </p:spTree>
    <p:extLst>
      <p:ext uri="{BB962C8B-B14F-4D97-AF65-F5344CB8AC3E}">
        <p14:creationId xmlns:p14="http://schemas.microsoft.com/office/powerpoint/2010/main" val="327727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5189" y="555748"/>
                <a:ext cx="9411454" cy="137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Recall:</a:t>
                </a:r>
                <a:r>
                  <a:rPr lang="en-US" dirty="0"/>
                  <a:t> </a:t>
                </a:r>
                <a:r>
                  <a:rPr lang="en-US" i="1" dirty="0">
                    <a:solidFill>
                      <a:srgbClr val="FF0000"/>
                    </a:solidFill>
                  </a:rPr>
                  <a:t>Boolean circuit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∧, ∨,¬</m:t>
                    </m:r>
                  </m:oMath>
                </a14:m>
                <a:r>
                  <a:rPr lang="en-US" dirty="0"/>
                  <a:t> gates is DAG with sources = inputs, sink = output.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5189" y="555748"/>
                <a:ext cx="9411454" cy="1371600"/>
              </a:xfrm>
              <a:blipFill>
                <a:blip r:embed="rId2"/>
                <a:stretch>
                  <a:fillRect l="-1944" t="-10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0421226" y="149269"/>
            <a:ext cx="2277482" cy="3640925"/>
            <a:chOff x="10273874" y="267623"/>
            <a:chExt cx="2277482" cy="36409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/>
                <p:nvPr/>
              </p:nvSpPr>
              <p:spPr>
                <a:xfrm>
                  <a:off x="10273874" y="321582"/>
                  <a:ext cx="868680" cy="666206"/>
                </a:xfrm>
                <a:prstGeom prst="ellipse">
                  <a:avLst/>
                </a:pr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3874" y="321582"/>
                  <a:ext cx="868680" cy="66620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11629785" y="267623"/>
                  <a:ext cx="868680" cy="666206"/>
                </a:xfrm>
                <a:prstGeom prst="ellipse">
                  <a:avLst/>
                </a:pr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9785" y="267623"/>
                  <a:ext cx="868680" cy="66620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10326765" y="1266903"/>
                  <a:ext cx="868680" cy="66620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6765" y="1266903"/>
                  <a:ext cx="868680" cy="66620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10326765" y="2308470"/>
                  <a:ext cx="868680" cy="66620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</m:oMath>
                    </m:oMathPara>
                  </a14:m>
                  <a:endParaRPr lang="en-US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6765" y="2308470"/>
                  <a:ext cx="868680" cy="66620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/>
            <p:cNvCxnSpPr>
              <a:stCxn id="4" idx="4"/>
              <a:endCxn id="6" idx="1"/>
            </p:cNvCxnSpPr>
            <p:nvPr/>
          </p:nvCxnSpPr>
          <p:spPr>
            <a:xfrm flipH="1">
              <a:off x="10453980" y="987788"/>
              <a:ext cx="254234" cy="376679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4"/>
              <a:endCxn id="6" idx="7"/>
            </p:cNvCxnSpPr>
            <p:nvPr/>
          </p:nvCxnSpPr>
          <p:spPr>
            <a:xfrm flipH="1">
              <a:off x="11068230" y="933829"/>
              <a:ext cx="995895" cy="430638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4"/>
              <a:endCxn id="7" idx="0"/>
            </p:cNvCxnSpPr>
            <p:nvPr/>
          </p:nvCxnSpPr>
          <p:spPr>
            <a:xfrm>
              <a:off x="10761105" y="1933109"/>
              <a:ext cx="0" cy="375361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11682676" y="1261142"/>
                  <a:ext cx="868680" cy="66620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2676" y="1261142"/>
                  <a:ext cx="868680" cy="66620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11629785" y="2308470"/>
                  <a:ext cx="868680" cy="66620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</m:oMath>
                    </m:oMathPara>
                  </a14:m>
                  <a:endParaRPr lang="en-US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9785" y="2308470"/>
                  <a:ext cx="868680" cy="66620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>
              <a:endCxn id="22" idx="0"/>
            </p:cNvCxnSpPr>
            <p:nvPr/>
          </p:nvCxnSpPr>
          <p:spPr>
            <a:xfrm>
              <a:off x="12064125" y="1933109"/>
              <a:ext cx="0" cy="375361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/>
                <p:nvPr/>
              </p:nvSpPr>
              <p:spPr>
                <a:xfrm>
                  <a:off x="11068230" y="3242342"/>
                  <a:ext cx="868680" cy="66620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8230" y="3242342"/>
                  <a:ext cx="868680" cy="66620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>
              <a:stCxn id="4" idx="5"/>
              <a:endCxn id="21" idx="1"/>
            </p:cNvCxnSpPr>
            <p:nvPr/>
          </p:nvCxnSpPr>
          <p:spPr>
            <a:xfrm>
              <a:off x="11015339" y="890224"/>
              <a:ext cx="794552" cy="4684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5" idx="5"/>
              <a:endCxn id="21" idx="0"/>
            </p:cNvCxnSpPr>
            <p:nvPr/>
          </p:nvCxnSpPr>
          <p:spPr>
            <a:xfrm flipH="1">
              <a:off x="12117016" y="836265"/>
              <a:ext cx="254234" cy="4248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2" idx="4"/>
              <a:endCxn id="24" idx="7"/>
            </p:cNvCxnSpPr>
            <p:nvPr/>
          </p:nvCxnSpPr>
          <p:spPr>
            <a:xfrm flipH="1">
              <a:off x="11809695" y="2974676"/>
              <a:ext cx="254430" cy="3652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4"/>
              <a:endCxn id="24" idx="1"/>
            </p:cNvCxnSpPr>
            <p:nvPr/>
          </p:nvCxnSpPr>
          <p:spPr>
            <a:xfrm>
              <a:off x="10761105" y="2974676"/>
              <a:ext cx="434340" cy="3652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/>
              <p:cNvSpPr txBox="1">
                <a:spLocks/>
              </p:cNvSpPr>
              <p:nvPr/>
            </p:nvSpPr>
            <p:spPr>
              <a:xfrm>
                <a:off x="610889" y="2405750"/>
                <a:ext cx="9411454" cy="1371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Thm: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 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every circuit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/(100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∧, ∨,¬</m:t>
                    </m:r>
                  </m:oMath>
                </a14:m>
                <a:r>
                  <a:rPr lang="en-US" dirty="0"/>
                  <a:t> -gates.</a:t>
                </a:r>
              </a:p>
            </p:txBody>
          </p:sp>
        </mc:Choice>
        <mc:Fallback xmlns="">
          <p:sp>
            <p:nvSpPr>
              <p:cNvPr id="3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9" y="2405750"/>
                <a:ext cx="9411454" cy="1371600"/>
              </a:xfrm>
              <a:prstGeom prst="rect">
                <a:avLst/>
              </a:prstGeom>
              <a:blipFill>
                <a:blip r:embed="rId10"/>
                <a:stretch>
                  <a:fillRect l="-1943" t="-10667" r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/>
              <p:cNvSpPr txBox="1">
                <a:spLocks/>
              </p:cNvSpPr>
              <p:nvPr/>
            </p:nvSpPr>
            <p:spPr>
              <a:xfrm>
                <a:off x="649543" y="3819622"/>
                <a:ext cx="11996274" cy="8857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Pf: </a:t>
                </a:r>
                <a:r>
                  <a:rPr lang="en-US" dirty="0"/>
                  <a:t>Circuit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∧, ∨,¬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-gates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Circuit with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≤4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NAND gates</a:t>
                </a:r>
              </a:p>
            </p:txBody>
          </p:sp>
        </mc:Choice>
        <mc:Fallback xmlns="">
          <p:sp>
            <p:nvSpPr>
              <p:cNvPr id="4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43" y="3819622"/>
                <a:ext cx="11996274" cy="885792"/>
              </a:xfrm>
              <a:prstGeom prst="rect">
                <a:avLst/>
              </a:prstGeom>
              <a:blipFill>
                <a:blip r:embed="rId11"/>
                <a:stretch>
                  <a:fillRect l="-1525" t="-16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 txBox="1">
                <a:spLocks/>
              </p:cNvSpPr>
              <p:nvPr/>
            </p:nvSpPr>
            <p:spPr>
              <a:xfrm>
                <a:off x="1281938" y="4496965"/>
                <a:ext cx="7356453" cy="8420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NAND program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≤4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lines</a:t>
                </a:r>
              </a:p>
            </p:txBody>
          </p:sp>
        </mc:Choice>
        <mc:Fallback xmlns="">
          <p:sp>
            <p:nvSpPr>
              <p:cNvPr id="4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938" y="4496965"/>
                <a:ext cx="7356453" cy="842018"/>
              </a:xfrm>
              <a:prstGeom prst="rect">
                <a:avLst/>
              </a:prstGeom>
              <a:blipFill>
                <a:blip r:embed="rId12"/>
                <a:stretch>
                  <a:fillRect t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/>
              <p:cNvSpPr txBox="1">
                <a:spLocks/>
              </p:cNvSpPr>
              <p:nvPr/>
            </p:nvSpPr>
            <p:spPr>
              <a:xfrm>
                <a:off x="240717" y="5976382"/>
                <a:ext cx="12587009" cy="20544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Problem:</a:t>
                </a:r>
                <a:r>
                  <a:rPr lang="en-US" dirty="0"/>
                  <a:t> Prove that for large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𝑆𝐴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requires at least</a:t>
                </a:r>
                <a:br>
                  <a:rPr lang="en-US" dirty="0"/>
                </a:br>
                <a:r>
                  <a:rPr lang="en-US" dirty="0"/>
                  <a:t>                    gates to compute.</a:t>
                </a:r>
              </a:p>
              <a:p>
                <a:pPr marL="0" indent="0">
                  <a:buNone/>
                </a:pP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𝑆𝐴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= restriction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3200" dirty="0"/>
                  <a:t> to length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inputs.)</a:t>
                </a:r>
              </a:p>
            </p:txBody>
          </p:sp>
        </mc:Choice>
        <mc:Fallback xmlns="">
          <p:sp>
            <p:nvSpPr>
              <p:cNvPr id="4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17" y="5976382"/>
                <a:ext cx="12587009" cy="2054423"/>
              </a:xfrm>
              <a:prstGeom prst="rect">
                <a:avLst/>
              </a:prstGeom>
              <a:blipFill>
                <a:blip r:embed="rId13"/>
                <a:stretch>
                  <a:fillRect l="-1453" t="-6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1061" y="6480373"/>
                <a:ext cx="2714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/(1000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61" y="6480373"/>
                <a:ext cx="271430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84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9" grpId="0"/>
      <p:bldP spid="40" grpId="0"/>
      <p:bldP spid="41" grpId="0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5189" y="555748"/>
                <a:ext cx="9411454" cy="137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Recall:</a:t>
                </a:r>
                <a:r>
                  <a:rPr lang="en-US" dirty="0"/>
                  <a:t> </a:t>
                </a:r>
                <a:r>
                  <a:rPr lang="en-US" i="1" dirty="0">
                    <a:solidFill>
                      <a:srgbClr val="FF0000"/>
                    </a:solidFill>
                  </a:rPr>
                  <a:t>Boolean circuit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∧, ∨,¬</m:t>
                    </m:r>
                  </m:oMath>
                </a14:m>
                <a:r>
                  <a:rPr lang="en-US" dirty="0"/>
                  <a:t> gates is DAG with sources = inputs, sink = output.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5189" y="555748"/>
                <a:ext cx="9411454" cy="1371600"/>
              </a:xfrm>
              <a:blipFill>
                <a:blip r:embed="rId2"/>
                <a:stretch>
                  <a:fillRect l="-1944" t="-10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0421226" y="149269"/>
            <a:ext cx="2277482" cy="3640925"/>
            <a:chOff x="10273874" y="267623"/>
            <a:chExt cx="2277482" cy="36409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/>
                <p:nvPr/>
              </p:nvSpPr>
              <p:spPr>
                <a:xfrm>
                  <a:off x="10273874" y="321582"/>
                  <a:ext cx="868680" cy="666206"/>
                </a:xfrm>
                <a:prstGeom prst="ellipse">
                  <a:avLst/>
                </a:pr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3874" y="321582"/>
                  <a:ext cx="868680" cy="66620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11629785" y="267623"/>
                  <a:ext cx="868680" cy="666206"/>
                </a:xfrm>
                <a:prstGeom prst="ellipse">
                  <a:avLst/>
                </a:pr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9785" y="267623"/>
                  <a:ext cx="868680" cy="66620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10326765" y="1266903"/>
                  <a:ext cx="868680" cy="66620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6765" y="1266903"/>
                  <a:ext cx="868680" cy="66620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10326765" y="2308470"/>
                  <a:ext cx="868680" cy="66620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</m:oMath>
                    </m:oMathPara>
                  </a14:m>
                  <a:endParaRPr lang="en-US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6765" y="2308470"/>
                  <a:ext cx="868680" cy="66620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/>
            <p:cNvCxnSpPr>
              <a:stCxn id="4" idx="4"/>
              <a:endCxn id="6" idx="1"/>
            </p:cNvCxnSpPr>
            <p:nvPr/>
          </p:nvCxnSpPr>
          <p:spPr>
            <a:xfrm flipH="1">
              <a:off x="10453980" y="987788"/>
              <a:ext cx="254234" cy="376679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4"/>
              <a:endCxn id="6" idx="7"/>
            </p:cNvCxnSpPr>
            <p:nvPr/>
          </p:nvCxnSpPr>
          <p:spPr>
            <a:xfrm flipH="1">
              <a:off x="11068230" y="933829"/>
              <a:ext cx="995895" cy="430638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4"/>
              <a:endCxn id="7" idx="0"/>
            </p:cNvCxnSpPr>
            <p:nvPr/>
          </p:nvCxnSpPr>
          <p:spPr>
            <a:xfrm>
              <a:off x="10761105" y="1933109"/>
              <a:ext cx="0" cy="375361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11682676" y="1261142"/>
                  <a:ext cx="868680" cy="66620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2676" y="1261142"/>
                  <a:ext cx="868680" cy="66620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11629785" y="2308470"/>
                  <a:ext cx="868680" cy="66620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</m:oMath>
                    </m:oMathPara>
                  </a14:m>
                  <a:endParaRPr lang="en-US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9785" y="2308470"/>
                  <a:ext cx="868680" cy="66620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>
              <a:endCxn id="22" idx="0"/>
            </p:cNvCxnSpPr>
            <p:nvPr/>
          </p:nvCxnSpPr>
          <p:spPr>
            <a:xfrm>
              <a:off x="12064125" y="1933109"/>
              <a:ext cx="0" cy="375361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/>
                <p:nvPr/>
              </p:nvSpPr>
              <p:spPr>
                <a:xfrm>
                  <a:off x="11068230" y="3242342"/>
                  <a:ext cx="868680" cy="66620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8230" y="3242342"/>
                  <a:ext cx="868680" cy="66620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>
              <a:stCxn id="4" idx="5"/>
              <a:endCxn id="21" idx="1"/>
            </p:cNvCxnSpPr>
            <p:nvPr/>
          </p:nvCxnSpPr>
          <p:spPr>
            <a:xfrm>
              <a:off x="11015339" y="890224"/>
              <a:ext cx="794552" cy="4684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5" idx="5"/>
              <a:endCxn id="21" idx="0"/>
            </p:cNvCxnSpPr>
            <p:nvPr/>
          </p:nvCxnSpPr>
          <p:spPr>
            <a:xfrm flipH="1">
              <a:off x="12117016" y="836265"/>
              <a:ext cx="254234" cy="4248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2" idx="4"/>
              <a:endCxn id="24" idx="7"/>
            </p:cNvCxnSpPr>
            <p:nvPr/>
          </p:nvCxnSpPr>
          <p:spPr>
            <a:xfrm flipH="1">
              <a:off x="11809695" y="2974676"/>
              <a:ext cx="254430" cy="3652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4"/>
              <a:endCxn id="24" idx="1"/>
            </p:cNvCxnSpPr>
            <p:nvPr/>
          </p:nvCxnSpPr>
          <p:spPr>
            <a:xfrm>
              <a:off x="10761105" y="2974676"/>
              <a:ext cx="434340" cy="3652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/>
              <p:cNvSpPr txBox="1">
                <a:spLocks/>
              </p:cNvSpPr>
              <p:nvPr/>
            </p:nvSpPr>
            <p:spPr>
              <a:xfrm>
                <a:off x="610889" y="2405750"/>
                <a:ext cx="9411454" cy="1371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Thm: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 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every circuit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/(100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∧, ∨,¬</m:t>
                    </m:r>
                  </m:oMath>
                </a14:m>
                <a:r>
                  <a:rPr lang="en-US" dirty="0"/>
                  <a:t> -gates.</a:t>
                </a:r>
              </a:p>
            </p:txBody>
          </p:sp>
        </mc:Choice>
        <mc:Fallback xmlns="">
          <p:sp>
            <p:nvSpPr>
              <p:cNvPr id="3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9" y="2405750"/>
                <a:ext cx="9411454" cy="1371600"/>
              </a:xfrm>
              <a:prstGeom prst="rect">
                <a:avLst/>
              </a:prstGeom>
              <a:blipFill>
                <a:blip r:embed="rId10"/>
                <a:stretch>
                  <a:fillRect l="-1943" t="-10667" r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/>
              <p:cNvSpPr txBox="1">
                <a:spLocks/>
              </p:cNvSpPr>
              <p:nvPr/>
            </p:nvSpPr>
            <p:spPr>
              <a:xfrm>
                <a:off x="649543" y="3819622"/>
                <a:ext cx="11996274" cy="8857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Pf: </a:t>
                </a:r>
                <a:r>
                  <a:rPr lang="en-US" dirty="0"/>
                  <a:t>Circuit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∧, ∨,¬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-gates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Circuit with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≤4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NAND gates</a:t>
                </a:r>
              </a:p>
            </p:txBody>
          </p:sp>
        </mc:Choice>
        <mc:Fallback xmlns="">
          <p:sp>
            <p:nvSpPr>
              <p:cNvPr id="4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43" y="3819622"/>
                <a:ext cx="11996274" cy="885792"/>
              </a:xfrm>
              <a:prstGeom prst="rect">
                <a:avLst/>
              </a:prstGeom>
              <a:blipFill>
                <a:blip r:embed="rId11"/>
                <a:stretch>
                  <a:fillRect l="-1525" t="-16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 txBox="1">
                <a:spLocks/>
              </p:cNvSpPr>
              <p:nvPr/>
            </p:nvSpPr>
            <p:spPr>
              <a:xfrm>
                <a:off x="1281938" y="4496965"/>
                <a:ext cx="7356453" cy="8420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NAND program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≤4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lines</a:t>
                </a:r>
              </a:p>
            </p:txBody>
          </p:sp>
        </mc:Choice>
        <mc:Fallback xmlns="">
          <p:sp>
            <p:nvSpPr>
              <p:cNvPr id="4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938" y="4496965"/>
                <a:ext cx="7356453" cy="842018"/>
              </a:xfrm>
              <a:prstGeom prst="rect">
                <a:avLst/>
              </a:prstGeom>
              <a:blipFill>
                <a:blip r:embed="rId12"/>
                <a:stretch>
                  <a:fillRect t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/>
              <p:cNvSpPr txBox="1">
                <a:spLocks/>
              </p:cNvSpPr>
              <p:nvPr/>
            </p:nvSpPr>
            <p:spPr>
              <a:xfrm>
                <a:off x="240717" y="5976382"/>
                <a:ext cx="12587009" cy="20544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Problem:</a:t>
                </a:r>
                <a:r>
                  <a:rPr lang="en-US" dirty="0"/>
                  <a:t> Prove that for large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𝑆𝐴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requires at least</a:t>
                </a:r>
                <a:br>
                  <a:rPr lang="en-US" dirty="0"/>
                </a:br>
                <a:r>
                  <a:rPr lang="en-US" dirty="0"/>
                  <a:t>                    gates to compute.</a:t>
                </a:r>
              </a:p>
              <a:p>
                <a:pPr marL="0" indent="0">
                  <a:buNone/>
                </a:pP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𝑆𝐴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= restriction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3200" dirty="0"/>
                  <a:t> to length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inputs.)</a:t>
                </a:r>
              </a:p>
            </p:txBody>
          </p:sp>
        </mc:Choice>
        <mc:Fallback xmlns="">
          <p:sp>
            <p:nvSpPr>
              <p:cNvPr id="4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17" y="5976382"/>
                <a:ext cx="12587009" cy="2054423"/>
              </a:xfrm>
              <a:prstGeom prst="rect">
                <a:avLst/>
              </a:prstGeom>
              <a:blipFill>
                <a:blip r:embed="rId13"/>
                <a:stretch>
                  <a:fillRect l="-1453" t="-6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1061" y="6480373"/>
                <a:ext cx="2714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/(1000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61" y="6480373"/>
                <a:ext cx="271430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3690981-7EBE-4CEC-9A78-6A24DC6B66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3631" y="7854201"/>
            <a:ext cx="4271994" cy="60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9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5189" y="555748"/>
                <a:ext cx="9411454" cy="137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Recall:</a:t>
                </a:r>
                <a:r>
                  <a:rPr lang="en-US" dirty="0"/>
                  <a:t> </a:t>
                </a:r>
                <a:r>
                  <a:rPr lang="en-US" i="1" dirty="0">
                    <a:solidFill>
                      <a:srgbClr val="FF0000"/>
                    </a:solidFill>
                  </a:rPr>
                  <a:t>Boolean circuit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∧, ∨,¬</m:t>
                    </m:r>
                  </m:oMath>
                </a14:m>
                <a:r>
                  <a:rPr lang="en-US" dirty="0"/>
                  <a:t> gates is DAG with sources = inputs, sink = output.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5189" y="555748"/>
                <a:ext cx="9411454" cy="1371600"/>
              </a:xfrm>
              <a:blipFill>
                <a:blip r:embed="rId2"/>
                <a:stretch>
                  <a:fillRect l="-1944" t="-10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0421226" y="149269"/>
            <a:ext cx="2277482" cy="3640925"/>
            <a:chOff x="10273874" y="267623"/>
            <a:chExt cx="2277482" cy="36409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/>
                <p:nvPr/>
              </p:nvSpPr>
              <p:spPr>
                <a:xfrm>
                  <a:off x="10273874" y="321582"/>
                  <a:ext cx="868680" cy="666206"/>
                </a:xfrm>
                <a:prstGeom prst="ellipse">
                  <a:avLst/>
                </a:pr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3874" y="321582"/>
                  <a:ext cx="868680" cy="66620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11629785" y="267623"/>
                  <a:ext cx="868680" cy="666206"/>
                </a:xfrm>
                <a:prstGeom prst="ellipse">
                  <a:avLst/>
                </a:pr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9785" y="267623"/>
                  <a:ext cx="868680" cy="66620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10326765" y="1266903"/>
                  <a:ext cx="868680" cy="66620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6765" y="1266903"/>
                  <a:ext cx="868680" cy="66620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10326765" y="2308470"/>
                  <a:ext cx="868680" cy="66620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</m:oMath>
                    </m:oMathPara>
                  </a14:m>
                  <a:endParaRPr lang="en-US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6765" y="2308470"/>
                  <a:ext cx="868680" cy="66620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/>
            <p:cNvCxnSpPr>
              <a:stCxn id="4" idx="4"/>
              <a:endCxn id="6" idx="1"/>
            </p:cNvCxnSpPr>
            <p:nvPr/>
          </p:nvCxnSpPr>
          <p:spPr>
            <a:xfrm flipH="1">
              <a:off x="10453980" y="987788"/>
              <a:ext cx="254234" cy="376679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5" idx="4"/>
              <a:endCxn id="6" idx="7"/>
            </p:cNvCxnSpPr>
            <p:nvPr/>
          </p:nvCxnSpPr>
          <p:spPr>
            <a:xfrm flipH="1">
              <a:off x="11068230" y="933829"/>
              <a:ext cx="995895" cy="430638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4"/>
              <a:endCxn id="7" idx="0"/>
            </p:cNvCxnSpPr>
            <p:nvPr/>
          </p:nvCxnSpPr>
          <p:spPr>
            <a:xfrm>
              <a:off x="10761105" y="1933109"/>
              <a:ext cx="0" cy="375361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11682676" y="1261142"/>
                  <a:ext cx="868680" cy="66620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2676" y="1261142"/>
                  <a:ext cx="868680" cy="66620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11629785" y="2308470"/>
                  <a:ext cx="868680" cy="66620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</m:oMath>
                    </m:oMathPara>
                  </a14:m>
                  <a:endParaRPr lang="en-US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9785" y="2308470"/>
                  <a:ext cx="868680" cy="66620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>
              <a:endCxn id="22" idx="0"/>
            </p:cNvCxnSpPr>
            <p:nvPr/>
          </p:nvCxnSpPr>
          <p:spPr>
            <a:xfrm>
              <a:off x="12064125" y="1933109"/>
              <a:ext cx="0" cy="375361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/>
                <p:cNvSpPr/>
                <p:nvPr/>
              </p:nvSpPr>
              <p:spPr>
                <a:xfrm>
                  <a:off x="11068230" y="3242342"/>
                  <a:ext cx="868680" cy="66620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Oval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8230" y="3242342"/>
                  <a:ext cx="868680" cy="66620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>
              <a:stCxn id="4" idx="5"/>
              <a:endCxn id="21" idx="1"/>
            </p:cNvCxnSpPr>
            <p:nvPr/>
          </p:nvCxnSpPr>
          <p:spPr>
            <a:xfrm>
              <a:off x="11015339" y="890224"/>
              <a:ext cx="794552" cy="4684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5" idx="5"/>
              <a:endCxn id="21" idx="0"/>
            </p:cNvCxnSpPr>
            <p:nvPr/>
          </p:nvCxnSpPr>
          <p:spPr>
            <a:xfrm flipH="1">
              <a:off x="12117016" y="836265"/>
              <a:ext cx="254234" cy="4248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2" idx="4"/>
              <a:endCxn id="24" idx="7"/>
            </p:cNvCxnSpPr>
            <p:nvPr/>
          </p:nvCxnSpPr>
          <p:spPr>
            <a:xfrm flipH="1">
              <a:off x="11809695" y="2974676"/>
              <a:ext cx="254430" cy="3652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" idx="4"/>
              <a:endCxn id="24" idx="1"/>
            </p:cNvCxnSpPr>
            <p:nvPr/>
          </p:nvCxnSpPr>
          <p:spPr>
            <a:xfrm>
              <a:off x="10761105" y="2974676"/>
              <a:ext cx="434340" cy="3652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/>
              <p:cNvSpPr txBox="1">
                <a:spLocks/>
              </p:cNvSpPr>
              <p:nvPr/>
            </p:nvSpPr>
            <p:spPr>
              <a:xfrm>
                <a:off x="610889" y="2405750"/>
                <a:ext cx="9411454" cy="1371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Thm: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  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every circuit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/(100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∧, ∨,¬</m:t>
                    </m:r>
                  </m:oMath>
                </a14:m>
                <a:r>
                  <a:rPr lang="en-US" dirty="0"/>
                  <a:t> -gates.</a:t>
                </a:r>
              </a:p>
            </p:txBody>
          </p:sp>
        </mc:Choice>
        <mc:Fallback xmlns="">
          <p:sp>
            <p:nvSpPr>
              <p:cNvPr id="3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89" y="2405750"/>
                <a:ext cx="9411454" cy="1371600"/>
              </a:xfrm>
              <a:prstGeom prst="rect">
                <a:avLst/>
              </a:prstGeom>
              <a:blipFill>
                <a:blip r:embed="rId10"/>
                <a:stretch>
                  <a:fillRect l="-1943" t="-10667" r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/>
              <p:cNvSpPr txBox="1">
                <a:spLocks/>
              </p:cNvSpPr>
              <p:nvPr/>
            </p:nvSpPr>
            <p:spPr>
              <a:xfrm>
                <a:off x="649543" y="3819622"/>
                <a:ext cx="11996274" cy="8857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Pf: </a:t>
                </a:r>
                <a:r>
                  <a:rPr lang="en-US" dirty="0"/>
                  <a:t>Circuit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∧, ∨,¬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-gates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Circuit with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≤4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NAND gates</a:t>
                </a:r>
              </a:p>
            </p:txBody>
          </p:sp>
        </mc:Choice>
        <mc:Fallback xmlns="">
          <p:sp>
            <p:nvSpPr>
              <p:cNvPr id="4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43" y="3819622"/>
                <a:ext cx="11996274" cy="885792"/>
              </a:xfrm>
              <a:prstGeom prst="rect">
                <a:avLst/>
              </a:prstGeom>
              <a:blipFill>
                <a:blip r:embed="rId11"/>
                <a:stretch>
                  <a:fillRect l="-1525" t="-16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 txBox="1">
                <a:spLocks/>
              </p:cNvSpPr>
              <p:nvPr/>
            </p:nvSpPr>
            <p:spPr>
              <a:xfrm>
                <a:off x="1281938" y="4496965"/>
                <a:ext cx="7356453" cy="8420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NAND program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≤4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lines</a:t>
                </a:r>
              </a:p>
            </p:txBody>
          </p:sp>
        </mc:Choice>
        <mc:Fallback xmlns="">
          <p:sp>
            <p:nvSpPr>
              <p:cNvPr id="4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938" y="4496965"/>
                <a:ext cx="7356453" cy="842018"/>
              </a:xfrm>
              <a:prstGeom prst="rect">
                <a:avLst/>
              </a:prstGeom>
              <a:blipFill>
                <a:blip r:embed="rId12"/>
                <a:stretch>
                  <a:fillRect t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/>
              <p:cNvSpPr txBox="1">
                <a:spLocks/>
              </p:cNvSpPr>
              <p:nvPr/>
            </p:nvSpPr>
            <p:spPr>
              <a:xfrm>
                <a:off x="240717" y="5976382"/>
                <a:ext cx="12587009" cy="20544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89499" indent="-289499" algn="l" defTabSz="1157996" rtl="0" eaLnBrk="1" latinLnBrk="0" hangingPunct="1">
                  <a:lnSpc>
                    <a:spcPct val="90000"/>
                  </a:lnSpc>
                  <a:spcBef>
                    <a:spcPts val="1266"/>
                  </a:spcBef>
                  <a:buFont typeface="Arial" panose="020B0604020202020204" pitchFamily="34" charset="0"/>
                  <a:buChar char="•"/>
                  <a:defRPr sz="354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8497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303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47495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53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026493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605491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184489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763488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342486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921484" indent="-289499" algn="l" defTabSz="1157996" rtl="0" eaLnBrk="1" latinLnBrk="0" hangingPunct="1">
                  <a:lnSpc>
                    <a:spcPct val="90000"/>
                  </a:lnSpc>
                  <a:spcBef>
                    <a:spcPts val="633"/>
                  </a:spcBef>
                  <a:buFont typeface="Arial" panose="020B0604020202020204" pitchFamily="34" charset="0"/>
                  <a:buChar char="•"/>
                  <a:defRPr sz="228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Problem:</a:t>
                </a:r>
                <a:r>
                  <a:rPr lang="en-US" dirty="0"/>
                  <a:t> Prove that for large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𝑆𝐴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requires at least</a:t>
                </a:r>
                <a:br>
                  <a:rPr lang="en-US" dirty="0"/>
                </a:br>
                <a:r>
                  <a:rPr lang="en-US" dirty="0"/>
                  <a:t>                    gates to compute.</a:t>
                </a:r>
              </a:p>
              <a:p>
                <a:pPr marL="0" indent="0">
                  <a:buNone/>
                </a:pP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𝑆𝐴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= restriction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3200" dirty="0"/>
                  <a:t> to length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inputs.)</a:t>
                </a:r>
              </a:p>
            </p:txBody>
          </p:sp>
        </mc:Choice>
        <mc:Fallback xmlns="">
          <p:sp>
            <p:nvSpPr>
              <p:cNvPr id="4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17" y="5976382"/>
                <a:ext cx="12587009" cy="2054423"/>
              </a:xfrm>
              <a:prstGeom prst="rect">
                <a:avLst/>
              </a:prstGeom>
              <a:blipFill>
                <a:blip r:embed="rId13"/>
                <a:stretch>
                  <a:fillRect l="-1453" t="-6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1061" y="6480373"/>
                <a:ext cx="2714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/(1000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61" y="6480373"/>
                <a:ext cx="271430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47269" y="6424153"/>
                <a:ext cx="1787352" cy="60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69" y="6424153"/>
                <a:ext cx="1787352" cy="60676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47133" y="6396824"/>
                <a:ext cx="1787352" cy="60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33" y="6396824"/>
                <a:ext cx="1787352" cy="60676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47269" y="6449595"/>
                <a:ext cx="17873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1000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69" y="6449595"/>
                <a:ext cx="1787352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88262" y="6449595"/>
                <a:ext cx="17873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4.9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62" y="6449595"/>
                <a:ext cx="1787352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04012F4E-6DBF-4F49-9325-3B2E69BFBB3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53631" y="7854201"/>
            <a:ext cx="4271994" cy="60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4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1"/>
      <p:bldP spid="44" grpId="0"/>
      <p:bldP spid="44" grpId="1"/>
      <p:bldP spid="45" grpId="0"/>
      <p:bldP spid="45" grpId="1"/>
      <p:bldP spid="46" grpId="0"/>
      <p:bldP spid="4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47065" y="1324527"/>
            <a:ext cx="12868835" cy="644786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34672" y="1902751"/>
            <a:ext cx="5116062" cy="540312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419531" y="2261394"/>
            <a:ext cx="3787709" cy="282038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68234" y="4831905"/>
            <a:ext cx="12145960" cy="9036"/>
          </a:xfrm>
          <a:prstGeom prst="line">
            <a:avLst/>
          </a:prstGeom>
          <a:ln w="285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13700" y="5049360"/>
                <a:ext cx="1112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700" y="5049360"/>
                <a:ext cx="1112648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26348" y="5049360"/>
                <a:ext cx="1112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348" y="5049360"/>
                <a:ext cx="1112648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08301" y="5051244"/>
                <a:ext cx="1112648" cy="48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301" y="5051244"/>
                <a:ext cx="1112648" cy="486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098904" y="5022526"/>
                <a:ext cx="1386969" cy="48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904" y="5022526"/>
                <a:ext cx="1386969" cy="4866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13700" y="5836057"/>
                <a:ext cx="1112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700" y="5836057"/>
                <a:ext cx="1112648" cy="461665"/>
              </a:xfrm>
              <a:prstGeom prst="rect">
                <a:avLst/>
              </a:prstGeom>
              <a:blipFill>
                <a:blip r:embed="rId6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745072" y="5503584"/>
                <a:ext cx="20946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280</m:t>
                        </m:r>
                      </m:sup>
                    </m:sSup>
                  </m:oMath>
                </a14:m>
                <a:r>
                  <a:rPr lang="en-US" sz="2400" dirty="0"/>
                  <a:t> years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072" y="5503584"/>
                <a:ext cx="2094635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326348" y="5864831"/>
                <a:ext cx="1112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348" y="5864831"/>
                <a:ext cx="111264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1259421" y="3809927"/>
            <a:ext cx="999308" cy="7053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2SAT</a:t>
            </a:r>
          </a:p>
        </p:txBody>
      </p:sp>
      <p:sp>
        <p:nvSpPr>
          <p:cNvPr id="15" name="Oval 14"/>
          <p:cNvSpPr/>
          <p:nvPr/>
        </p:nvSpPr>
        <p:spPr>
          <a:xfrm>
            <a:off x="1555513" y="2942017"/>
            <a:ext cx="999308" cy="7053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MinCut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303469" y="3404076"/>
            <a:ext cx="999308" cy="7053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LP</a:t>
            </a:r>
          </a:p>
        </p:txBody>
      </p:sp>
      <p:sp>
        <p:nvSpPr>
          <p:cNvPr id="17" name="Oval 16"/>
          <p:cNvSpPr/>
          <p:nvPr/>
        </p:nvSpPr>
        <p:spPr>
          <a:xfrm>
            <a:off x="2303710" y="2270719"/>
            <a:ext cx="1959174" cy="7053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Connectivity</a:t>
            </a:r>
          </a:p>
        </p:txBody>
      </p:sp>
      <p:sp>
        <p:nvSpPr>
          <p:cNvPr id="18" name="Oval 17"/>
          <p:cNvSpPr/>
          <p:nvPr/>
        </p:nvSpPr>
        <p:spPr>
          <a:xfrm>
            <a:off x="9487727" y="3844529"/>
            <a:ext cx="999308" cy="7053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3SAT</a:t>
            </a:r>
          </a:p>
        </p:txBody>
      </p:sp>
      <p:sp>
        <p:nvSpPr>
          <p:cNvPr id="19" name="Oval 18"/>
          <p:cNvSpPr/>
          <p:nvPr/>
        </p:nvSpPr>
        <p:spPr>
          <a:xfrm>
            <a:off x="10796462" y="3846476"/>
            <a:ext cx="999308" cy="7053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MaxCut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792390" y="2814166"/>
            <a:ext cx="999308" cy="7053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ISET</a:t>
            </a:r>
          </a:p>
        </p:txBody>
      </p:sp>
      <p:sp>
        <p:nvSpPr>
          <p:cNvPr id="21" name="Oval 20"/>
          <p:cNvSpPr/>
          <p:nvPr/>
        </p:nvSpPr>
        <p:spPr>
          <a:xfrm>
            <a:off x="9531609" y="2835660"/>
            <a:ext cx="999308" cy="70539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611126" y="3359723"/>
            <a:ext cx="1680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NPC</a:t>
            </a:r>
          </a:p>
        </p:txBody>
      </p:sp>
      <p:cxnSp>
        <p:nvCxnSpPr>
          <p:cNvPr id="4" name="Straight Connector 3"/>
          <p:cNvCxnSpPr>
            <a:stCxn id="21" idx="6"/>
            <a:endCxn id="20" idx="2"/>
          </p:cNvCxnSpPr>
          <p:nvPr/>
        </p:nvCxnSpPr>
        <p:spPr>
          <a:xfrm flipV="1">
            <a:off x="10530917" y="3166863"/>
            <a:ext cx="261473" cy="2149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1" idx="4"/>
            <a:endCxn id="18" idx="0"/>
          </p:cNvCxnSpPr>
          <p:nvPr/>
        </p:nvCxnSpPr>
        <p:spPr>
          <a:xfrm flipH="1">
            <a:off x="9987381" y="3541054"/>
            <a:ext cx="43882" cy="30347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6"/>
            <a:endCxn id="19" idx="2"/>
          </p:cNvCxnSpPr>
          <p:nvPr/>
        </p:nvCxnSpPr>
        <p:spPr>
          <a:xfrm>
            <a:off x="10487035" y="4197226"/>
            <a:ext cx="309427" cy="194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4"/>
            <a:endCxn id="19" idx="0"/>
          </p:cNvCxnSpPr>
          <p:nvPr/>
        </p:nvCxnSpPr>
        <p:spPr>
          <a:xfrm>
            <a:off x="11292044" y="3519560"/>
            <a:ext cx="4072" cy="32691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3"/>
            <a:endCxn id="18" idx="7"/>
          </p:cNvCxnSpPr>
          <p:nvPr/>
        </p:nvCxnSpPr>
        <p:spPr>
          <a:xfrm flipH="1">
            <a:off x="10340690" y="3416257"/>
            <a:ext cx="598045" cy="53157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5"/>
            <a:endCxn id="19" idx="1"/>
          </p:cNvCxnSpPr>
          <p:nvPr/>
        </p:nvCxnSpPr>
        <p:spPr>
          <a:xfrm>
            <a:off x="10384572" y="3437751"/>
            <a:ext cx="558235" cy="51202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27244" y="2601010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46529" y="1657384"/>
            <a:ext cx="1433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718024" y="5864830"/>
            <a:ext cx="152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secs, </a:t>
            </a:r>
            <a:r>
              <a:rPr lang="en-US" sz="2400" dirty="0" err="1"/>
              <a:t>mins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336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0" grpId="0" animBg="1"/>
      <p:bldP spid="49" grpId="0" animBg="1"/>
      <p:bldP spid="12" grpId="0"/>
      <p:bldP spid="13" grpId="0"/>
      <p:bldP spid="14" grpId="0"/>
      <p:bldP spid="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50" grpId="0"/>
      <p:bldP spid="31" grpId="0"/>
      <p:bldP spid="45" grpId="0"/>
      <p:bldP spid="4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2118</Words>
  <Application>Microsoft Office PowerPoint</Application>
  <PresentationFormat>Custom</PresentationFormat>
  <Paragraphs>306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Midterm 11/15</vt:lpstr>
      <vt:lpstr>Highlights</vt:lpstr>
      <vt:lpstr>Describing reductions:</vt:lpstr>
      <vt:lpstr>P vs NP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world where P=NP</vt:lpstr>
      <vt:lpstr>PowerPoint Presentation</vt:lpstr>
      <vt:lpstr>PowerPoint Presentation</vt:lpstr>
      <vt:lpstr>Search vs Decision</vt:lpstr>
      <vt:lpstr>PowerPoint Presentation</vt:lpstr>
      <vt:lpstr>Optimization from NP=P</vt:lpstr>
      <vt:lpstr>Quantifier Elimination</vt:lpstr>
      <vt:lpstr>Quantifier Elimination / Polynomial Hierarchy</vt:lpstr>
      <vt:lpstr>PowerPoint Presentation</vt:lpstr>
      <vt:lpstr>Generalization</vt:lpstr>
      <vt:lpstr>PowerPoint Presentation</vt:lpstr>
      <vt:lpstr>PowerPoint Presentation</vt:lpstr>
      <vt:lpstr>PowerPoint Presentation</vt:lpstr>
      <vt:lpstr>PowerPoint Presentation</vt:lpstr>
      <vt:lpstr>Doing Science if NP=P</vt:lpstr>
      <vt:lpstr>Doing Science if NP=P</vt:lpstr>
      <vt:lpstr>Doing math if P=NP</vt:lpstr>
      <vt:lpstr>Doing Math if NP=P</vt:lpstr>
      <vt:lpstr>Programming if NP=P</vt:lpstr>
      <vt:lpstr>PowerPoint Presentation</vt:lpstr>
      <vt:lpstr>What we believe (not to scale)</vt:lpstr>
      <vt:lpstr>Next up: Probability</vt:lpstr>
      <vt:lpstr>Diversion: Describing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Barak, Boaz</dc:creator>
  <cp:lastModifiedBy>Barak, Boaz</cp:lastModifiedBy>
  <cp:revision>23</cp:revision>
  <dcterms:created xsi:type="dcterms:W3CDTF">2018-10-29T01:57:14Z</dcterms:created>
  <dcterms:modified xsi:type="dcterms:W3CDTF">2018-10-29T19:23:24Z</dcterms:modified>
</cp:coreProperties>
</file>