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436" r:id="rId3"/>
    <p:sldId id="438" r:id="rId4"/>
    <p:sldId id="442" r:id="rId5"/>
    <p:sldId id="413" r:id="rId6"/>
    <p:sldId id="418" r:id="rId7"/>
    <p:sldId id="441" r:id="rId8"/>
    <p:sldId id="419" r:id="rId9"/>
    <p:sldId id="443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FFFFFF"/>
    <a:srgbClr val="F46524"/>
    <a:srgbClr val="FFFF66"/>
    <a:srgbClr val="E50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68118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95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D35-5834-47ED-B662-0B37A9F6B173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93BF-C244-471B-B5EF-27A0F49FD7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9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sacharlotterost.github.io/2017/03/10/why-do-we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88719" y="391206"/>
            <a:ext cx="8139699" cy="1163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chemeClr val="bg1"/>
                </a:solidFill>
              </a:rPr>
              <a:t>Shine bright like </a:t>
            </a:r>
            <a:br>
              <a:rPr lang="en" sz="6600" dirty="0" smtClean="0">
                <a:solidFill>
                  <a:schemeClr val="bg1"/>
                </a:solidFill>
              </a:rPr>
            </a:br>
            <a:r>
              <a:rPr lang="en" sz="6600" dirty="0" smtClean="0">
                <a:solidFill>
                  <a:schemeClr val="bg1"/>
                </a:solidFill>
              </a:rPr>
              <a:t>a R           (m)app</a:t>
            </a:r>
            <a:r>
              <a:rPr lang="en" sz="6000" dirty="0" smtClean="0">
                <a:solidFill>
                  <a:schemeClr val="bg1"/>
                </a:solidFill>
              </a:rPr>
              <a:t/>
            </a:r>
            <a:br>
              <a:rPr lang="en" sz="6000" dirty="0" smtClean="0">
                <a:solidFill>
                  <a:schemeClr val="bg1"/>
                </a:solidFill>
              </a:rPr>
            </a:br>
            <a:r>
              <a:rPr lang="en" sz="2600" b="0" dirty="0" smtClean="0">
                <a:solidFill>
                  <a:schemeClr val="bg1"/>
                </a:solidFill>
              </a:rPr>
              <a:t/>
            </a:r>
            <a:br>
              <a:rPr lang="en" sz="2600" b="0" dirty="0" smtClean="0">
                <a:solidFill>
                  <a:schemeClr val="bg1"/>
                </a:solidFill>
              </a:rPr>
            </a:br>
            <a:r>
              <a:rPr lang="en" sz="1600" dirty="0" smtClean="0">
                <a:solidFill>
                  <a:schemeClr val="bg1"/>
                </a:solidFill>
              </a:rPr>
              <a:t/>
            </a:r>
            <a:br>
              <a:rPr lang="en" sz="1600" dirty="0" smtClean="0">
                <a:solidFill>
                  <a:schemeClr val="bg1"/>
                </a:solidFill>
              </a:rPr>
            </a:br>
            <a:r>
              <a:rPr lang="en" sz="1600" dirty="0" smtClean="0">
                <a:solidFill>
                  <a:schemeClr val="bg1"/>
                </a:solidFill>
              </a:rPr>
              <a:t/>
            </a:r>
            <a:br>
              <a:rPr lang="en" sz="1600" dirty="0" smtClean="0">
                <a:solidFill>
                  <a:schemeClr val="bg1"/>
                </a:solidFill>
              </a:rPr>
            </a:br>
            <a:r>
              <a:rPr lang="en" sz="1600" dirty="0" smtClean="0">
                <a:solidFill>
                  <a:schemeClr val="bg1"/>
                </a:solidFill>
              </a:rPr>
              <a:t/>
            </a:r>
            <a:br>
              <a:rPr lang="en" sz="1600" dirty="0" smtClean="0">
                <a:solidFill>
                  <a:schemeClr val="bg1"/>
                </a:solidFill>
              </a:rPr>
            </a:br>
            <a:r>
              <a:rPr lang="en" sz="1600" dirty="0">
                <a:solidFill>
                  <a:schemeClr val="bg1"/>
                </a:solidFill>
              </a:rPr>
              <a:t/>
            </a:r>
            <a:br>
              <a:rPr lang="en" sz="1600" dirty="0">
                <a:solidFill>
                  <a:schemeClr val="bg1"/>
                </a:solidFill>
              </a:rPr>
            </a:br>
            <a:r>
              <a:rPr lang="en" sz="1600" dirty="0" smtClean="0">
                <a:solidFill>
                  <a:schemeClr val="bg1"/>
                </a:solidFill>
              </a:rPr>
              <a:t>                                      </a:t>
            </a:r>
            <a:r>
              <a:rPr lang="en" sz="2400" dirty="0" smtClean="0">
                <a:solidFill>
                  <a:schemeClr val="bg1"/>
                </a:solidFill>
              </a:rPr>
              <a:t>Madelijn </a:t>
            </a:r>
            <a:r>
              <a:rPr lang="en" sz="2400" dirty="0" smtClean="0">
                <a:solidFill>
                  <a:schemeClr val="bg1"/>
                </a:solidFill>
              </a:rPr>
              <a:t>Bazen   </a:t>
            </a:r>
            <a:r>
              <a:rPr lang="en" sz="1600" dirty="0" smtClean="0">
                <a:solidFill>
                  <a:schemeClr val="bg1"/>
                </a:solidFill>
              </a:rPr>
              <a:t/>
            </a:r>
            <a:br>
              <a:rPr lang="en" sz="1600" dirty="0" smtClean="0">
                <a:solidFill>
                  <a:schemeClr val="bg1"/>
                </a:solidFill>
              </a:rPr>
            </a:br>
            <a:r>
              <a:rPr lang="en" sz="1600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en" sz="1400" dirty="0" smtClean="0">
                <a:solidFill>
                  <a:schemeClr val="bg1"/>
                </a:solidFill>
              </a:rPr>
              <a:t>Team Data Analytics | Afdeling Ruimte Wonen </a:t>
            </a:r>
            <a:r>
              <a:rPr lang="en" sz="1400" dirty="0" smtClean="0">
                <a:solidFill>
                  <a:schemeClr val="bg1"/>
                </a:solidFill>
              </a:rPr>
              <a:t>Bodem            17-12-2018     </a:t>
            </a:r>
            <a:endParaRPr sz="1400" b="0" dirty="0">
              <a:solidFill>
                <a:schemeClr val="bg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3" t="1512" r="8823" b="4773"/>
          <a:stretch/>
        </p:blipFill>
        <p:spPr>
          <a:xfrm>
            <a:off x="2337563" y="1691295"/>
            <a:ext cx="1519417" cy="1622356"/>
          </a:xfrm>
          <a:prstGeom prst="rect">
            <a:avLst/>
          </a:prstGeom>
        </p:spPr>
      </p:pic>
      <p:sp>
        <p:nvSpPr>
          <p:cNvPr id="6" name="Gelijkbenige driehoek 5"/>
          <p:cNvSpPr/>
          <p:nvPr/>
        </p:nvSpPr>
        <p:spPr>
          <a:xfrm rot="20047395">
            <a:off x="2105340" y="2923846"/>
            <a:ext cx="759709" cy="61497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06099">
            <a:off x="3142470" y="1503386"/>
            <a:ext cx="884336" cy="53437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84859">
            <a:off x="1983378" y="1439922"/>
            <a:ext cx="1003633" cy="702922"/>
          </a:xfrm>
          <a:prstGeom prst="rect">
            <a:avLst/>
          </a:prstGeom>
        </p:spPr>
      </p:pic>
      <p:sp>
        <p:nvSpPr>
          <p:cNvPr id="2" name="Gelijkbenige driehoek 1"/>
          <p:cNvSpPr/>
          <p:nvPr/>
        </p:nvSpPr>
        <p:spPr>
          <a:xfrm rot="1357359">
            <a:off x="3324180" y="2904648"/>
            <a:ext cx="939275" cy="63821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2CDF8B1-143F-42F2-B102-2967802D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Shiny</a:t>
            </a:r>
            <a:r>
              <a:rPr lang="nl-NL" dirty="0"/>
              <a:t> is:</a:t>
            </a:r>
          </a:p>
          <a:p>
            <a:r>
              <a:rPr lang="nl-NL" dirty="0"/>
              <a:t>Een </a:t>
            </a:r>
            <a:r>
              <a:rPr lang="nl-NL" dirty="0" smtClean="0"/>
              <a:t>datavisualisatie </a:t>
            </a:r>
            <a:r>
              <a:rPr lang="nl-NL" dirty="0"/>
              <a:t>tool</a:t>
            </a:r>
          </a:p>
          <a:p>
            <a:r>
              <a:rPr lang="nl-NL" dirty="0"/>
              <a:t>Een alternatief op </a:t>
            </a:r>
            <a:r>
              <a:rPr lang="nl-NL" dirty="0" err="1"/>
              <a:t>PowerBI</a:t>
            </a:r>
            <a:r>
              <a:rPr lang="nl-NL" dirty="0"/>
              <a:t>/Tableau/</a:t>
            </a:r>
            <a:r>
              <a:rPr lang="nl-NL" dirty="0" err="1"/>
              <a:t>QlikView</a:t>
            </a:r>
            <a:r>
              <a:rPr lang="nl-NL" dirty="0"/>
              <a:t>/etc.</a:t>
            </a:r>
          </a:p>
          <a:p>
            <a:r>
              <a:rPr lang="nl-NL" dirty="0"/>
              <a:t>Een open source / gratis tool</a:t>
            </a:r>
          </a:p>
          <a:p>
            <a:r>
              <a:rPr lang="nl-NL" dirty="0"/>
              <a:t>Een onderdeel van de R programmeertaal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05AF1F6-94A4-44E7-9360-D282CA6E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9AA-4A7B-F046-82A5-F06C38E60755}" type="slidenum">
              <a:rPr lang="en-US" smtClean="0"/>
              <a:t>2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A496E4-626B-4787-9BAA-733B08F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R </a:t>
            </a:r>
            <a:r>
              <a:rPr lang="nl-NL" dirty="0" err="1" smtClean="0"/>
              <a:t>Shiny</a:t>
            </a:r>
            <a:r>
              <a:rPr lang="nl-NL" dirty="0" smtClean="0"/>
              <a:t>? 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6" y="263815"/>
            <a:ext cx="1673267" cy="16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0973756-12E6-43EC-8DC7-CFB6E943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9" y="1934553"/>
            <a:ext cx="6321600" cy="3002400"/>
          </a:xfrm>
        </p:spPr>
        <p:txBody>
          <a:bodyPr/>
          <a:lstStyle/>
          <a:p>
            <a:r>
              <a:rPr lang="nl-NL" b="1" dirty="0" smtClean="0"/>
              <a:t>Leaflet  R-package </a:t>
            </a:r>
            <a:r>
              <a:rPr lang="nl-NL" dirty="0" smtClean="0"/>
              <a:t>waarmee </a:t>
            </a:r>
            <a:r>
              <a:rPr lang="nl-NL" dirty="0"/>
              <a:t>je in R/</a:t>
            </a:r>
            <a:r>
              <a:rPr lang="nl-NL" dirty="0" err="1"/>
              <a:t>Shiny</a:t>
            </a:r>
            <a:r>
              <a:rPr lang="nl-NL" dirty="0"/>
              <a:t> kaarten maakt</a:t>
            </a:r>
          </a:p>
          <a:p>
            <a:endParaRPr lang="nl-NL" dirty="0"/>
          </a:p>
          <a:p>
            <a:r>
              <a:rPr lang="nl-NL" dirty="0"/>
              <a:t>Ondersteunt punten, lijnen,</a:t>
            </a:r>
          </a:p>
          <a:p>
            <a:pPr marL="0" indent="0">
              <a:buNone/>
            </a:pPr>
            <a:r>
              <a:rPr lang="nl-NL" dirty="0"/>
              <a:t>     </a:t>
            </a:r>
            <a:r>
              <a:rPr lang="nl-NL" dirty="0" smtClean="0"/>
              <a:t>      polygonen</a:t>
            </a:r>
            <a:r>
              <a:rPr lang="nl-NL" dirty="0"/>
              <a:t>, </a:t>
            </a:r>
            <a:r>
              <a:rPr lang="nl-NL" dirty="0" err="1"/>
              <a:t>popups</a:t>
            </a:r>
            <a:r>
              <a:rPr lang="nl-NL" dirty="0"/>
              <a:t>, </a:t>
            </a:r>
          </a:p>
          <a:p>
            <a:pPr marL="0" indent="0">
              <a:buNone/>
            </a:pPr>
            <a:r>
              <a:rPr lang="nl-NL" dirty="0"/>
              <a:t>     </a:t>
            </a:r>
            <a:r>
              <a:rPr lang="nl-NL" dirty="0" smtClean="0"/>
              <a:t>      legenda’s</a:t>
            </a:r>
            <a:r>
              <a:rPr lang="nl-NL" dirty="0"/>
              <a:t>, etc</a:t>
            </a:r>
            <a:r>
              <a:rPr lang="nl-NL" dirty="0" smtClean="0"/>
              <a:t>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DC12902-9CCA-4FAA-AA58-FD0EAB0F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9AA-4A7B-F046-82A5-F06C38E60755}" type="slidenum">
              <a:rPr lang="en-US" smtClean="0"/>
              <a:t>3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DD55AF6-E2CD-46B8-99A2-35B87933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527823"/>
            <a:ext cx="6321600" cy="635400"/>
          </a:xfrm>
        </p:spPr>
        <p:txBody>
          <a:bodyPr/>
          <a:lstStyle/>
          <a:p>
            <a:r>
              <a:rPr lang="nl-NL" dirty="0" smtClean="0"/>
              <a:t>Hoe maak je kaarten in </a:t>
            </a:r>
            <a:r>
              <a:rPr lang="nl-NL" dirty="0" err="1"/>
              <a:t>S</a:t>
            </a:r>
            <a:r>
              <a:rPr lang="nl-NL" dirty="0" err="1" smtClean="0"/>
              <a:t>hiny</a:t>
            </a:r>
            <a:r>
              <a:rPr lang="nl-NL" dirty="0" smtClean="0"/>
              <a:t>?  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1BC7644-80D5-492E-9043-C212C590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90" y="2516761"/>
            <a:ext cx="3553864" cy="2565598"/>
          </a:xfrm>
          <a:prstGeom prst="rect">
            <a:avLst/>
          </a:prstGeom>
        </p:spPr>
      </p:pic>
      <p:pic>
        <p:nvPicPr>
          <p:cNvPr id="6" name="Picture 6" descr="Image result for leaflet 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622" y="1089801"/>
            <a:ext cx="181737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BFE6AEF-4071-4601-83E6-5E12B935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507" y="1595776"/>
            <a:ext cx="8484205" cy="3002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nl-NL" dirty="0"/>
              <a:t>Data: </a:t>
            </a:r>
            <a:r>
              <a:rPr lang="nl-NL" dirty="0" err="1"/>
              <a:t>geo</a:t>
            </a:r>
            <a:r>
              <a:rPr lang="nl-NL" dirty="0"/>
              <a:t>-data kan worden ingelezen als </a:t>
            </a:r>
            <a:r>
              <a:rPr lang="nl-NL" dirty="0" err="1" smtClean="0"/>
              <a:t>shapefile</a:t>
            </a:r>
            <a:endParaRPr lang="nl-NL" dirty="0" smtClean="0"/>
          </a:p>
          <a:p>
            <a:pPr marL="11430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>
                <a:latin typeface="Consolas" panose="020B0609020204030204" pitchFamily="49" charset="0"/>
              </a:rPr>
              <a:t>library</a:t>
            </a:r>
            <a:r>
              <a:rPr lang="nl-NL" dirty="0">
                <a:latin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</a:rPr>
              <a:t>sf</a:t>
            </a:r>
            <a:r>
              <a:rPr lang="nl-NL" dirty="0">
                <a:latin typeface="Consolas" panose="020B0609020204030204" pitchFamily="49" charset="0"/>
              </a:rPr>
              <a:t>) # Voor het inlezen van </a:t>
            </a:r>
            <a:r>
              <a:rPr lang="nl-NL" dirty="0" smtClean="0">
                <a:latin typeface="Consolas" panose="020B0609020204030204" pitchFamily="49" charset="0"/>
              </a:rPr>
              <a:t>o.a. </a:t>
            </a:r>
            <a:r>
              <a:rPr lang="nl-NL" dirty="0" err="1" smtClean="0">
                <a:latin typeface="Consolas" panose="020B0609020204030204" pitchFamily="49" charset="0"/>
              </a:rPr>
              <a:t>shapefiles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library</a:t>
            </a:r>
            <a:r>
              <a:rPr lang="nl-NL" dirty="0" smtClean="0">
                <a:latin typeface="Consolas" panose="020B0609020204030204" pitchFamily="49" charset="0"/>
              </a:rPr>
              <a:t>(leaflet</a:t>
            </a:r>
            <a:r>
              <a:rPr lang="nl-NL" dirty="0">
                <a:latin typeface="Consolas" panose="020B0609020204030204" pitchFamily="49" charset="0"/>
              </a:rPr>
              <a:t>) # Voor de </a:t>
            </a:r>
            <a:r>
              <a:rPr lang="nl-NL" dirty="0" smtClean="0">
                <a:latin typeface="Consolas" panose="020B0609020204030204" pitchFamily="49" charset="0"/>
              </a:rPr>
              <a:t>visualisatie</a:t>
            </a:r>
            <a:endParaRPr lang="nl-N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nsolas" panose="020B0609020204030204" pitchFamily="49" charset="0"/>
              </a:rPr>
              <a:t>shape</a:t>
            </a:r>
            <a:r>
              <a:rPr lang="nl-NL" dirty="0">
                <a:latin typeface="Consolas" panose="020B0609020204030204" pitchFamily="49" charset="0"/>
              </a:rPr>
              <a:t> &lt;- </a:t>
            </a:r>
            <a:r>
              <a:rPr lang="nl-NL" dirty="0" err="1" smtClean="0">
                <a:latin typeface="Consolas" panose="020B0609020204030204" pitchFamily="49" charset="0"/>
              </a:rPr>
              <a:t>st_read</a:t>
            </a:r>
            <a:r>
              <a:rPr lang="nl-NL" dirty="0">
                <a:latin typeface="Consolas" panose="020B0609020204030204" pitchFamily="49" charset="0"/>
              </a:rPr>
              <a:t>(“</a:t>
            </a:r>
            <a:r>
              <a:rPr lang="nl-NL" dirty="0" err="1">
                <a:latin typeface="Consolas" panose="020B0609020204030204" pitchFamily="49" charset="0"/>
              </a:rPr>
              <a:t>wijken.shp</a:t>
            </a:r>
            <a:r>
              <a:rPr lang="nl-NL" dirty="0"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leaflet(</a:t>
            </a:r>
            <a:r>
              <a:rPr lang="nl-NL" dirty="0" err="1">
                <a:latin typeface="Consolas" panose="020B0609020204030204" pitchFamily="49" charset="0"/>
              </a:rPr>
              <a:t>shape</a:t>
            </a:r>
            <a:r>
              <a:rPr lang="nl-NL" dirty="0">
                <a:latin typeface="Consolas" panose="020B0609020204030204" pitchFamily="49" charset="0"/>
              </a:rPr>
              <a:t>) %&gt;% 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</a:t>
            </a:r>
            <a:r>
              <a:rPr lang="nl-NL" dirty="0" err="1">
                <a:latin typeface="Consolas" panose="020B0609020204030204" pitchFamily="49" charset="0"/>
              </a:rPr>
              <a:t>addTiles</a:t>
            </a:r>
            <a:r>
              <a:rPr lang="nl-NL" dirty="0">
                <a:latin typeface="Consolas" panose="020B0609020204030204" pitchFamily="49" charset="0"/>
              </a:rPr>
              <a:t>() %&gt;%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</a:t>
            </a:r>
            <a:r>
              <a:rPr lang="nl-NL" dirty="0" err="1">
                <a:latin typeface="Consolas" panose="020B0609020204030204" pitchFamily="49" charset="0"/>
              </a:rPr>
              <a:t>addPolygons</a:t>
            </a:r>
            <a:r>
              <a:rPr lang="nl-NL" dirty="0">
                <a:latin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</a:rPr>
              <a:t>popup</a:t>
            </a:r>
            <a:r>
              <a:rPr lang="nl-NL" dirty="0">
                <a:latin typeface="Consolas" panose="020B0609020204030204" pitchFamily="49" charset="0"/>
              </a:rPr>
              <a:t> = ~NAAM)</a:t>
            </a:r>
          </a:p>
          <a:p>
            <a:pPr marL="0" indent="0">
              <a:buNone/>
            </a:pP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6576BFA-8EA3-48DB-A181-047EDD63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9AA-4A7B-F046-82A5-F06C38E60755}" type="slidenum">
              <a:rPr lang="en-US" smtClean="0"/>
              <a:t>4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F754A3-8844-411C-AF48-09D0C1A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560357"/>
            <a:ext cx="6321600" cy="635400"/>
          </a:xfrm>
        </p:spPr>
        <p:txBody>
          <a:bodyPr/>
          <a:lstStyle/>
          <a:p>
            <a:r>
              <a:rPr lang="nl-NL" dirty="0" smtClean="0"/>
              <a:t>Leaflet  &amp; </a:t>
            </a:r>
            <a:r>
              <a:rPr lang="nl-NL" dirty="0" err="1" smtClean="0"/>
              <a:t>simple</a:t>
            </a:r>
            <a:r>
              <a:rPr lang="nl-NL" dirty="0" smtClean="0"/>
              <a:t> features (</a:t>
            </a:r>
            <a:r>
              <a:rPr lang="nl-NL" dirty="0" err="1" smtClean="0"/>
              <a:t>sf</a:t>
            </a:r>
            <a:r>
              <a:rPr lang="nl-NL" dirty="0" smtClean="0"/>
              <a:t>)   </a:t>
            </a:r>
            <a:endParaRPr lang="nl-NL" dirty="0"/>
          </a:p>
        </p:txBody>
      </p:sp>
      <p:pic>
        <p:nvPicPr>
          <p:cNvPr id="5" name="Picture 6" descr="Image result for leaflet 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15" y="1441690"/>
            <a:ext cx="1637084" cy="102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Afbeeldingsresultaat voor sf pack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4" descr="Afbeeldingsresultaat voor sf pack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8" name="AutoShape 6" descr="Afbeeldingsresultaat voor sf package sticker 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945" y="63521"/>
            <a:ext cx="1287586" cy="12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 smtClean="0"/>
              <a:t>Praktijkvoorbeeld </a:t>
            </a:r>
            <a:r>
              <a:rPr lang="nl-NL" sz="3200" dirty="0" err="1" smtClean="0"/>
              <a:t>Shiny</a:t>
            </a:r>
            <a:r>
              <a:rPr lang="nl-NL" sz="3200" dirty="0" smtClean="0"/>
              <a:t> app </a:t>
            </a:r>
            <a:r>
              <a:rPr lang="nl-NL" dirty="0" smtClean="0"/>
              <a:t> 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Transit </a:t>
            </a:r>
            <a:r>
              <a:rPr lang="nl-NL" dirty="0" err="1" smtClean="0"/>
              <a:t>Oriënted</a:t>
            </a:r>
            <a:r>
              <a:rPr lang="nl-NL" dirty="0" smtClean="0"/>
              <a:t> Development (TOD)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41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53182" cy="514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222" y="1276424"/>
            <a:ext cx="1550919" cy="148996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63" y="2766390"/>
            <a:ext cx="1281235" cy="14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788193" y="4986140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1050" dirty="0" smtClean="0">
              <a:hlinkClick r:id="rId3"/>
            </a:endParaRPr>
          </a:p>
          <a:p>
            <a:r>
              <a:rPr lang="nl-NL" sz="1050" dirty="0" smtClean="0">
                <a:solidFill>
                  <a:schemeClr val="tx2"/>
                </a:solidFill>
                <a:hlinkClick r:id="rId3"/>
              </a:rPr>
              <a:t>Bron: Lisa Rost </a:t>
            </a:r>
            <a:r>
              <a:rPr lang="nl-NL" sz="1050" dirty="0" err="1" smtClean="0">
                <a:solidFill>
                  <a:schemeClr val="tx2"/>
                </a:solidFill>
                <a:hlinkClick r:id="rId3"/>
              </a:rPr>
              <a:t>Why</a:t>
            </a:r>
            <a:r>
              <a:rPr lang="nl-NL" sz="1050" dirty="0" smtClean="0">
                <a:solidFill>
                  <a:schemeClr val="tx2"/>
                </a:solidFill>
                <a:hlinkClick r:id="rId3"/>
              </a:rPr>
              <a:t> we </a:t>
            </a:r>
            <a:r>
              <a:rPr lang="nl-NL" sz="1050" dirty="0" err="1" smtClean="0">
                <a:solidFill>
                  <a:schemeClr val="tx2"/>
                </a:solidFill>
                <a:hlinkClick r:id="rId3"/>
              </a:rPr>
              <a:t>visualiza</a:t>
            </a:r>
            <a:r>
              <a:rPr lang="nl-NL" sz="1050" dirty="0" smtClean="0">
                <a:solidFill>
                  <a:schemeClr val="tx2"/>
                </a:solidFill>
                <a:hlinkClick r:id="rId3"/>
              </a:rPr>
              <a:t> data </a:t>
            </a:r>
            <a:endParaRPr lang="nl-NL" sz="1050" dirty="0">
              <a:solidFill>
                <a:schemeClr val="tx2"/>
              </a:solidFill>
              <a:hlinkClick r:id="rId3"/>
            </a:endParaRPr>
          </a:p>
          <a:p>
            <a:r>
              <a:rPr lang="nl-NL" sz="1050" dirty="0" smtClean="0">
                <a:solidFill>
                  <a:schemeClr val="tx2"/>
                </a:solidFill>
                <a:hlinkClick r:id="rId3"/>
              </a:rPr>
              <a:t>https</a:t>
            </a:r>
            <a:r>
              <a:rPr lang="nl-NL" sz="1050" dirty="0">
                <a:solidFill>
                  <a:schemeClr val="tx2"/>
                </a:solidFill>
                <a:hlinkClick r:id="rId3"/>
              </a:rPr>
              <a:t>://</a:t>
            </a:r>
            <a:r>
              <a:rPr lang="nl-NL" sz="1050" dirty="0" smtClean="0">
                <a:solidFill>
                  <a:schemeClr val="tx2"/>
                </a:solidFill>
                <a:hlinkClick r:id="rId3"/>
              </a:rPr>
              <a:t>lisacharlotterost.github.io/2017/03/10/why-do-we-</a:t>
            </a:r>
            <a:r>
              <a:rPr lang="nl-NL" sz="1050" dirty="0" smtClean="0">
                <a:solidFill>
                  <a:schemeClr val="tx2"/>
                </a:solidFill>
              </a:rPr>
              <a:t>visualize-data</a:t>
            </a:r>
            <a:r>
              <a:rPr lang="nl-NL" sz="1050" dirty="0">
                <a:solidFill>
                  <a:schemeClr val="tx2"/>
                </a:solidFill>
              </a:rPr>
              <a:t>/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533977" y="1418305"/>
            <a:ext cx="121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Raleway" panose="020B0604020202020204" charset="0"/>
              </a:rPr>
              <a:t>Aandacht</a:t>
            </a:r>
            <a:r>
              <a:rPr lang="nl-NL" b="1" dirty="0" smtClean="0">
                <a:solidFill>
                  <a:schemeClr val="bg1"/>
                </a:solidFill>
              </a:rPr>
              <a:t> &amp;</a:t>
            </a:r>
          </a:p>
          <a:p>
            <a:r>
              <a:rPr lang="nl-NL" b="1" dirty="0" smtClean="0">
                <a:solidFill>
                  <a:schemeClr val="bg1"/>
                </a:solidFill>
              </a:rPr>
              <a:t>Schoonheid </a:t>
            </a:r>
            <a:r>
              <a:rPr lang="nl-NL" sz="12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860487" y="1466593"/>
            <a:ext cx="1247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bg1"/>
                </a:solidFill>
                <a:latin typeface="Raleway" panose="020B0604020202020204" charset="0"/>
              </a:rPr>
              <a:t>Implicatie</a:t>
            </a:r>
            <a:r>
              <a:rPr lang="nl-NL" sz="1600" dirty="0" smtClean="0">
                <a:solidFill>
                  <a:schemeClr val="bg1"/>
                </a:solidFill>
              </a:rPr>
              <a:t> 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972886" y="2723306"/>
            <a:ext cx="745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 </a:t>
            </a:r>
            <a:r>
              <a:rPr lang="nl-NL" sz="1600" b="1" dirty="0" smtClean="0">
                <a:solidFill>
                  <a:schemeClr val="bg1"/>
                </a:solidFill>
                <a:latin typeface="Raleway" panose="020B0604020202020204" charset="0"/>
              </a:rPr>
              <a:t>Begrip</a:t>
            </a:r>
            <a:r>
              <a:rPr lang="nl-NL" sz="1600" b="1" dirty="0" smtClean="0">
                <a:solidFill>
                  <a:schemeClr val="bg1"/>
                </a:solidFill>
              </a:rPr>
              <a:t> </a:t>
            </a:r>
            <a:endParaRPr lang="nl-NL" sz="1600" b="1" dirty="0">
              <a:solidFill>
                <a:schemeClr val="bg1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0" y="348296"/>
            <a:ext cx="6748229" cy="48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9" y="319591"/>
            <a:ext cx="8637908" cy="457640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09" y="0"/>
            <a:ext cx="1389801" cy="13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0973756-12E6-43EC-8DC7-CFB6E943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9" y="1934553"/>
            <a:ext cx="6741147" cy="2919366"/>
          </a:xfrm>
        </p:spPr>
        <p:txBody>
          <a:bodyPr/>
          <a:lstStyle/>
          <a:p>
            <a:r>
              <a:rPr lang="nl-NL" dirty="0" smtClean="0"/>
              <a:t>Grote, actieve community </a:t>
            </a:r>
          </a:p>
          <a:p>
            <a:r>
              <a:rPr lang="nl-NL" dirty="0" smtClean="0"/>
              <a:t>Open Source </a:t>
            </a:r>
          </a:p>
          <a:p>
            <a:r>
              <a:rPr lang="nl-NL" dirty="0" smtClean="0"/>
              <a:t>Veel vrijheid  ‘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sky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limit’</a:t>
            </a:r>
          </a:p>
          <a:p>
            <a:r>
              <a:rPr lang="nl-NL" dirty="0" smtClean="0"/>
              <a:t>Combineren met andere packages zoals ggplot2 &amp; </a:t>
            </a:r>
            <a:r>
              <a:rPr lang="nl-NL" dirty="0" err="1" smtClean="0"/>
              <a:t>plotly</a:t>
            </a:r>
            <a:r>
              <a:rPr lang="nl-NL" dirty="0" smtClean="0"/>
              <a:t>      </a:t>
            </a:r>
          </a:p>
          <a:p>
            <a:pPr marL="114300" indent="0">
              <a:buNone/>
            </a:pPr>
            <a:endParaRPr lang="nl-NL" dirty="0"/>
          </a:p>
          <a:p>
            <a:pPr marL="114300" indent="0">
              <a:buNone/>
            </a:pPr>
            <a:endParaRPr lang="nl-NL" dirty="0" smtClean="0"/>
          </a:p>
          <a:p>
            <a:r>
              <a:rPr lang="nl-NL" dirty="0" smtClean="0"/>
              <a:t>Voor webpublicatie afhankelijk van R server of laten hosten </a:t>
            </a:r>
          </a:p>
          <a:p>
            <a:r>
              <a:rPr lang="nl-NL" dirty="0" smtClean="0"/>
              <a:t>Je moet kunnen / leren programmeren </a:t>
            </a:r>
          </a:p>
          <a:p>
            <a:r>
              <a:rPr lang="nl-NL" dirty="0" smtClean="0"/>
              <a:t>Steile leercurve  </a:t>
            </a:r>
          </a:p>
          <a:p>
            <a:endParaRPr lang="nl-NL" dirty="0" smtClean="0"/>
          </a:p>
          <a:p>
            <a:endParaRPr lang="nl-NL" dirty="0" smtClean="0"/>
          </a:p>
          <a:p>
            <a:pPr marL="114300" indent="0">
              <a:buNone/>
            </a:pP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DC12902-9CCA-4FAA-AA58-FD0EAB0F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09AA-4A7B-F046-82A5-F06C38E60755}" type="slidenum">
              <a:rPr lang="en-US" smtClean="0"/>
              <a:t>9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DD55AF6-E2CD-46B8-99A2-35B87933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527823"/>
            <a:ext cx="6833128" cy="635400"/>
          </a:xfrm>
        </p:spPr>
        <p:txBody>
          <a:bodyPr/>
          <a:lstStyle/>
          <a:p>
            <a:r>
              <a:rPr lang="nl-NL" dirty="0" smtClean="0"/>
              <a:t>Voor- en nadelen (leaflet) </a:t>
            </a:r>
            <a:r>
              <a:rPr lang="nl-NL" dirty="0" err="1" smtClean="0"/>
              <a:t>shiny</a:t>
            </a:r>
            <a:r>
              <a:rPr lang="nl-NL" dirty="0" smtClean="0"/>
              <a:t> R</a:t>
            </a:r>
            <a:endParaRPr lang="nl-NL" dirty="0"/>
          </a:p>
        </p:txBody>
      </p:sp>
      <p:pic>
        <p:nvPicPr>
          <p:cNvPr id="1026" name="Picture 2" descr="Afbeeldingsresultaat voor thumbs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9" y="1278856"/>
            <a:ext cx="655697" cy="6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Afbeeldingsresultaat voor thumbs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6" descr="Afbeeldingsresultaat voor thumbs emoj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2" name="Picture 8" descr="https://s3.amazonaws.com/pix.iemoji.com/images/emoji/apple/ios-11/256/thumbs-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1" y="3394236"/>
            <a:ext cx="608351" cy="6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9" y="2613637"/>
            <a:ext cx="621531" cy="719667"/>
          </a:xfrm>
          <a:prstGeom prst="rect">
            <a:avLst/>
          </a:prstGeom>
        </p:spPr>
      </p:pic>
      <p:pic>
        <p:nvPicPr>
          <p:cNvPr id="1034" name="Picture 10" descr="Afbeeldingsresultaat voor plotly 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92" y="2613637"/>
            <a:ext cx="701658" cy="78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fbeeldingsresultaat voor tidyverse he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69" y="2628511"/>
            <a:ext cx="649930" cy="7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wiss">
  <a:themeElements>
    <a:clrScheme name="Aangepast 1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757575"/>
      </a:hlink>
      <a:folHlink>
        <a:srgbClr val="7575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9428</TotalTime>
  <Words>184</Words>
  <Application>Microsoft Office PowerPoint</Application>
  <PresentationFormat>Diavoorstelling (16:9)</PresentationFormat>
  <Paragraphs>46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Raleway</vt:lpstr>
      <vt:lpstr>Consolas</vt:lpstr>
      <vt:lpstr>Arial</vt:lpstr>
      <vt:lpstr>Lato</vt:lpstr>
      <vt:lpstr>Swiss</vt:lpstr>
      <vt:lpstr>Shine bright like  a R           (m)app                                            Madelijn Bazen                                           Team Data Analytics | Afdeling Ruimte Wonen Bodem            17-12-2018     </vt:lpstr>
      <vt:lpstr>Wat is R Shiny? </vt:lpstr>
      <vt:lpstr>Hoe maak je kaarten in Shiny?  </vt:lpstr>
      <vt:lpstr>Leaflet  &amp; simple features (sf)   </vt:lpstr>
      <vt:lpstr>Praktijkvoorbeeld Shiny app   Transit Oriënted Development (TOD) </vt:lpstr>
      <vt:lpstr>PowerPoint-presentatie</vt:lpstr>
      <vt:lpstr>PowerPoint-presentatie</vt:lpstr>
      <vt:lpstr>PowerPoint-presentatie</vt:lpstr>
      <vt:lpstr>Voor- en nadelen (leaflet) shiny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van de Toekomst</dc:title>
  <dc:creator>Ferreni, IG</dc:creator>
  <cp:lastModifiedBy>Bazen, MM</cp:lastModifiedBy>
  <cp:revision>363</cp:revision>
  <dcterms:modified xsi:type="dcterms:W3CDTF">2018-12-18T10:01:42Z</dcterms:modified>
</cp:coreProperties>
</file>