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-3832" y="12039"/>
            <a:ext cx="10925833" cy="5165065"/>
          </a:xfrm>
          <a:custGeom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14659" y="660"/>
            <a:ext cx="10500940" cy="5165065"/>
          </a:xfrm>
          <a:custGeom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846666" y="-661"/>
            <a:ext cx="2167466" cy="5176308"/>
          </a:xfrm>
          <a:custGeom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 flipH="1" rot="10800000">
            <a:off x="-524933" y="131"/>
            <a:ext cx="1403434" cy="5176308"/>
          </a:xfrm>
          <a:custGeom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flipH="1" rot="10800000">
            <a:off x="-348182" y="-16424"/>
            <a:ext cx="1723519" cy="5159924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/>
          <p:nvPr/>
        </p:nvSpPr>
        <p:spPr>
          <a:xfrm flipH="1" rot="10800000">
            <a:off x="-1118653" y="774"/>
            <a:ext cx="3100650" cy="5142725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x="8088846" y="-9550"/>
            <a:ext cx="1100667" cy="5153050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-348182" y="-16424"/>
            <a:ext cx="1723519" cy="5159924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 flipH="1" rot="10800000">
            <a:off x="-1118653" y="774"/>
            <a:ext cx="3100650" cy="5142725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 rot="10800000">
            <a:off x="8088846" y="-9550"/>
            <a:ext cx="1100667" cy="5153050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648200" y="1244242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 rot="10800000">
            <a:off x="-348182" y="-16424"/>
            <a:ext cx="1723519" cy="5159924"/>
          </a:xfrm>
          <a:custGeom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flipH="1" rot="10800000">
            <a:off x="-1118653" y="774"/>
            <a:ext cx="3100650" cy="5142725"/>
          </a:xfrm>
          <a:custGeom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x="8088846" y="-9550"/>
            <a:ext cx="1100667" cy="5153050"/>
          </a:xfrm>
          <a:custGeom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Shape 39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40" name="Shape 40"/>
            <p:cNvSpPr/>
            <p:nvPr/>
          </p:nvSpPr>
          <p:spPr>
            <a:xfrm>
              <a:off x="-7" y="5537200"/>
              <a:ext cx="9144008" cy="1574769"/>
            </a:xfrm>
            <a:custGeom>
              <a:pathLst>
                <a:path extrusionOk="0" h="1257301" w="9144009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flipH="1" rot="5400000">
              <a:off x="3018543" y="1908578"/>
              <a:ext cx="3100650" cy="9150266"/>
            </a:xfrm>
            <a:custGeom>
              <a:pathLst>
                <a:path extrusionOk="0" h="6879900" w="8053639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-7" y="5740400"/>
              <a:ext cx="9144010" cy="1574769"/>
            </a:xfrm>
            <a:custGeom>
              <a:pathLst>
                <a:path extrusionOk="0" h="1257301" w="9144011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Shape 43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Altered Mental Status</a:t>
            </a:r>
          </a:p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and other fun stuff</a:t>
            </a:r>
          </a:p>
          <a:p>
            <a:pPr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39802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Look at the problem with a 30,000ft view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23450" y="218309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Start on the outside and work your way inward.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be cautious.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Start by eliminating things you can eliminate immediately (ex. trauma)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Move on to things that drastically effect pt. care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Start ruling out things it can’t be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Consider Spinal Immobilization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Be delicate when poking around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Control bleeding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Watch VS for Cushing's Triad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bag extra parts</a:t>
            </a:r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Head Trauma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625" y="2640925"/>
            <a:ext cx="2978174" cy="22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does the pt. feel hot or cold to the touch?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What else can hot indicate?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AMS is a late symptom of a hot or cold emergency, so you need to be </a:t>
            </a:r>
            <a:r>
              <a:rPr lang="en" u="sng"/>
              <a:t>very aggressive</a:t>
            </a:r>
            <a:r>
              <a:rPr lang="en"/>
              <a:t> about controlling their body temperature. </a:t>
            </a:r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Hot/Cold Emergency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Meningitis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Rabies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etc.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At their root, these diseases cause swelling of the brain.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PPE considerations</a:t>
            </a:r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Infection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075" y="640975"/>
            <a:ext cx="3706924" cy="201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FAST scale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repeat often to check for improvement or worsening symptoms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watch VS for Cushing’s triad</a:t>
            </a:r>
          </a:p>
        </p:txBody>
      </p:sp>
      <p:sp>
        <p:nvSpPr>
          <p:cNvPr id="140" name="Shape 140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Stroke or TIA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S/S?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severe head pain, neck pain, blurred vision, AMS, sudden onset (*), N/V, LOC, Seizures, anti-coagulation drugs, dizzyness, lethargy, prior head trauma, etc.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get ‘em to Strong ASAP.</a:t>
            </a:r>
          </a:p>
        </p:txBody>
      </p:sp>
      <p:sp>
        <p:nvSpPr>
          <p:cNvPr id="146" name="Shape 146"/>
          <p:cNvSpPr txBox="1"/>
          <p:nvPr>
            <p:ph type="title"/>
          </p:nvPr>
        </p:nvSpPr>
        <p:spPr>
          <a:xfrm>
            <a:off x="150000" y="205975"/>
            <a:ext cx="89565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Aneurism, Subdural Hemotoma, etc.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25049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Blood glucose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you need it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but not too much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goldilox amount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keytones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you know the drill...</a:t>
            </a:r>
          </a:p>
        </p:txBody>
      </p:sp>
      <p:sp>
        <p:nvSpPr>
          <p:cNvPr id="152" name="Shape 152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Diabetic Emergency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Alcohol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Hallucinogens: MDMA, LSD, shrooms, bath salts, etc.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prescribed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Carbon monoxide, environmental (fungi, chemicals)</a:t>
            </a:r>
          </a:p>
        </p:txBody>
      </p:sp>
      <p:sp>
        <p:nvSpPr>
          <p:cNvPr id="158" name="Shape 158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Substances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slow onset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causes chemical imbalance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causes cellular breakdown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halucinations</a:t>
            </a:r>
          </a:p>
        </p:txBody>
      </p:sp>
      <p:sp>
        <p:nvSpPr>
          <p:cNvPr id="164" name="Shape 164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Dehydration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Any Person who is not A&amp;Ox3 (or more)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DUH!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An Unhappy Brain</a:t>
            </a:r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Altered Mental Status????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125" y="1968350"/>
            <a:ext cx="3409875" cy="25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difficult to diagnose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medications, changes in dosage, etc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SSRI’s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TCA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psychiatric emergencies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RMMS.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Glucose?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Treatment?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150" y="796546"/>
            <a:ext cx="3787649" cy="223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subTitle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Scenarios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these are gonna be tough….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Unreliable Answers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Wide range of causes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Makes us flex our diagnostic muscles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Scene safety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457200" y="250053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Makes Altered Mental Status Different?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400" y="611050"/>
            <a:ext cx="19050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PPE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Public Safety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Abnormal Pt Responses</a:t>
            </a: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Safety Concerns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7675" y="1200175"/>
            <a:ext cx="2170175" cy="209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Oxygen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Glucose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 Safe Head to Live Inside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Kept at Goldilox Temperature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Healthy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No Extra Chemicals running around</a:t>
            </a:r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Happy Brain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244242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It is Extra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Super Duper Important not to get tunnel vision in an AMS case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because you can’t miss one of the equally deadly causes of AMS</a:t>
            </a:r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Avoiding Tunnel Vision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2435400" y="871500"/>
            <a:ext cx="4273199" cy="359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Diabetic Emergency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Stroke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Aneurism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Subdural Hematoma 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Trauma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Concussion 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Substances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457200" y="-122696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Causes of Altered Mental Status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2093850" y="1110750"/>
            <a:ext cx="4956299" cy="31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Hot/Cold emergency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Dehydration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Infection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Psychiatric emergency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44242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Diabetic Emergency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3200">
                <a:solidFill>
                  <a:schemeClr val="dk1"/>
                </a:solidFill>
              </a:rPr>
              <a:t>Stroke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TIA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Aneurism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Subdural Hematoma 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Trauma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Concussion 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Need to see that again?</a:t>
            </a:r>
          </a:p>
        </p:txBody>
      </p:sp>
      <p:sp>
        <p:nvSpPr>
          <p:cNvPr id="96" name="Shape 96"/>
          <p:cNvSpPr txBox="1"/>
          <p:nvPr>
            <p:ph idx="2" type="body"/>
          </p:nvPr>
        </p:nvSpPr>
        <p:spPr>
          <a:xfrm>
            <a:off x="4418875" y="1244250"/>
            <a:ext cx="4637699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Substances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Hot/Cold emergency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Dehydration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Infection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Psychiatric emergency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subTitle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hint: start asking questions</a:t>
            </a:r>
          </a:p>
        </p:txBody>
      </p:sp>
      <p:sp>
        <p:nvSpPr>
          <p:cNvPr id="102" name="Shape 102"/>
          <p:cNvSpPr txBox="1"/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DO I KNOW WHICH ONE IT IS!?!?!?!?!?!?!??!?!?!?!??!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