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65" r:id="rId12"/>
    <p:sldId id="266" r:id="rId13"/>
    <p:sldId id="267" r:id="rId14"/>
    <p:sldId id="268" r:id="rId15"/>
    <p:sldId id="269" r:id="rId16"/>
    <p:sldId id="288" r:id="rId17"/>
    <p:sldId id="270" r:id="rId18"/>
    <p:sldId id="287" r:id="rId19"/>
    <p:sldId id="273" r:id="rId20"/>
    <p:sldId id="271" r:id="rId21"/>
    <p:sldId id="277" r:id="rId22"/>
    <p:sldId id="275" r:id="rId23"/>
    <p:sldId id="276" r:id="rId24"/>
    <p:sldId id="280" r:id="rId25"/>
    <p:sldId id="279" r:id="rId26"/>
    <p:sldId id="274" r:id="rId27"/>
    <p:sldId id="281" r:id="rId28"/>
    <p:sldId id="282" r:id="rId29"/>
    <p:sldId id="284" r:id="rId30"/>
    <p:sldId id="283" r:id="rId31"/>
    <p:sldId id="286" r:id="rId32"/>
    <p:sldId id="285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C6D3FEE-A865-4487-9775-E1CF09EF2194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47BF5A9-3E3E-4FF2-B960-31A1F7B751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6D3FEE-A865-4487-9775-E1CF09EF2194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7BF5A9-3E3E-4FF2-B960-31A1F7B751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6D3FEE-A865-4487-9775-E1CF09EF2194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7BF5A9-3E3E-4FF2-B960-31A1F7B751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6D3FEE-A865-4487-9775-E1CF09EF2194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7BF5A9-3E3E-4FF2-B960-31A1F7B751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6D3FEE-A865-4487-9775-E1CF09EF2194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7BF5A9-3E3E-4FF2-B960-31A1F7B751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6D3FEE-A865-4487-9775-E1CF09EF2194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7BF5A9-3E3E-4FF2-B960-31A1F7B751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6D3FEE-A865-4487-9775-E1CF09EF2194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7BF5A9-3E3E-4FF2-B960-31A1F7B7515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6D3FEE-A865-4487-9775-E1CF09EF2194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7BF5A9-3E3E-4FF2-B960-31A1F7B7515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6D3FEE-A865-4487-9775-E1CF09EF2194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7BF5A9-3E3E-4FF2-B960-31A1F7B751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C6D3FEE-A865-4487-9775-E1CF09EF2194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7BF5A9-3E3E-4FF2-B960-31A1F7B7515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C6D3FEE-A865-4487-9775-E1CF09EF2194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47BF5A9-3E3E-4FF2-B960-31A1F7B7515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C6D3FEE-A865-4487-9775-E1CF09EF2194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47BF5A9-3E3E-4FF2-B960-31A1F7B7515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Behavioral Emergencies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Pts. are very receptive to this</a:t>
            </a:r>
          </a:p>
          <a:p>
            <a:r>
              <a:rPr lang="en-US" dirty="0" smtClean="0"/>
              <a:t>Need to be expressed confidently or it will not work</a:t>
            </a:r>
          </a:p>
          <a:p>
            <a:r>
              <a:rPr lang="en-US" dirty="0" smtClean="0"/>
              <a:t>Don’t ask, tell them what is happening</a:t>
            </a:r>
          </a:p>
          <a:p>
            <a:r>
              <a:rPr lang="en-US" dirty="0" smtClean="0"/>
              <a:t>Be clear</a:t>
            </a:r>
          </a:p>
          <a:p>
            <a:r>
              <a:rPr lang="en-US" dirty="0" smtClean="0"/>
              <a:t>Examples?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Have a plan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CAOx3 should be addressed</a:t>
            </a:r>
          </a:p>
          <a:p>
            <a:r>
              <a:rPr lang="en-US" dirty="0" smtClean="0"/>
              <a:t>Ask the pt. for their version </a:t>
            </a:r>
          </a:p>
          <a:p>
            <a:r>
              <a:rPr lang="en-US" dirty="0" smtClean="0"/>
              <a:t>Pertinent negatives as usual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you know where you are?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do they look like</a:t>
            </a:r>
          </a:p>
          <a:p>
            <a:r>
              <a:rPr lang="en-US" dirty="0" smtClean="0"/>
              <a:t>How are they positioned</a:t>
            </a:r>
          </a:p>
          <a:p>
            <a:r>
              <a:rPr lang="en-US" dirty="0" smtClean="0"/>
              <a:t>Speech?</a:t>
            </a:r>
          </a:p>
          <a:p>
            <a:r>
              <a:rPr lang="en-US" dirty="0" smtClean="0"/>
              <a:t>Emotion?</a:t>
            </a:r>
          </a:p>
          <a:p>
            <a:r>
              <a:rPr lang="en-US" dirty="0" smtClean="0"/>
              <a:t>Awareness? (remember CAO?)</a:t>
            </a:r>
          </a:p>
          <a:p>
            <a:r>
              <a:rPr lang="en-US" dirty="0" smtClean="0"/>
              <a:t>Activity</a:t>
            </a:r>
          </a:p>
          <a:p>
            <a:r>
              <a:rPr lang="en-US" dirty="0" smtClean="0"/>
              <a:t>How can we assess if they will become violent?</a:t>
            </a:r>
          </a:p>
          <a:p>
            <a:endParaRPr lang="en-US" dirty="0" smtClean="0"/>
          </a:p>
          <a:p>
            <a:r>
              <a:rPr lang="en-US" dirty="0" smtClean="0"/>
              <a:t>Do you have any concerns?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Pre-judge</a:t>
            </a:r>
          </a:p>
          <a:p>
            <a:r>
              <a:rPr lang="en-US" dirty="0" smtClean="0"/>
              <a:t>Not listening</a:t>
            </a:r>
          </a:p>
          <a:p>
            <a:r>
              <a:rPr lang="en-US" dirty="0" smtClean="0"/>
              <a:t>Criticizing</a:t>
            </a:r>
          </a:p>
          <a:p>
            <a:r>
              <a:rPr lang="en-US" dirty="0" smtClean="0"/>
              <a:t>Name calling</a:t>
            </a:r>
          </a:p>
          <a:p>
            <a:r>
              <a:rPr lang="en-US" dirty="0" smtClean="0"/>
              <a:t>Engaging in power struggles</a:t>
            </a:r>
          </a:p>
          <a:p>
            <a:r>
              <a:rPr lang="en-US" dirty="0" smtClean="0"/>
              <a:t>Ordering</a:t>
            </a:r>
          </a:p>
          <a:p>
            <a:r>
              <a:rPr lang="en-US" dirty="0" smtClean="0"/>
              <a:t>Threatening</a:t>
            </a:r>
          </a:p>
          <a:p>
            <a:r>
              <a:rPr lang="en-US" dirty="0" smtClean="0"/>
              <a:t>Minimizing </a:t>
            </a:r>
          </a:p>
          <a:p>
            <a:r>
              <a:rPr lang="en-US" dirty="0" smtClean="0"/>
              <a:t>Arguing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</a:t>
            </a:r>
            <a:r>
              <a:rPr lang="en-US" b="1" i="1" u="sng" dirty="0" smtClean="0"/>
              <a:t>not</a:t>
            </a:r>
            <a:r>
              <a:rPr lang="en-US" dirty="0" smtClean="0"/>
              <a:t> to do!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Watch your speech and body language!</a:t>
            </a:r>
          </a:p>
          <a:p>
            <a:pPr lvl="1"/>
            <a:r>
              <a:rPr lang="en-US" dirty="0" smtClean="0"/>
              <a:t>What are you implying?</a:t>
            </a:r>
          </a:p>
          <a:p>
            <a:pPr lvl="1"/>
            <a:r>
              <a:rPr lang="en-US" dirty="0" smtClean="0"/>
              <a:t>Word choice</a:t>
            </a:r>
          </a:p>
          <a:p>
            <a:pPr lvl="1"/>
            <a:r>
              <a:rPr lang="en-US" dirty="0" smtClean="0"/>
              <a:t>Rate and tone</a:t>
            </a:r>
          </a:p>
          <a:p>
            <a:pPr lvl="1"/>
            <a:r>
              <a:rPr lang="en-US" dirty="0" smtClean="0"/>
              <a:t>Facial expression</a:t>
            </a:r>
          </a:p>
          <a:p>
            <a:pPr lvl="1"/>
            <a:r>
              <a:rPr lang="en-US" dirty="0" smtClean="0"/>
              <a:t>Body language</a:t>
            </a:r>
          </a:p>
          <a:p>
            <a:pPr lvl="1"/>
            <a:r>
              <a:rPr lang="en-US" dirty="0" smtClean="0"/>
              <a:t>Where are your hands?</a:t>
            </a:r>
          </a:p>
          <a:p>
            <a:pPr lvl="1"/>
            <a:r>
              <a:rPr lang="en-US" dirty="0" smtClean="0"/>
              <a:t>Gestures</a:t>
            </a:r>
          </a:p>
          <a:p>
            <a:pPr lvl="1"/>
            <a:r>
              <a:rPr lang="en-US" dirty="0" smtClean="0"/>
              <a:t>Eye contact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Active listening</a:t>
            </a:r>
          </a:p>
          <a:p>
            <a:pPr lvl="1"/>
            <a:r>
              <a:rPr lang="en-US" dirty="0" smtClean="0"/>
              <a:t>You should already be doing this on all calls</a:t>
            </a:r>
            <a:r>
              <a:rPr lang="en-US" dirty="0" smtClean="0"/>
              <a:t>!</a:t>
            </a:r>
          </a:p>
          <a:p>
            <a:r>
              <a:rPr lang="en-US" dirty="0" smtClean="0"/>
              <a:t>Venting</a:t>
            </a:r>
          </a:p>
          <a:p>
            <a:pPr lvl="1"/>
            <a:r>
              <a:rPr lang="en-US" dirty="0" smtClean="0"/>
              <a:t>Use open ended questions</a:t>
            </a:r>
          </a:p>
          <a:p>
            <a:pPr lvl="1"/>
            <a:r>
              <a:rPr lang="en-US" dirty="0" smtClean="0"/>
              <a:t>Avoid “calm down” and “I understand”</a:t>
            </a:r>
          </a:p>
          <a:p>
            <a:pPr lvl="2"/>
            <a:r>
              <a:rPr lang="en-US" dirty="0" smtClean="0"/>
              <a:t>I understand is often followed by a “but”</a:t>
            </a:r>
          </a:p>
          <a:p>
            <a:pPr lvl="1"/>
            <a:r>
              <a:rPr lang="en-US" dirty="0" smtClean="0"/>
              <a:t>Actively observe how they are reacting to you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Verbal De-Escalation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to build quickly</a:t>
            </a:r>
          </a:p>
          <a:p>
            <a:r>
              <a:rPr lang="en-US" dirty="0" smtClean="0"/>
              <a:t>Have one person talk to the patient</a:t>
            </a:r>
          </a:p>
          <a:p>
            <a:r>
              <a:rPr lang="en-US" dirty="0" smtClean="0"/>
              <a:t>Take two steps forward, one step back</a:t>
            </a:r>
          </a:p>
          <a:p>
            <a:r>
              <a:rPr lang="en-US" dirty="0" smtClean="0"/>
              <a:t>Clear the Scene of everyone that is not critical</a:t>
            </a:r>
          </a:p>
          <a:p>
            <a:r>
              <a:rPr lang="en-US" dirty="0" smtClean="0"/>
              <a:t>No interrogating or interrupting from anyone</a:t>
            </a:r>
          </a:p>
          <a:p>
            <a:pPr lvl="1"/>
            <a:r>
              <a:rPr lang="en-US" dirty="0" smtClean="0"/>
              <a:t>This includes Public Safety Officers (when appropriate)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Rapport, Rapport, Rapport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S – What type of crisis is the patient having? 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 – Are there any allergies to meds?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M – What meds and any recent changes to medication schedule</a:t>
            </a:r>
            <a:r>
              <a:rPr lang="en-US" dirty="0" smtClean="0"/>
              <a:t>? Did you start something new recently? Change a dose?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P – </a:t>
            </a:r>
            <a:r>
              <a:rPr lang="en-US" dirty="0" smtClean="0"/>
              <a:t>Has this happened before?  </a:t>
            </a:r>
            <a:r>
              <a:rPr lang="en-US" dirty="0" smtClean="0"/>
              <a:t>Any substance abuse</a:t>
            </a:r>
            <a:r>
              <a:rPr lang="en-US" dirty="0" smtClean="0"/>
              <a:t>? Is this normal behavior for the pt?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L – meds, meals, </a:t>
            </a:r>
            <a:r>
              <a:rPr lang="en-US" dirty="0" smtClean="0"/>
              <a:t>alcohol/drugs?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E – new stress, changes in social status?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 with your Assessment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 – Where, when and how did the event begin?</a:t>
            </a:r>
          </a:p>
          <a:p>
            <a:r>
              <a:rPr lang="en-US" dirty="0" smtClean="0"/>
              <a:t>P – What is the problem today? Did the </a:t>
            </a:r>
            <a:r>
              <a:rPr lang="en-US" dirty="0" smtClean="0"/>
              <a:t>pt. </a:t>
            </a:r>
            <a:r>
              <a:rPr lang="en-US" dirty="0" smtClean="0"/>
              <a:t>intend on harming </a:t>
            </a:r>
            <a:r>
              <a:rPr lang="en-US" dirty="0" smtClean="0"/>
              <a:t>themselves?</a:t>
            </a:r>
            <a:endParaRPr lang="en-US" dirty="0" smtClean="0"/>
          </a:p>
          <a:p>
            <a:r>
              <a:rPr lang="en-US" dirty="0" smtClean="0"/>
              <a:t>Q – What type of crisis is the patient experiencing?</a:t>
            </a:r>
          </a:p>
          <a:p>
            <a:r>
              <a:rPr lang="en-US" dirty="0" smtClean="0"/>
              <a:t>R – </a:t>
            </a:r>
            <a:r>
              <a:rPr lang="en-US" dirty="0" smtClean="0"/>
              <a:t>Any other medical factors?</a:t>
            </a:r>
            <a:endParaRPr lang="en-US" dirty="0" smtClean="0"/>
          </a:p>
          <a:p>
            <a:r>
              <a:rPr lang="en-US" dirty="0" smtClean="0"/>
              <a:t>S – Is this event similar to previous episodes</a:t>
            </a:r>
            <a:r>
              <a:rPr lang="en-US" dirty="0" smtClean="0"/>
              <a:t>? Has it happened before?</a:t>
            </a:r>
            <a:endParaRPr lang="en-US" dirty="0" smtClean="0"/>
          </a:p>
          <a:p>
            <a:r>
              <a:rPr lang="en-US" dirty="0" smtClean="0"/>
              <a:t>T – How long has this been going on</a:t>
            </a:r>
            <a:r>
              <a:rPr lang="en-US" dirty="0" smtClean="0"/>
              <a:t>?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 with your Assessment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3891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 are we Uncomfortable with Suicide?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behavioral emergency</a:t>
            </a:r>
          </a:p>
          <a:p>
            <a:r>
              <a:rPr lang="en-US" dirty="0" smtClean="0"/>
              <a:t>Scene</a:t>
            </a:r>
          </a:p>
          <a:p>
            <a:r>
              <a:rPr lang="en-US" dirty="0" smtClean="0"/>
              <a:t>Assessment</a:t>
            </a:r>
          </a:p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Pt. </a:t>
            </a:r>
            <a:r>
              <a:rPr lang="en-US" dirty="0" smtClean="0"/>
              <a:t>has a true desire to die.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Gestures are pleas for help.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Do </a:t>
            </a:r>
            <a:r>
              <a:rPr lang="en-US" dirty="0" smtClean="0"/>
              <a:t>not discount the patient’s emotional state in any </a:t>
            </a:r>
            <a:r>
              <a:rPr lang="en-US" dirty="0" smtClean="0"/>
              <a:t>way!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Be </a:t>
            </a:r>
            <a:r>
              <a:rPr lang="en-US" dirty="0" smtClean="0"/>
              <a:t>direct!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“</a:t>
            </a:r>
            <a:r>
              <a:rPr lang="en-US" dirty="0" smtClean="0"/>
              <a:t>Were </a:t>
            </a:r>
            <a:r>
              <a:rPr lang="en-US" dirty="0" smtClean="0"/>
              <a:t>you trying to kill yourself?”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“Do you want to die</a:t>
            </a:r>
            <a:r>
              <a:rPr lang="en-US" dirty="0" smtClean="0"/>
              <a:t>?”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When is this appropriate to ask?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Suicide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have so much going for you</a:t>
            </a:r>
          </a:p>
          <a:p>
            <a:pPr lvl="1"/>
            <a:r>
              <a:rPr lang="en-US" dirty="0" smtClean="0"/>
              <a:t>“you have a nice home and family who loves you”</a:t>
            </a:r>
          </a:p>
          <a:p>
            <a:pPr lvl="1"/>
            <a:r>
              <a:rPr lang="en-US" dirty="0" smtClean="0"/>
              <a:t>“who will take care of you siblings”</a:t>
            </a:r>
          </a:p>
          <a:p>
            <a:r>
              <a:rPr lang="en-US" dirty="0" smtClean="0"/>
              <a:t>Comments about yourself</a:t>
            </a:r>
          </a:p>
          <a:p>
            <a:pPr lvl="1"/>
            <a:r>
              <a:rPr lang="en-US" dirty="0" smtClean="0"/>
              <a:t>I (or a friend) felt the same way once</a:t>
            </a:r>
          </a:p>
          <a:p>
            <a:pPr lvl="2"/>
            <a:r>
              <a:rPr lang="en-US" dirty="0" smtClean="0"/>
              <a:t>You are there for the pts. problem, not yours</a:t>
            </a:r>
          </a:p>
          <a:p>
            <a:r>
              <a:rPr lang="en-US" dirty="0" smtClean="0"/>
              <a:t>Clichés</a:t>
            </a:r>
          </a:p>
          <a:p>
            <a:pPr lvl="1"/>
            <a:r>
              <a:rPr lang="en-US" dirty="0" smtClean="0"/>
              <a:t>“there is a silver lining in every cloud”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</a:t>
            </a:r>
            <a:r>
              <a:rPr lang="en-US" b="1" u="sng" dirty="0" smtClean="0"/>
              <a:t>not</a:t>
            </a:r>
            <a:r>
              <a:rPr lang="en-US" dirty="0" smtClean="0"/>
              <a:t> to say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Intent on dying</a:t>
            </a:r>
          </a:p>
          <a:p>
            <a:r>
              <a:rPr lang="en-US" dirty="0" smtClean="0"/>
              <a:t>Happens without warning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Improvement in a suicidal pt. means the danger is over</a:t>
            </a:r>
          </a:p>
          <a:p>
            <a:r>
              <a:rPr lang="en-US" dirty="0" smtClean="0"/>
              <a:t>All will looked depressed</a:t>
            </a:r>
          </a:p>
          <a:p>
            <a:r>
              <a:rPr lang="en-US" dirty="0" smtClean="0"/>
              <a:t>Asking about suicide will trigger the person to actually carry out their plans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Suicide Myths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Communications focus should be on providing hope</a:t>
            </a:r>
          </a:p>
          <a:p>
            <a:r>
              <a:rPr lang="en-US" dirty="0" smtClean="0"/>
              <a:t>What should I be doing?</a:t>
            </a:r>
          </a:p>
          <a:p>
            <a:pPr lvl="1"/>
            <a:r>
              <a:rPr lang="en-US" dirty="0" smtClean="0"/>
              <a:t>Provide medical and emotional </a:t>
            </a:r>
            <a:r>
              <a:rPr lang="en-US" dirty="0" smtClean="0"/>
              <a:t>care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Suicide Attempts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These </a:t>
            </a:r>
            <a:r>
              <a:rPr lang="en-US" dirty="0" smtClean="0"/>
              <a:t>feelings will not last forever, even though it seems like it now</a:t>
            </a:r>
          </a:p>
          <a:p>
            <a:pPr lvl="1"/>
            <a:r>
              <a:rPr lang="en-US" dirty="0" smtClean="0"/>
              <a:t>Help is available</a:t>
            </a:r>
          </a:p>
          <a:p>
            <a:pPr lvl="1"/>
            <a:r>
              <a:rPr lang="en-US" dirty="0" smtClean="0"/>
              <a:t>Many other people have felt this was and have gotten better.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Helpful </a:t>
            </a:r>
            <a:r>
              <a:rPr lang="en-US" dirty="0" smtClean="0"/>
              <a:t>comments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en-US" dirty="0" smtClean="0"/>
              <a:t>Panic Attacks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1219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 discrete period of intense fear or discomfort in which 4 of the following symptoms developed abruptly and reached a peak within 10 minutes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>
          <a:xfrm>
            <a:off x="457200" y="2590800"/>
            <a:ext cx="4040188" cy="3769520"/>
          </a:xfrm>
        </p:spPr>
        <p:txBody>
          <a:bodyPr/>
          <a:lstStyle/>
          <a:p>
            <a:pPr lvl="1"/>
            <a:r>
              <a:rPr lang="en-US" sz="2200" dirty="0" smtClean="0"/>
              <a:t>Palpitations and/or accelerated heart rate</a:t>
            </a:r>
          </a:p>
          <a:p>
            <a:pPr lvl="1"/>
            <a:r>
              <a:rPr lang="en-US" sz="2200" dirty="0" smtClean="0"/>
              <a:t>Sweating</a:t>
            </a:r>
          </a:p>
          <a:p>
            <a:pPr lvl="1"/>
            <a:r>
              <a:rPr lang="en-US" sz="2200" dirty="0" smtClean="0"/>
              <a:t>Trembling/shaking</a:t>
            </a:r>
          </a:p>
          <a:p>
            <a:pPr lvl="1"/>
            <a:r>
              <a:rPr lang="en-US" sz="2200" dirty="0" smtClean="0"/>
              <a:t>Sensations of shortness of breath or being smothered</a:t>
            </a:r>
          </a:p>
          <a:p>
            <a:pPr lvl="1"/>
            <a:r>
              <a:rPr lang="en-US" sz="2200" dirty="0" smtClean="0"/>
              <a:t>Feeling of choking</a:t>
            </a:r>
          </a:p>
          <a:p>
            <a:pPr lvl="1"/>
            <a:r>
              <a:rPr lang="en-US" sz="2200" dirty="0" smtClean="0"/>
              <a:t>Chest pain or discomfort</a:t>
            </a:r>
          </a:p>
          <a:p>
            <a:pPr lvl="1"/>
            <a:endParaRPr lang="en-US" sz="2200" dirty="0" smtClean="0"/>
          </a:p>
          <a:p>
            <a:pPr lvl="1"/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590800"/>
            <a:ext cx="4041775" cy="3941763"/>
          </a:xfrm>
        </p:spPr>
        <p:txBody>
          <a:bodyPr/>
          <a:lstStyle/>
          <a:p>
            <a:r>
              <a:rPr lang="en-US" dirty="0" smtClean="0"/>
              <a:t>Feeling dizzy, unsteady, lightheaded, or faint</a:t>
            </a:r>
          </a:p>
          <a:p>
            <a:r>
              <a:rPr lang="en-US" dirty="0" smtClean="0"/>
              <a:t>De-realization or depersonalization</a:t>
            </a:r>
          </a:p>
          <a:p>
            <a:r>
              <a:rPr lang="en-US" dirty="0" smtClean="0"/>
              <a:t>Fear of losing control or going insane</a:t>
            </a:r>
          </a:p>
          <a:p>
            <a:r>
              <a:rPr lang="en-US" dirty="0" smtClean="0"/>
              <a:t>Numbness or tingling sensations</a:t>
            </a:r>
          </a:p>
          <a:p>
            <a:r>
              <a:rPr lang="en-US" dirty="0" smtClean="0"/>
              <a:t>Chills or hot flashes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 this happened before?</a:t>
            </a:r>
          </a:p>
          <a:p>
            <a:r>
              <a:rPr lang="en-US" dirty="0" smtClean="0"/>
              <a:t>Why are they having one now?</a:t>
            </a:r>
          </a:p>
          <a:p>
            <a:r>
              <a:rPr lang="en-US" dirty="0" smtClean="0"/>
              <a:t>What has made you feel better in the past</a:t>
            </a:r>
          </a:p>
          <a:p>
            <a:r>
              <a:rPr lang="en-US" dirty="0" smtClean="0"/>
              <a:t>Reassurance is key!</a:t>
            </a:r>
          </a:p>
          <a:p>
            <a:pPr lvl="1"/>
            <a:r>
              <a:rPr lang="en-US" dirty="0" smtClean="0"/>
              <a:t>Make sure the pt. know you are there and are going to help </a:t>
            </a:r>
            <a:r>
              <a:rPr lang="en-US" dirty="0" smtClean="0"/>
              <a:t>them</a:t>
            </a:r>
            <a:endParaRPr lang="en-US" dirty="0" smtClean="0"/>
          </a:p>
          <a:p>
            <a:r>
              <a:rPr lang="en-US" dirty="0" smtClean="0"/>
              <a:t>Encourage 3 deep breaths!</a:t>
            </a:r>
          </a:p>
          <a:p>
            <a:pPr lvl="1"/>
            <a:r>
              <a:rPr lang="en-US" dirty="0" smtClean="0"/>
              <a:t>Have them do it with you!</a:t>
            </a:r>
          </a:p>
          <a:p>
            <a:pPr lvl="1"/>
            <a:r>
              <a:rPr lang="en-US" dirty="0" smtClean="0"/>
              <a:t>Treat the symptoms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Panic Attacks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SOLER</a:t>
            </a:r>
          </a:p>
          <a:p>
            <a:pPr lvl="1"/>
            <a:r>
              <a:rPr lang="en-US" dirty="0" smtClean="0"/>
              <a:t>Squared shoulders</a:t>
            </a:r>
          </a:p>
          <a:p>
            <a:pPr lvl="1"/>
            <a:r>
              <a:rPr lang="en-US" dirty="0" smtClean="0"/>
              <a:t>Open stance</a:t>
            </a:r>
          </a:p>
          <a:p>
            <a:pPr lvl="1"/>
            <a:r>
              <a:rPr lang="en-US" dirty="0" smtClean="0"/>
              <a:t>Leaning in</a:t>
            </a:r>
          </a:p>
          <a:p>
            <a:pPr lvl="1"/>
            <a:r>
              <a:rPr lang="en-US" dirty="0" smtClean="0"/>
              <a:t>Eye contact</a:t>
            </a:r>
          </a:p>
          <a:p>
            <a:pPr lvl="1"/>
            <a:r>
              <a:rPr lang="en-US" dirty="0" smtClean="0"/>
              <a:t>Relaxed</a:t>
            </a:r>
            <a:endParaRPr lang="en-US" dirty="0" smtClean="0"/>
          </a:p>
          <a:p>
            <a:r>
              <a:rPr lang="en-US" dirty="0" smtClean="0"/>
              <a:t>“Blade” your body</a:t>
            </a:r>
          </a:p>
          <a:p>
            <a:r>
              <a:rPr lang="en-US" dirty="0" smtClean="0"/>
              <a:t>Watch those hands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Considerations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why questions!</a:t>
            </a:r>
          </a:p>
          <a:p>
            <a:pPr lvl="1"/>
            <a:r>
              <a:rPr lang="en-US" dirty="0" smtClean="0"/>
              <a:t>Makes them justify what they are doing</a:t>
            </a:r>
          </a:p>
          <a:p>
            <a:pPr lvl="1"/>
            <a:r>
              <a:rPr lang="en-US" dirty="0" smtClean="0"/>
              <a:t>Is blaming</a:t>
            </a:r>
          </a:p>
          <a:p>
            <a:pPr lvl="1"/>
            <a:r>
              <a:rPr lang="en-US" dirty="0" smtClean="0"/>
              <a:t>Challenging</a:t>
            </a:r>
          </a:p>
          <a:p>
            <a:r>
              <a:rPr lang="en-US" dirty="0" smtClean="0"/>
              <a:t>Repetition</a:t>
            </a:r>
          </a:p>
          <a:p>
            <a:pPr lvl="1"/>
            <a:r>
              <a:rPr lang="en-US" dirty="0" smtClean="0"/>
              <a:t>Repeat content</a:t>
            </a:r>
          </a:p>
          <a:p>
            <a:pPr lvl="2"/>
            <a:r>
              <a:rPr lang="en-US" dirty="0" smtClean="0"/>
              <a:t>“you think your boyfriend is upset with you”</a:t>
            </a:r>
          </a:p>
          <a:p>
            <a:pPr lvl="1"/>
            <a:r>
              <a:rPr lang="en-US" dirty="0" smtClean="0"/>
              <a:t>Repeat emotions</a:t>
            </a:r>
          </a:p>
          <a:p>
            <a:pPr lvl="2"/>
            <a:r>
              <a:rPr lang="en-US" dirty="0" smtClean="0"/>
              <a:t>“you’re feeling hurt and annoyed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Don’t be afraid to clarify emotions</a:t>
            </a:r>
          </a:p>
          <a:p>
            <a:pPr lvl="2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Considerations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should I be considering?</a:t>
            </a:r>
          </a:p>
          <a:p>
            <a:pPr lvl="1"/>
            <a:r>
              <a:rPr lang="en-US" dirty="0" smtClean="0"/>
              <a:t>Is this pt. going to get worse once I leave</a:t>
            </a:r>
          </a:p>
          <a:p>
            <a:pPr lvl="1"/>
            <a:r>
              <a:rPr lang="en-US" dirty="0" smtClean="0"/>
              <a:t>Do they need more help</a:t>
            </a:r>
          </a:p>
          <a:p>
            <a:pPr lvl="1"/>
            <a:r>
              <a:rPr lang="en-US" dirty="0" smtClean="0"/>
              <a:t>Are they “stable”</a:t>
            </a:r>
          </a:p>
          <a:p>
            <a:pPr lvl="1"/>
            <a:r>
              <a:rPr lang="en-US" dirty="0" smtClean="0"/>
              <a:t>Is there a threat to life or well being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transport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Behaviors are reactions</a:t>
            </a:r>
          </a:p>
          <a:p>
            <a:pPr lvl="1"/>
            <a:r>
              <a:rPr lang="en-US" dirty="0" smtClean="0"/>
              <a:t>Stages of life</a:t>
            </a:r>
          </a:p>
          <a:p>
            <a:pPr lvl="1"/>
            <a:r>
              <a:rPr lang="en-US" dirty="0" smtClean="0"/>
              <a:t>Stressful situations</a:t>
            </a:r>
          </a:p>
          <a:p>
            <a:pPr lvl="1"/>
            <a:r>
              <a:rPr lang="en-US" dirty="0" smtClean="0"/>
              <a:t>Traumatic events</a:t>
            </a:r>
          </a:p>
          <a:p>
            <a:pPr lvl="1"/>
            <a:r>
              <a:rPr lang="en-US" dirty="0" smtClean="0"/>
              <a:t>Mental illness</a:t>
            </a:r>
          </a:p>
          <a:p>
            <a:pPr lvl="2"/>
            <a:r>
              <a:rPr lang="en-US" dirty="0" smtClean="0"/>
              <a:t>How to we know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Substance Abuse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this happen?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Suicide anything</a:t>
            </a:r>
          </a:p>
          <a:p>
            <a:r>
              <a:rPr lang="en-US" dirty="0" smtClean="0"/>
              <a:t>Panic Attacks</a:t>
            </a:r>
          </a:p>
          <a:p>
            <a:pPr lvl="1"/>
            <a:r>
              <a:rPr lang="en-US" dirty="0" smtClean="0"/>
              <a:t>Could depend on the circumstances</a:t>
            </a:r>
          </a:p>
          <a:p>
            <a:r>
              <a:rPr lang="en-US" dirty="0" smtClean="0"/>
              <a:t>Who should you be talking with?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transport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Public Safety</a:t>
            </a:r>
          </a:p>
          <a:p>
            <a:r>
              <a:rPr lang="en-US" dirty="0" smtClean="0"/>
              <a:t>UCC</a:t>
            </a:r>
          </a:p>
          <a:p>
            <a:r>
              <a:rPr lang="en-US" dirty="0" smtClean="0"/>
              <a:t>Strong/Unity Psych. ED</a:t>
            </a:r>
          </a:p>
          <a:p>
            <a:r>
              <a:rPr lang="en-US" dirty="0" smtClean="0"/>
              <a:t>RPD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on Call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UCC: 585-257-3113</a:t>
            </a:r>
          </a:p>
          <a:p>
            <a:r>
              <a:rPr lang="en-US" dirty="0" smtClean="0"/>
              <a:t>Strong Psychiatric ED: 585-275-4501</a:t>
            </a:r>
          </a:p>
          <a:p>
            <a:r>
              <a:rPr lang="en-US" dirty="0" smtClean="0"/>
              <a:t>Unity Psychiatric Emergency Center, EMS Hotline: 585-7237010</a:t>
            </a:r>
          </a:p>
          <a:p>
            <a:r>
              <a:rPr lang="en-US" dirty="0" smtClean="0"/>
              <a:t>LifeLine:585-275-5151</a:t>
            </a:r>
          </a:p>
          <a:p>
            <a:r>
              <a:rPr lang="en-US" dirty="0" smtClean="0"/>
              <a:t>National Suicide Hotline: 1-800-SUICIDE (784-2433)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Loss of contact with reality</a:t>
            </a:r>
          </a:p>
          <a:p>
            <a:pPr lvl="1"/>
            <a:r>
              <a:rPr lang="en-US" dirty="0" smtClean="0"/>
              <a:t>Delusions</a:t>
            </a:r>
          </a:p>
          <a:p>
            <a:pPr lvl="1"/>
            <a:r>
              <a:rPr lang="en-US" dirty="0" smtClean="0"/>
              <a:t>False beliefs</a:t>
            </a:r>
          </a:p>
          <a:p>
            <a:pPr lvl="1"/>
            <a:r>
              <a:rPr lang="en-US" dirty="0" smtClean="0"/>
              <a:t>Hallucinations</a:t>
            </a:r>
          </a:p>
          <a:p>
            <a:pPr lvl="2"/>
            <a:r>
              <a:rPr lang="en-US" dirty="0" smtClean="0"/>
              <a:t>Real sensory experiences with an external stimulus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Psychotic disorders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</a:t>
            </a:r>
            <a:r>
              <a:rPr lang="en-US" dirty="0" smtClean="0"/>
              <a:t>ccurs </a:t>
            </a:r>
            <a:r>
              <a:rPr lang="en-US" dirty="0" smtClean="0"/>
              <a:t>when a person’s perception of an </a:t>
            </a:r>
            <a:r>
              <a:rPr lang="en-US" dirty="0" smtClean="0"/>
              <a:t>event </a:t>
            </a:r>
            <a:r>
              <a:rPr lang="en-US" dirty="0" smtClean="0"/>
              <a:t>results in an abnormal behavioral response. </a:t>
            </a:r>
            <a:endParaRPr lang="en-US" dirty="0" smtClean="0"/>
          </a:p>
          <a:p>
            <a:r>
              <a:rPr lang="en-US" dirty="0" smtClean="0"/>
              <a:t>Can include:</a:t>
            </a:r>
          </a:p>
          <a:p>
            <a:pPr lvl="1"/>
            <a:r>
              <a:rPr lang="en-US" dirty="0" smtClean="0"/>
              <a:t>Anxiety</a:t>
            </a:r>
          </a:p>
          <a:p>
            <a:pPr lvl="1"/>
            <a:r>
              <a:rPr lang="en-US" dirty="0" smtClean="0"/>
              <a:t>Panic Attack</a:t>
            </a:r>
          </a:p>
          <a:p>
            <a:pPr lvl="1"/>
            <a:r>
              <a:rPr lang="en-US" dirty="0" smtClean="0"/>
              <a:t>Paranoia</a:t>
            </a:r>
          </a:p>
          <a:p>
            <a:pPr lvl="1"/>
            <a:r>
              <a:rPr lang="en-US" dirty="0" smtClean="0"/>
              <a:t>Some other response</a:t>
            </a:r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Behavioral Emergencies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going on around the pt.</a:t>
            </a:r>
          </a:p>
          <a:p>
            <a:pPr lvl="1"/>
            <a:r>
              <a:rPr lang="en-US" dirty="0" smtClean="0"/>
              <a:t>Are there:</a:t>
            </a:r>
          </a:p>
          <a:p>
            <a:pPr lvl="2"/>
            <a:r>
              <a:rPr lang="en-US" dirty="0" smtClean="0"/>
              <a:t>Bystanders</a:t>
            </a:r>
          </a:p>
          <a:p>
            <a:pPr lvl="3"/>
            <a:r>
              <a:rPr lang="en-US" dirty="0" smtClean="0"/>
              <a:t>Roommates</a:t>
            </a:r>
          </a:p>
          <a:p>
            <a:pPr lvl="3"/>
            <a:r>
              <a:rPr lang="en-US" dirty="0" smtClean="0"/>
              <a:t>Friends</a:t>
            </a:r>
          </a:p>
          <a:p>
            <a:pPr lvl="2"/>
            <a:r>
              <a:rPr lang="en-US" dirty="0" smtClean="0"/>
              <a:t>Weapons</a:t>
            </a:r>
          </a:p>
          <a:p>
            <a:pPr lvl="2"/>
            <a:r>
              <a:rPr lang="en-US" dirty="0" smtClean="0"/>
              <a:t>Food</a:t>
            </a:r>
          </a:p>
          <a:p>
            <a:pPr lvl="2"/>
            <a:r>
              <a:rPr lang="en-US" dirty="0" smtClean="0"/>
              <a:t>Drugs</a:t>
            </a:r>
          </a:p>
          <a:p>
            <a:pPr lvl="3"/>
            <a:r>
              <a:rPr lang="en-US" dirty="0" smtClean="0"/>
              <a:t>Pill bottles</a:t>
            </a:r>
          </a:p>
          <a:p>
            <a:pPr lvl="3"/>
            <a:r>
              <a:rPr lang="en-US" dirty="0" err="1" smtClean="0"/>
              <a:t>EtOH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Public Safety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you?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1676400"/>
            <a:ext cx="8305800" cy="3048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Just because it is a behavioral Emergency does not mean the scene is any less safe than a “regular” call.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calls are AMS until proven otherwise</a:t>
            </a:r>
          </a:p>
          <a:p>
            <a:pPr lvl="1"/>
            <a:r>
              <a:rPr lang="en-US" dirty="0" smtClean="0"/>
              <a:t>Dispatch could do this</a:t>
            </a:r>
          </a:p>
          <a:p>
            <a:pPr lvl="1"/>
            <a:r>
              <a:rPr lang="en-US" dirty="0" smtClean="0"/>
              <a:t>On Scene Public Safety</a:t>
            </a:r>
          </a:p>
          <a:p>
            <a:r>
              <a:rPr lang="en-US" dirty="0" smtClean="0"/>
              <a:t>Possible causes for unusual behavior</a:t>
            </a:r>
          </a:p>
          <a:p>
            <a:pPr lvl="1"/>
            <a:r>
              <a:rPr lang="en-US" dirty="0" smtClean="0"/>
              <a:t>Diabetic condition</a:t>
            </a:r>
          </a:p>
          <a:p>
            <a:pPr lvl="1"/>
            <a:r>
              <a:rPr lang="en-US" dirty="0" smtClean="0"/>
              <a:t>Stroke</a:t>
            </a:r>
          </a:p>
          <a:p>
            <a:pPr lvl="1"/>
            <a:r>
              <a:rPr lang="en-US" dirty="0" smtClean="0"/>
              <a:t>Pre-Existing disability</a:t>
            </a:r>
          </a:p>
          <a:p>
            <a:pPr lvl="1"/>
            <a:r>
              <a:rPr lang="en-US" dirty="0" smtClean="0"/>
              <a:t>Dementia/Alzheimer's</a:t>
            </a: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have to take control of the situation</a:t>
            </a:r>
          </a:p>
          <a:p>
            <a:pPr lvl="1"/>
            <a:r>
              <a:rPr lang="en-US" dirty="0" smtClean="0"/>
              <a:t>Do this calmly without being threatening</a:t>
            </a:r>
          </a:p>
          <a:p>
            <a:r>
              <a:rPr lang="en-US" dirty="0" smtClean="0"/>
              <a:t>Start a normal assessment….BUT!</a:t>
            </a:r>
          </a:p>
          <a:p>
            <a:pPr lvl="1"/>
            <a:r>
              <a:rPr lang="en-US" dirty="0" smtClean="0"/>
              <a:t>You should do the following:</a:t>
            </a:r>
          </a:p>
          <a:p>
            <a:pPr lvl="2"/>
            <a:r>
              <a:rPr lang="en-US" sz="2000" dirty="0" smtClean="0"/>
              <a:t>Make a clear, short, and calm statement of who you are and why you are there.</a:t>
            </a:r>
          </a:p>
          <a:p>
            <a:pPr lvl="2"/>
            <a:r>
              <a:rPr lang="en-US" sz="2000" dirty="0" smtClean="0"/>
              <a:t>What is the </a:t>
            </a:r>
            <a:r>
              <a:rPr lang="en-US" sz="2000" dirty="0" smtClean="0"/>
              <a:t>problem</a:t>
            </a:r>
            <a:endParaRPr lang="en-US" dirty="0" smtClean="0"/>
          </a:p>
          <a:p>
            <a:r>
              <a:rPr lang="en-US" dirty="0" smtClean="0"/>
              <a:t>Encourage 3 slow deep breaths</a:t>
            </a:r>
          </a:p>
          <a:p>
            <a:pPr lvl="1"/>
            <a:r>
              <a:rPr lang="en-US" dirty="0" smtClean="0"/>
              <a:t>Have them do it with you if need be</a:t>
            </a:r>
          </a:p>
          <a:p>
            <a:pPr lvl="1"/>
            <a:r>
              <a:rPr lang="en-US" dirty="0" smtClean="0"/>
              <a:t>You have to stay calm!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things first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343</TotalTime>
  <Words>1137</Words>
  <Application>Microsoft Office PowerPoint</Application>
  <PresentationFormat>On-screen Show (4:3)</PresentationFormat>
  <Paragraphs>224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Concourse</vt:lpstr>
      <vt:lpstr>Behavioral Emergencies</vt:lpstr>
      <vt:lpstr>Objectives</vt:lpstr>
      <vt:lpstr>Why does this happen? </vt:lpstr>
      <vt:lpstr>Psychotic disorders</vt:lpstr>
      <vt:lpstr>Behavioral Emergencies</vt:lpstr>
      <vt:lpstr>Where are you?</vt:lpstr>
      <vt:lpstr>Just because it is a behavioral Emergency does not mean the scene is any less safe than a “regular” call.</vt:lpstr>
      <vt:lpstr>Assessment </vt:lpstr>
      <vt:lpstr>First things first</vt:lpstr>
      <vt:lpstr>Have a plan</vt:lpstr>
      <vt:lpstr>Do you know where you are?</vt:lpstr>
      <vt:lpstr>The Pt.</vt:lpstr>
      <vt:lpstr>What not to do!</vt:lpstr>
      <vt:lpstr>What to do:</vt:lpstr>
      <vt:lpstr>Verbal De-Escalation</vt:lpstr>
      <vt:lpstr>Rapport, Rapport, Rapport </vt:lpstr>
      <vt:lpstr>Continue with your Assessment</vt:lpstr>
      <vt:lpstr>Continue with your Assessment</vt:lpstr>
      <vt:lpstr>Why are we Uncomfortable with Suicide?</vt:lpstr>
      <vt:lpstr>Suicide</vt:lpstr>
      <vt:lpstr>Things not to say</vt:lpstr>
      <vt:lpstr>Suicide Myths</vt:lpstr>
      <vt:lpstr>Suicide Attempts</vt:lpstr>
      <vt:lpstr>Helpful comments</vt:lpstr>
      <vt:lpstr>Panic Attacks</vt:lpstr>
      <vt:lpstr>Panic Attacks</vt:lpstr>
      <vt:lpstr>General Considerations</vt:lpstr>
      <vt:lpstr>General Considerations</vt:lpstr>
      <vt:lpstr>When to transport</vt:lpstr>
      <vt:lpstr>When to transport</vt:lpstr>
      <vt:lpstr>Resources on Call</vt:lpstr>
      <vt:lpstr>Resources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Behavioral Emergencies</dc:title>
  <dc:creator>Matthew</dc:creator>
  <cp:lastModifiedBy>Matthew</cp:lastModifiedBy>
  <cp:revision>34</cp:revision>
  <dcterms:created xsi:type="dcterms:W3CDTF">2013-10-13T15:41:39Z</dcterms:created>
  <dcterms:modified xsi:type="dcterms:W3CDTF">2013-10-13T21:25:26Z</dcterms:modified>
</cp:coreProperties>
</file>