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 name="Shape 41"/>
        <p:cNvGrpSpPr/>
        <p:nvPr/>
      </p:nvGrpSpPr>
      <p:grpSpPr>
        <a:xfrm>
          <a:off x="0" y="0"/>
          <a:ext cx="0" cy="0"/>
          <a:chOff x="0" y="0"/>
          <a:chExt cx="0" cy="0"/>
        </a:xfrm>
      </p:grpSpPr>
      <p:sp>
        <p:nvSpPr>
          <p:cNvPr id="42" name="Shape 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3" name="Shape 4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7" name="Shape 14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9" name="Shape 4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9" name="Shape 1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1" name="Shape 1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6" name="Shape 17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7" name="Shape 1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8" name="Shape 19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4" name="Shape 2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9" name="Shape 20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5" name="Shape 21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5" name="Shape 22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1" name="Shape 23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7" name="Shape 23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3" name="Shape 24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8" name="Shape 24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4" name="Shape 25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8" name="Shape 7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p:nvPr/>
        </p:nvSpPr>
        <p:spPr>
          <a:xfrm flipH="1" rot="10800000">
            <a:off x="0" y="2984999"/>
            <a:ext cx="9144000" cy="2158500"/>
          </a:xfrm>
          <a:prstGeom prst="rect">
            <a:avLst/>
          </a:prstGeom>
          <a:solidFill>
            <a:schemeClr val="lt1"/>
          </a:solidFill>
          <a:ln>
            <a:noFill/>
          </a:ln>
        </p:spPr>
        <p:txBody>
          <a:bodyPr anchorCtr="0" anchor="ctr" bIns="45700" lIns="91425" rIns="91425" tIns="45700">
            <a:noAutofit/>
          </a:bodyPr>
          <a:lstStyle/>
          <a:p>
            <a:pPr>
              <a:spcBef>
                <a:spcPts val="0"/>
              </a:spcBef>
              <a:buNone/>
            </a:pPr>
            <a:r>
              <a:t/>
            </a:r>
            <a:endParaRPr/>
          </a:p>
        </p:txBody>
      </p:sp>
      <p:sp>
        <p:nvSpPr>
          <p:cNvPr id="9" name="Shape 9"/>
          <p:cNvSpPr/>
          <p:nvPr/>
        </p:nvSpPr>
        <p:spPr>
          <a:xfrm>
            <a:off x="0" y="2393175"/>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rIns="91425" tIns="45700">
            <a:noAutofit/>
          </a:bodyPr>
          <a:lstStyle/>
          <a:p>
            <a:pPr>
              <a:spcBef>
                <a:spcPts val="0"/>
              </a:spcBef>
              <a:buNone/>
            </a:pPr>
            <a:r>
              <a:t/>
            </a:r>
            <a:endParaRPr/>
          </a:p>
        </p:txBody>
      </p:sp>
      <p:sp>
        <p:nvSpPr>
          <p:cNvPr id="10" name="Shape 10"/>
          <p:cNvSpPr/>
          <p:nvPr/>
        </p:nvSpPr>
        <p:spPr>
          <a:xfrm flipH="1" rot="10800000">
            <a:off x="0" y="2983958"/>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rIns="91425" tIns="45700">
            <a:noAutofit/>
          </a:bodyPr>
          <a:lstStyle/>
          <a:p>
            <a:pPr>
              <a:spcBef>
                <a:spcPts val="0"/>
              </a:spcBef>
              <a:buNone/>
            </a:pPr>
            <a:r>
              <a:t/>
            </a:r>
            <a:endParaRPr/>
          </a:p>
        </p:txBody>
      </p:sp>
      <p:sp>
        <p:nvSpPr>
          <p:cNvPr id="11" name="Shape 11"/>
          <p:cNvSpPr txBox="1"/>
          <p:nvPr>
            <p:ph type="ctrTitle"/>
          </p:nvPr>
        </p:nvSpPr>
        <p:spPr>
          <a:xfrm>
            <a:off x="685800" y="1746892"/>
            <a:ext cx="7772400" cy="1238099"/>
          </a:xfrm>
          <a:prstGeom prst="rect">
            <a:avLst/>
          </a:prstGeom>
        </p:spPr>
        <p:txBody>
          <a:bodyPr anchorCtr="0" anchor="b"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12" name="Shape 12"/>
          <p:cNvSpPr txBox="1"/>
          <p:nvPr>
            <p:ph idx="1" type="subTitle"/>
          </p:nvPr>
        </p:nvSpPr>
        <p:spPr>
          <a:xfrm>
            <a:off x="685800" y="3093357"/>
            <a:ext cx="7772400" cy="666600"/>
          </a:xfrm>
          <a:prstGeom prst="rect">
            <a:avLst/>
          </a:prstGeom>
        </p:spPr>
        <p:txBody>
          <a:bodyPr anchorCtr="0" anchor="t" bIns="91425" lIns="91425" rIns="91425" tIns="91425"/>
          <a:lstStyle>
            <a:lvl1pPr algn="ctr">
              <a:spcBef>
                <a:spcPts val="0"/>
              </a:spcBef>
              <a:buClr>
                <a:schemeClr val="dk2"/>
              </a:buClr>
              <a:buSzPct val="100000"/>
              <a:buNone/>
              <a:defRPr i="1" sz="2400">
                <a:solidFill>
                  <a:schemeClr val="dk2"/>
                </a:solidFill>
              </a:defRPr>
            </a:lvl1pPr>
            <a:lvl2pPr algn="ctr">
              <a:spcBef>
                <a:spcPts val="0"/>
              </a:spcBef>
              <a:buClr>
                <a:schemeClr val="dk2"/>
              </a:buClr>
              <a:buNone/>
              <a:defRPr i="1">
                <a:solidFill>
                  <a:schemeClr val="dk2"/>
                </a:solidFill>
              </a:defRPr>
            </a:lvl2pPr>
            <a:lvl3pPr algn="ctr">
              <a:spcBef>
                <a:spcPts val="0"/>
              </a:spcBef>
              <a:buClr>
                <a:schemeClr val="dk2"/>
              </a:buClr>
              <a:buNone/>
              <a:defRPr i="1">
                <a:solidFill>
                  <a:schemeClr val="dk2"/>
                </a:solidFill>
              </a:defRPr>
            </a:lvl3pPr>
            <a:lvl4pPr algn="ctr">
              <a:spcBef>
                <a:spcPts val="0"/>
              </a:spcBef>
              <a:buClr>
                <a:schemeClr val="dk2"/>
              </a:buClr>
              <a:buSzPct val="100000"/>
              <a:buNone/>
              <a:defRPr i="1" sz="2400">
                <a:solidFill>
                  <a:schemeClr val="dk2"/>
                </a:solidFill>
              </a:defRPr>
            </a:lvl4pPr>
            <a:lvl5pPr algn="ctr">
              <a:spcBef>
                <a:spcPts val="0"/>
              </a:spcBef>
              <a:buClr>
                <a:schemeClr val="dk2"/>
              </a:buClr>
              <a:buSzPct val="100000"/>
              <a:buNone/>
              <a:defRPr i="1" sz="2400">
                <a:solidFill>
                  <a:schemeClr val="dk2"/>
                </a:solidFill>
              </a:defRPr>
            </a:lvl5pPr>
            <a:lvl6pPr algn="ctr">
              <a:spcBef>
                <a:spcPts val="0"/>
              </a:spcBef>
              <a:buClr>
                <a:schemeClr val="dk2"/>
              </a:buClr>
              <a:buSzPct val="100000"/>
              <a:buNone/>
              <a:defRPr i="1" sz="2400">
                <a:solidFill>
                  <a:schemeClr val="dk2"/>
                </a:solidFill>
              </a:defRPr>
            </a:lvl6pPr>
            <a:lvl7pPr algn="ctr">
              <a:spcBef>
                <a:spcPts val="0"/>
              </a:spcBef>
              <a:buClr>
                <a:schemeClr val="dk2"/>
              </a:buClr>
              <a:buSzPct val="100000"/>
              <a:buNone/>
              <a:defRPr i="1" sz="2400">
                <a:solidFill>
                  <a:schemeClr val="dk2"/>
                </a:solidFill>
              </a:defRPr>
            </a:lvl7pPr>
            <a:lvl8pPr algn="ctr">
              <a:spcBef>
                <a:spcPts val="0"/>
              </a:spcBef>
              <a:buClr>
                <a:schemeClr val="dk2"/>
              </a:buClr>
              <a:buSzPct val="100000"/>
              <a:buNone/>
              <a:defRPr i="1" sz="2400">
                <a:solidFill>
                  <a:schemeClr val="dk2"/>
                </a:solidFill>
              </a:defRPr>
            </a:lvl8pPr>
            <a:lvl9pPr algn="ctr">
              <a:spcBef>
                <a:spcPts val="0"/>
              </a:spcBef>
              <a:buClr>
                <a:schemeClr val="dk2"/>
              </a:buClr>
              <a:buSzPct val="100000"/>
              <a:buNone/>
              <a:defRPr i="1" sz="24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x="0" y="0"/>
          <a:ext cx="0" cy="0"/>
          <a:chOff x="0" y="0"/>
          <a:chExt cx="0" cy="0"/>
        </a:xfrm>
      </p:grpSpPr>
      <p:sp>
        <p:nvSpPr>
          <p:cNvPr id="14" name="Shape 14"/>
          <p:cNvSpPr/>
          <p:nvPr/>
        </p:nvSpPr>
        <p:spPr>
          <a:xfrm flipH="1" rot="10800000">
            <a:off x="0" y="1163100"/>
            <a:ext cx="9144000" cy="3980399"/>
          </a:xfrm>
          <a:prstGeom prst="rect">
            <a:avLst/>
          </a:prstGeom>
          <a:solidFill>
            <a:schemeClr val="lt1"/>
          </a:solidFill>
          <a:ln>
            <a:noFill/>
          </a:ln>
        </p:spPr>
        <p:txBody>
          <a:bodyPr anchorCtr="0" anchor="ctr" bIns="45700" lIns="91425" rIns="91425" tIns="45700">
            <a:noAutofit/>
          </a:bodyPr>
          <a:lstStyle/>
          <a:p>
            <a:pPr>
              <a:spcBef>
                <a:spcPts val="0"/>
              </a:spcBef>
              <a:buNone/>
            </a:pPr>
            <a:r>
              <a:t/>
            </a:r>
            <a:endParaRPr/>
          </a:p>
        </p:txBody>
      </p:sp>
      <p:sp>
        <p:nvSpPr>
          <p:cNvPr id="15" name="Shape 15"/>
          <p:cNvSpPr/>
          <p:nvPr/>
        </p:nvSpPr>
        <p:spPr>
          <a:xfrm flipH="1">
            <a:off x="4526627" y="571349"/>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rIns="91425" tIns="45700">
            <a:noAutofit/>
          </a:bodyPr>
          <a:lstStyle/>
          <a:p>
            <a:pPr>
              <a:spcBef>
                <a:spcPts val="0"/>
              </a:spcBef>
              <a:buNone/>
            </a:pPr>
            <a:r>
              <a:t/>
            </a:r>
            <a:endParaRPr/>
          </a:p>
        </p:txBody>
      </p:sp>
      <p:sp>
        <p:nvSpPr>
          <p:cNvPr id="16" name="Shape 16"/>
          <p:cNvSpPr/>
          <p:nvPr/>
        </p:nvSpPr>
        <p:spPr>
          <a:xfrm rot="10800000">
            <a:off x="4526627" y="1162132"/>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rIns="91425" tIns="45700">
            <a:noAutofit/>
          </a:bodyPr>
          <a:lstStyle/>
          <a:p>
            <a:pPr>
              <a:spcBef>
                <a:spcPts val="0"/>
              </a:spcBef>
              <a:buNone/>
            </a:pPr>
            <a:r>
              <a:t/>
            </a:r>
            <a:endParaRPr/>
          </a:p>
        </p:txBody>
      </p:sp>
      <p:sp>
        <p:nvSpPr>
          <p:cNvPr id="17" name="Shape 17"/>
          <p:cNvSpPr txBox="1"/>
          <p:nvPr>
            <p:ph type="title"/>
          </p:nvPr>
        </p:nvSpPr>
        <p:spPr>
          <a:xfrm>
            <a:off x="457200" y="205978"/>
            <a:ext cx="8229600" cy="857400"/>
          </a:xfrm>
          <a:prstGeom prst="rect">
            <a:avLst/>
          </a:prstGeom>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9" name="Shape 19"/>
        <p:cNvGrpSpPr/>
        <p:nvPr/>
      </p:nvGrpSpPr>
      <p:grpSpPr>
        <a:xfrm>
          <a:off x="0" y="0"/>
          <a:ext cx="0" cy="0"/>
          <a:chOff x="0" y="0"/>
          <a:chExt cx="0" cy="0"/>
        </a:xfrm>
      </p:grpSpPr>
      <p:sp>
        <p:nvSpPr>
          <p:cNvPr id="20" name="Shape 20"/>
          <p:cNvSpPr/>
          <p:nvPr/>
        </p:nvSpPr>
        <p:spPr>
          <a:xfrm flipH="1" rot="10800000">
            <a:off x="0" y="1163100"/>
            <a:ext cx="9144000" cy="3980399"/>
          </a:xfrm>
          <a:prstGeom prst="rect">
            <a:avLst/>
          </a:prstGeom>
          <a:solidFill>
            <a:schemeClr val="lt1"/>
          </a:solidFill>
          <a:ln>
            <a:noFill/>
          </a:ln>
        </p:spPr>
        <p:txBody>
          <a:bodyPr anchorCtr="0" anchor="ctr" bIns="45700" lIns="91425" rIns="91425" tIns="45700">
            <a:noAutofit/>
          </a:bodyPr>
          <a:lstStyle/>
          <a:p>
            <a:pPr>
              <a:spcBef>
                <a:spcPts val="0"/>
              </a:spcBef>
              <a:buNone/>
            </a:pPr>
            <a:r>
              <a:t/>
            </a:r>
            <a:endParaRPr/>
          </a:p>
        </p:txBody>
      </p:sp>
      <p:sp>
        <p:nvSpPr>
          <p:cNvPr id="21" name="Shape 21"/>
          <p:cNvSpPr/>
          <p:nvPr/>
        </p:nvSpPr>
        <p:spPr>
          <a:xfrm rot="10800000">
            <a:off x="4526627" y="1162132"/>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rIns="91425" tIns="45700">
            <a:noAutofit/>
          </a:bodyPr>
          <a:lstStyle/>
          <a:p>
            <a:pPr>
              <a:spcBef>
                <a:spcPts val="0"/>
              </a:spcBef>
              <a:buNone/>
            </a:pPr>
            <a:r>
              <a:t/>
            </a:r>
            <a:endParaRPr/>
          </a:p>
        </p:txBody>
      </p:sp>
      <p:sp>
        <p:nvSpPr>
          <p:cNvPr id="22" name="Shape 22"/>
          <p:cNvSpPr txBox="1"/>
          <p:nvPr>
            <p:ph type="title"/>
          </p:nvPr>
        </p:nvSpPr>
        <p:spPr>
          <a:xfrm>
            <a:off x="457200" y="205978"/>
            <a:ext cx="8229600" cy="857400"/>
          </a:xfrm>
          <a:prstGeom prst="rect">
            <a:avLst/>
          </a:prstGeom>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p:nvPr/>
        </p:nvSpPr>
        <p:spPr>
          <a:xfrm flipH="1">
            <a:off x="4526627" y="571349"/>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rIns="91425" tIns="45700">
            <a:noAutofit/>
          </a:bodyPr>
          <a:lstStyle/>
          <a:p>
            <a:pPr>
              <a:spcBef>
                <a:spcPts val="0"/>
              </a:spcBef>
              <a:buNone/>
            </a:pPr>
            <a:r>
              <a:t/>
            </a:r>
            <a:endParaRPr/>
          </a:p>
        </p:txBody>
      </p:sp>
      <p:sp>
        <p:nvSpPr>
          <p:cNvPr id="25" name="Shape 25"/>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p:nvPr/>
        </p:nvSpPr>
        <p:spPr>
          <a:xfrm flipH="1" rot="10800000">
            <a:off x="0" y="1163100"/>
            <a:ext cx="9144000" cy="3980399"/>
          </a:xfrm>
          <a:prstGeom prst="rect">
            <a:avLst/>
          </a:prstGeom>
          <a:solidFill>
            <a:schemeClr val="lt1"/>
          </a:solidFill>
          <a:ln>
            <a:noFill/>
          </a:ln>
        </p:spPr>
        <p:txBody>
          <a:bodyPr anchorCtr="0" anchor="ctr" bIns="45700" lIns="91425" rIns="91425" tIns="45700">
            <a:noAutofit/>
          </a:bodyPr>
          <a:lstStyle/>
          <a:p>
            <a:pPr>
              <a:spcBef>
                <a:spcPts val="0"/>
              </a:spcBef>
              <a:buNone/>
            </a:pPr>
            <a:r>
              <a:t/>
            </a:r>
            <a:endParaRPr/>
          </a:p>
        </p:txBody>
      </p:sp>
      <p:sp>
        <p:nvSpPr>
          <p:cNvPr id="28" name="Shape 28"/>
          <p:cNvSpPr/>
          <p:nvPr/>
        </p:nvSpPr>
        <p:spPr>
          <a:xfrm flipH="1">
            <a:off x="4526627" y="571349"/>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rIns="91425" tIns="45700">
            <a:noAutofit/>
          </a:bodyPr>
          <a:lstStyle/>
          <a:p>
            <a:pPr>
              <a:spcBef>
                <a:spcPts val="0"/>
              </a:spcBef>
              <a:buNone/>
            </a:pPr>
            <a:r>
              <a:t/>
            </a:r>
            <a:endParaRPr/>
          </a:p>
        </p:txBody>
      </p:sp>
      <p:sp>
        <p:nvSpPr>
          <p:cNvPr id="29" name="Shape 29"/>
          <p:cNvSpPr txBox="1"/>
          <p:nvPr>
            <p:ph type="title"/>
          </p:nvPr>
        </p:nvSpPr>
        <p:spPr>
          <a:xfrm>
            <a:off x="457200" y="205978"/>
            <a:ext cx="8229600" cy="857400"/>
          </a:xfrm>
          <a:prstGeom prst="rect">
            <a:avLst/>
          </a:prstGeom>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0" name="Shape 30"/>
          <p:cNvSpPr/>
          <p:nvPr/>
        </p:nvSpPr>
        <p:spPr>
          <a:xfrm rot="10800000">
            <a:off x="4526627" y="1162132"/>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rIns="91425" tIns="45700">
            <a:noAutofit/>
          </a:bodyPr>
          <a:lstStyle/>
          <a:p>
            <a:pPr>
              <a:spcBef>
                <a:spcPts val="0"/>
              </a:spcBef>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1" name="Shape 31"/>
        <p:cNvGrpSpPr/>
        <p:nvPr/>
      </p:nvGrpSpPr>
      <p:grpSpPr>
        <a:xfrm>
          <a:off x="0" y="0"/>
          <a:ext cx="0" cy="0"/>
          <a:chOff x="0" y="0"/>
          <a:chExt cx="0" cy="0"/>
        </a:xfrm>
      </p:grpSpPr>
      <p:sp>
        <p:nvSpPr>
          <p:cNvPr id="32" name="Shape 32"/>
          <p:cNvSpPr/>
          <p:nvPr/>
        </p:nvSpPr>
        <p:spPr>
          <a:xfrm flipH="1" rot="10800000">
            <a:off x="0" y="4412699"/>
            <a:ext cx="9144000" cy="730799"/>
          </a:xfrm>
          <a:prstGeom prst="rect">
            <a:avLst/>
          </a:prstGeom>
          <a:solidFill>
            <a:schemeClr val="lt1"/>
          </a:solidFill>
          <a:ln>
            <a:noFill/>
          </a:ln>
        </p:spPr>
        <p:txBody>
          <a:bodyPr anchorCtr="0" anchor="ctr" bIns="45700" lIns="91425" rIns="91425" tIns="45700">
            <a:noAutofit/>
          </a:bodyPr>
          <a:lstStyle/>
          <a:p>
            <a:pPr>
              <a:spcBef>
                <a:spcPts val="0"/>
              </a:spcBef>
              <a:buNone/>
            </a:pPr>
            <a:r>
              <a:t/>
            </a:r>
            <a:endParaRPr/>
          </a:p>
        </p:txBody>
      </p:sp>
      <p:sp>
        <p:nvSpPr>
          <p:cNvPr id="33" name="Shape 33"/>
          <p:cNvSpPr/>
          <p:nvPr/>
        </p:nvSpPr>
        <p:spPr>
          <a:xfrm flipH="1">
            <a:off x="4526627" y="3820834"/>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rIns="91425" tIns="45700">
            <a:noAutofit/>
          </a:bodyPr>
          <a:lstStyle/>
          <a:p>
            <a:pPr>
              <a:spcBef>
                <a:spcPts val="0"/>
              </a:spcBef>
              <a:buNone/>
            </a:pPr>
            <a:r>
              <a:t/>
            </a:r>
            <a:endParaRPr/>
          </a:p>
        </p:txBody>
      </p:sp>
      <p:sp>
        <p:nvSpPr>
          <p:cNvPr id="34" name="Shape 34"/>
          <p:cNvSpPr/>
          <p:nvPr/>
        </p:nvSpPr>
        <p:spPr>
          <a:xfrm rot="10800000">
            <a:off x="4526627" y="4411617"/>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rIns="91425" tIns="45700">
            <a:noAutofit/>
          </a:bodyPr>
          <a:lstStyle/>
          <a:p>
            <a:pPr>
              <a:spcBef>
                <a:spcPts val="0"/>
              </a:spcBef>
              <a:buNone/>
            </a:pPr>
            <a:r>
              <a:t/>
            </a:r>
            <a:endParaRPr/>
          </a:p>
        </p:txBody>
      </p:sp>
      <p:sp>
        <p:nvSpPr>
          <p:cNvPr id="35" name="Shape 35"/>
          <p:cNvSpPr txBox="1"/>
          <p:nvPr>
            <p:ph idx="1" type="body"/>
          </p:nvPr>
        </p:nvSpPr>
        <p:spPr>
          <a:xfrm>
            <a:off x="457200" y="4421726"/>
            <a:ext cx="8229600" cy="505200"/>
          </a:xfrm>
          <a:prstGeom prst="rect">
            <a:avLst/>
          </a:prstGeom>
        </p:spPr>
        <p:txBody>
          <a:bodyPr anchorCtr="0" anchor="ctr" bIns="91425" lIns="91425" rIns="91425" tIns="91425"/>
          <a:lstStyle>
            <a:lvl1pPr>
              <a:spcBef>
                <a:spcPts val="0"/>
              </a:spcBef>
              <a:buClr>
                <a:schemeClr val="dk2"/>
              </a:buClr>
              <a:buSzPct val="100000"/>
              <a:buNone/>
              <a:defRPr i="1" sz="2400">
                <a:solidFill>
                  <a:schemeClr val="dk2"/>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6" name="Shape 36"/>
        <p:cNvGrpSpPr/>
        <p:nvPr/>
      </p:nvGrpSpPr>
      <p:grpSpPr>
        <a:xfrm>
          <a:off x="0" y="0"/>
          <a:ext cx="0" cy="0"/>
          <a:chOff x="0" y="0"/>
          <a:chExt cx="0" cy="0"/>
        </a:xfrm>
      </p:grpSpPr>
      <p:sp>
        <p:nvSpPr>
          <p:cNvPr id="37" name="Shape 37"/>
          <p:cNvSpPr/>
          <p:nvPr/>
        </p:nvSpPr>
        <p:spPr>
          <a:xfrm>
            <a:off x="6676" y="76256"/>
            <a:ext cx="9134130" cy="5054792"/>
          </a:xfrm>
          <a:custGeom>
            <a:pathLst>
              <a:path extrusionOk="0" h="6739723" w="9157023">
                <a:moveTo>
                  <a:pt x="1629" y="0"/>
                </a:moveTo>
                <a:lnTo>
                  <a:pt x="9157023" y="4340980"/>
                </a:lnTo>
                <a:lnTo>
                  <a:pt x="1593" y="6739723"/>
                </a:lnTo>
                <a:cubicBezTo>
                  <a:pt x="-3941" y="5123960"/>
                  <a:pt x="7163" y="1615763"/>
                  <a:pt x="1629" y="0"/>
                </a:cubicBezTo>
                <a:close/>
              </a:path>
            </a:pathLst>
          </a:custGeom>
          <a:solidFill>
            <a:srgbClr val="FFFFFF">
              <a:alpha val="6666"/>
            </a:srgbClr>
          </a:solidFill>
          <a:ln>
            <a:noFill/>
          </a:ln>
        </p:spPr>
        <p:txBody>
          <a:bodyPr anchorCtr="0" anchor="ctr" bIns="45700" lIns="91425" rIns="91425" tIns="45700">
            <a:noAutofit/>
          </a:bodyPr>
          <a:lstStyle/>
          <a:p>
            <a:pPr>
              <a:spcBef>
                <a:spcPts val="0"/>
              </a:spcBef>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ctr" bIns="91425" lIns="91425" rIns="91425" tIns="91425"/>
          <a:lstStyle>
            <a:lvl1pPr>
              <a:spcBef>
                <a:spcPts val="0"/>
              </a:spcBef>
              <a:buClr>
                <a:schemeClr val="lt1"/>
              </a:buClr>
              <a:buSzPct val="100000"/>
              <a:buFont typeface="Georgia"/>
              <a:buNone/>
              <a:defRPr sz="4800">
                <a:solidFill>
                  <a:schemeClr val="lt1"/>
                </a:solidFill>
                <a:latin typeface="Georgia"/>
                <a:ea typeface="Georgia"/>
                <a:cs typeface="Georgia"/>
                <a:sym typeface="Georgia"/>
              </a:defRPr>
            </a:lvl1pPr>
            <a:lvl2pPr>
              <a:spcBef>
                <a:spcPts val="0"/>
              </a:spcBef>
              <a:buClr>
                <a:schemeClr val="lt1"/>
              </a:buClr>
              <a:buSzPct val="100000"/>
              <a:buFont typeface="Georgia"/>
              <a:buNone/>
              <a:defRPr sz="4800">
                <a:solidFill>
                  <a:schemeClr val="lt1"/>
                </a:solidFill>
                <a:latin typeface="Georgia"/>
                <a:ea typeface="Georgia"/>
                <a:cs typeface="Georgia"/>
                <a:sym typeface="Georgia"/>
              </a:defRPr>
            </a:lvl2pPr>
            <a:lvl3pPr>
              <a:spcBef>
                <a:spcPts val="0"/>
              </a:spcBef>
              <a:buClr>
                <a:schemeClr val="lt1"/>
              </a:buClr>
              <a:buSzPct val="100000"/>
              <a:buFont typeface="Georgia"/>
              <a:buNone/>
              <a:defRPr sz="4800">
                <a:solidFill>
                  <a:schemeClr val="lt1"/>
                </a:solidFill>
                <a:latin typeface="Georgia"/>
                <a:ea typeface="Georgia"/>
                <a:cs typeface="Georgia"/>
                <a:sym typeface="Georgia"/>
              </a:defRPr>
            </a:lvl3pPr>
            <a:lvl4pPr>
              <a:spcBef>
                <a:spcPts val="0"/>
              </a:spcBef>
              <a:buClr>
                <a:schemeClr val="lt1"/>
              </a:buClr>
              <a:buSzPct val="100000"/>
              <a:buFont typeface="Georgia"/>
              <a:buNone/>
              <a:defRPr sz="4800">
                <a:solidFill>
                  <a:schemeClr val="lt1"/>
                </a:solidFill>
                <a:latin typeface="Georgia"/>
                <a:ea typeface="Georgia"/>
                <a:cs typeface="Georgia"/>
                <a:sym typeface="Georgia"/>
              </a:defRPr>
            </a:lvl4pPr>
            <a:lvl5pPr>
              <a:spcBef>
                <a:spcPts val="0"/>
              </a:spcBef>
              <a:buClr>
                <a:schemeClr val="lt1"/>
              </a:buClr>
              <a:buSzPct val="100000"/>
              <a:buFont typeface="Georgia"/>
              <a:buNone/>
              <a:defRPr sz="4800">
                <a:solidFill>
                  <a:schemeClr val="lt1"/>
                </a:solidFill>
                <a:latin typeface="Georgia"/>
                <a:ea typeface="Georgia"/>
                <a:cs typeface="Georgia"/>
                <a:sym typeface="Georgia"/>
              </a:defRPr>
            </a:lvl5pPr>
            <a:lvl6pPr>
              <a:spcBef>
                <a:spcPts val="0"/>
              </a:spcBef>
              <a:buClr>
                <a:schemeClr val="lt1"/>
              </a:buClr>
              <a:buSzPct val="100000"/>
              <a:buFont typeface="Georgia"/>
              <a:buNone/>
              <a:defRPr sz="4800">
                <a:solidFill>
                  <a:schemeClr val="lt1"/>
                </a:solidFill>
                <a:latin typeface="Georgia"/>
                <a:ea typeface="Georgia"/>
                <a:cs typeface="Georgia"/>
                <a:sym typeface="Georgia"/>
              </a:defRPr>
            </a:lvl6pPr>
            <a:lvl7pPr>
              <a:spcBef>
                <a:spcPts val="0"/>
              </a:spcBef>
              <a:buClr>
                <a:schemeClr val="lt1"/>
              </a:buClr>
              <a:buSzPct val="100000"/>
              <a:buFont typeface="Georgia"/>
              <a:buNone/>
              <a:defRPr sz="4800">
                <a:solidFill>
                  <a:schemeClr val="lt1"/>
                </a:solidFill>
                <a:latin typeface="Georgia"/>
                <a:ea typeface="Georgia"/>
                <a:cs typeface="Georgia"/>
                <a:sym typeface="Georgia"/>
              </a:defRPr>
            </a:lvl7pPr>
            <a:lvl8pPr>
              <a:spcBef>
                <a:spcPts val="0"/>
              </a:spcBef>
              <a:buClr>
                <a:schemeClr val="lt1"/>
              </a:buClr>
              <a:buSzPct val="100000"/>
              <a:buFont typeface="Georgia"/>
              <a:buNone/>
              <a:defRPr sz="4800">
                <a:solidFill>
                  <a:schemeClr val="lt1"/>
                </a:solidFill>
                <a:latin typeface="Georgia"/>
                <a:ea typeface="Georgia"/>
                <a:cs typeface="Georgia"/>
                <a:sym typeface="Georgia"/>
              </a:defRPr>
            </a:lvl8pPr>
            <a:lvl9pPr>
              <a:spcBef>
                <a:spcPts val="0"/>
              </a:spcBef>
              <a:buClr>
                <a:schemeClr val="lt1"/>
              </a:buClr>
              <a:buSzPct val="100000"/>
              <a:buFont typeface="Georgia"/>
              <a:buNone/>
              <a:defRPr sz="4800">
                <a:solidFill>
                  <a:schemeClr val="lt1"/>
                </a:solidFill>
                <a:latin typeface="Georgia"/>
                <a:ea typeface="Georgia"/>
                <a:cs typeface="Georgia"/>
                <a:sym typeface="Georgia"/>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1"/>
              </a:buClr>
              <a:buSzPct val="100000"/>
              <a:buFont typeface="Georgia"/>
              <a:defRPr sz="3000">
                <a:solidFill>
                  <a:schemeClr val="dk1"/>
                </a:solidFill>
                <a:latin typeface="Georgia"/>
                <a:ea typeface="Georgia"/>
                <a:cs typeface="Georgia"/>
                <a:sym typeface="Georgia"/>
              </a:defRPr>
            </a:lvl1pPr>
            <a:lvl2pPr>
              <a:spcBef>
                <a:spcPts val="480"/>
              </a:spcBef>
              <a:buClr>
                <a:schemeClr val="dk1"/>
              </a:buClr>
              <a:buSzPct val="100000"/>
              <a:buFont typeface="Georgia"/>
              <a:defRPr sz="2400">
                <a:solidFill>
                  <a:schemeClr val="dk1"/>
                </a:solidFill>
                <a:latin typeface="Georgia"/>
                <a:ea typeface="Georgia"/>
                <a:cs typeface="Georgia"/>
                <a:sym typeface="Georgia"/>
              </a:defRPr>
            </a:lvl2pPr>
            <a:lvl3pPr>
              <a:spcBef>
                <a:spcPts val="480"/>
              </a:spcBef>
              <a:buClr>
                <a:schemeClr val="dk1"/>
              </a:buClr>
              <a:buSzPct val="100000"/>
              <a:buFont typeface="Georgia"/>
              <a:defRPr sz="2400">
                <a:solidFill>
                  <a:schemeClr val="dk1"/>
                </a:solidFill>
                <a:latin typeface="Georgia"/>
                <a:ea typeface="Georgia"/>
                <a:cs typeface="Georgia"/>
                <a:sym typeface="Georgia"/>
              </a:defRPr>
            </a:lvl3pPr>
            <a:lvl4pPr>
              <a:spcBef>
                <a:spcPts val="360"/>
              </a:spcBef>
              <a:buClr>
                <a:schemeClr val="dk1"/>
              </a:buClr>
              <a:buSzPct val="100000"/>
              <a:buFont typeface="Georgia"/>
              <a:defRPr sz="1800">
                <a:solidFill>
                  <a:schemeClr val="dk1"/>
                </a:solidFill>
                <a:latin typeface="Georgia"/>
                <a:ea typeface="Georgia"/>
                <a:cs typeface="Georgia"/>
                <a:sym typeface="Georgia"/>
              </a:defRPr>
            </a:lvl4pPr>
            <a:lvl5pPr>
              <a:spcBef>
                <a:spcPts val="360"/>
              </a:spcBef>
              <a:buClr>
                <a:schemeClr val="dk1"/>
              </a:buClr>
              <a:buSzPct val="100000"/>
              <a:buFont typeface="Georgia"/>
              <a:defRPr sz="1800">
                <a:solidFill>
                  <a:schemeClr val="dk1"/>
                </a:solidFill>
                <a:latin typeface="Georgia"/>
                <a:ea typeface="Georgia"/>
                <a:cs typeface="Georgia"/>
                <a:sym typeface="Georgia"/>
              </a:defRPr>
            </a:lvl5pPr>
            <a:lvl6pPr>
              <a:spcBef>
                <a:spcPts val="360"/>
              </a:spcBef>
              <a:buClr>
                <a:schemeClr val="dk1"/>
              </a:buClr>
              <a:buSzPct val="100000"/>
              <a:buFont typeface="Georgia"/>
              <a:defRPr sz="1800">
                <a:solidFill>
                  <a:schemeClr val="dk1"/>
                </a:solidFill>
                <a:latin typeface="Georgia"/>
                <a:ea typeface="Georgia"/>
                <a:cs typeface="Georgia"/>
                <a:sym typeface="Georgia"/>
              </a:defRPr>
            </a:lvl6pPr>
            <a:lvl7pPr>
              <a:spcBef>
                <a:spcPts val="360"/>
              </a:spcBef>
              <a:buClr>
                <a:schemeClr val="dk1"/>
              </a:buClr>
              <a:buSzPct val="100000"/>
              <a:buFont typeface="Georgia"/>
              <a:defRPr sz="1800">
                <a:solidFill>
                  <a:schemeClr val="dk1"/>
                </a:solidFill>
                <a:latin typeface="Georgia"/>
                <a:ea typeface="Georgia"/>
                <a:cs typeface="Georgia"/>
                <a:sym typeface="Georgia"/>
              </a:defRPr>
            </a:lvl7pPr>
            <a:lvl8pPr>
              <a:spcBef>
                <a:spcPts val="360"/>
              </a:spcBef>
              <a:buClr>
                <a:schemeClr val="dk1"/>
              </a:buClr>
              <a:buSzPct val="100000"/>
              <a:buFont typeface="Georgia"/>
              <a:defRPr sz="1800">
                <a:solidFill>
                  <a:schemeClr val="dk1"/>
                </a:solidFill>
                <a:latin typeface="Georgia"/>
                <a:ea typeface="Georgia"/>
                <a:cs typeface="Georgia"/>
                <a:sym typeface="Georgia"/>
              </a:defRPr>
            </a:lvl8pPr>
            <a:lvl9pPr>
              <a:spcBef>
                <a:spcPts val="360"/>
              </a:spcBef>
              <a:buClr>
                <a:schemeClr val="dk1"/>
              </a:buClr>
              <a:buSzPct val="100000"/>
              <a:buFont typeface="Georgia"/>
              <a:defRPr sz="1800">
                <a:solidFill>
                  <a:schemeClr val="dk1"/>
                </a:solidFill>
                <a:latin typeface="Georgia"/>
                <a:ea typeface="Georgia"/>
                <a:cs typeface="Georgia"/>
                <a:sym typeface="Georgi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0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0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0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0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06.jpg"/><Relationship Id="rId4" Type="http://schemas.openxmlformats.org/officeDocument/2006/relationships/image" Target="../media/image00.jpg"/><Relationship Id="rId5" Type="http://schemas.openxmlformats.org/officeDocument/2006/relationships/image" Target="../media/image10.jpg"/><Relationship Id="rId6" Type="http://schemas.openxmlformats.org/officeDocument/2006/relationships/image" Target="../media/image11.jpg"/><Relationship Id="rId7" Type="http://schemas.openxmlformats.org/officeDocument/2006/relationships/image" Target="../media/image12.jpg"/><Relationship Id="rId8" Type="http://schemas.openxmlformats.org/officeDocument/2006/relationships/image" Target="../media/image1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3.jpg"/><Relationship Id="rId4" Type="http://schemas.openxmlformats.org/officeDocument/2006/relationships/image" Target="../media/image1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15.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x="0" y="0"/>
          <a:ext cx="0" cy="0"/>
          <a:chOff x="0" y="0"/>
          <a:chExt cx="0" cy="0"/>
        </a:xfrm>
      </p:grpSpPr>
      <p:sp>
        <p:nvSpPr>
          <p:cNvPr id="39" name="Shape 39"/>
          <p:cNvSpPr txBox="1"/>
          <p:nvPr>
            <p:ph type="ctrTitle"/>
          </p:nvPr>
        </p:nvSpPr>
        <p:spPr>
          <a:xfrm>
            <a:off x="685800" y="1746892"/>
            <a:ext cx="7772400" cy="1238099"/>
          </a:xfrm>
          <a:prstGeom prst="rect">
            <a:avLst/>
          </a:prstGeom>
        </p:spPr>
        <p:txBody>
          <a:bodyPr anchorCtr="0" anchor="b" bIns="91425" lIns="91425" rIns="91425" tIns="91425">
            <a:noAutofit/>
          </a:bodyPr>
          <a:lstStyle/>
          <a:p>
            <a:pPr>
              <a:spcBef>
                <a:spcPts val="0"/>
              </a:spcBef>
              <a:buNone/>
            </a:pPr>
            <a:r>
              <a:rPr lang="en"/>
              <a:t>Chart Training</a:t>
            </a:r>
          </a:p>
        </p:txBody>
      </p:sp>
      <p:sp>
        <p:nvSpPr>
          <p:cNvPr id="40" name="Shape 40"/>
          <p:cNvSpPr txBox="1"/>
          <p:nvPr>
            <p:ph idx="1" type="subTitle"/>
          </p:nvPr>
        </p:nvSpPr>
        <p:spPr>
          <a:xfrm>
            <a:off x="685800" y="3093346"/>
            <a:ext cx="7772400" cy="954900"/>
          </a:xfrm>
          <a:prstGeom prst="rect">
            <a:avLst/>
          </a:prstGeom>
        </p:spPr>
        <p:txBody>
          <a:bodyPr anchorCtr="0" anchor="t" bIns="91425" lIns="91425" rIns="91425" tIns="91425">
            <a:noAutofit/>
          </a:bodyPr>
          <a:lstStyle/>
          <a:p>
            <a:pPr>
              <a:spcBef>
                <a:spcPts val="0"/>
              </a:spcBef>
              <a:buNone/>
            </a:pPr>
            <a:r>
              <a:rPr lang="en"/>
              <a:t>Brought to you by your lovely 2015 training department :)</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Page 1: Dispatch</a:t>
            </a:r>
          </a:p>
        </p:txBody>
      </p:sp>
      <p:sp>
        <p:nvSpPr>
          <p:cNvPr id="93" name="Shape 9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2400"/>
              <a:t>GOAL: What did you know before you got there?</a:t>
            </a:r>
          </a:p>
          <a:p>
            <a:pPr lvl="0" rtl="0">
              <a:spcBef>
                <a:spcPts val="0"/>
              </a:spcBef>
              <a:buNone/>
            </a:pPr>
            <a:r>
              <a:rPr lang="en" sz="1800">
                <a:solidFill>
                  <a:srgbClr val="FF0000"/>
                </a:solidFill>
              </a:rPr>
              <a:t>Common mistakes to avoid: </a:t>
            </a:r>
          </a:p>
          <a:p>
            <a:pPr lvl="0" rtl="0">
              <a:spcBef>
                <a:spcPts val="0"/>
              </a:spcBef>
              <a:buNone/>
            </a:pPr>
            <a:r>
              <a:rPr lang="en" sz="1800"/>
              <a:t>-Disp loc. is where 801 was at time of call, not call location.</a:t>
            </a:r>
          </a:p>
          <a:p>
            <a:pPr lvl="0" rtl="0">
              <a:spcBef>
                <a:spcPts val="0"/>
              </a:spcBef>
              <a:buNone/>
            </a:pPr>
            <a:r>
              <a:rPr lang="en" sz="1800"/>
              <a:t>-Ref. is the call loc. and if you were dispatched, =UR DPS.</a:t>
            </a:r>
          </a:p>
          <a:p>
            <a:pPr rtl="0">
              <a:lnSpc>
                <a:spcPct val="100000"/>
              </a:lnSpc>
              <a:spcBef>
                <a:spcPts val="0"/>
              </a:spcBef>
              <a:buNone/>
            </a:pPr>
            <a:r>
              <a:rPr lang="en" sz="1800"/>
              <a:t>-Disp. info is the type of call you think you’re responding to; Category is what you actually find once you get on scene.</a:t>
            </a:r>
            <a:r>
              <a:rPr lang="en" sz="2400"/>
              <a:t> </a:t>
            </a:r>
          </a:p>
          <a:p>
            <a:pPr lvl="0" rtl="0">
              <a:lnSpc>
                <a:spcPct val="100000"/>
              </a:lnSpc>
              <a:spcBef>
                <a:spcPts val="0"/>
              </a:spcBef>
              <a:buNone/>
            </a:pPr>
            <a:r>
              <a:rPr lang="en" sz="2400"/>
              <a:t>- </a:t>
            </a:r>
            <a:r>
              <a:rPr lang="en" sz="1800"/>
              <a:t>Leave Amb. Transport Code blank </a:t>
            </a:r>
          </a:p>
          <a:p>
            <a:pPr lvl="0" rtl="0">
              <a:spcBef>
                <a:spcPts val="0"/>
              </a:spcBef>
              <a:buNone/>
            </a:pPr>
            <a:r>
              <a:rPr lang="en" sz="1800">
                <a:solidFill>
                  <a:srgbClr val="00FF00"/>
                </a:solidFill>
              </a:rPr>
              <a:t>Don’t forget to add:</a:t>
            </a:r>
          </a:p>
          <a:p>
            <a:pPr lvl="0" rtl="0">
              <a:spcBef>
                <a:spcPts val="0"/>
              </a:spcBef>
              <a:buNone/>
            </a:pPr>
            <a:r>
              <a:rPr lang="en" sz="1800"/>
              <a:t>-Times that your 803 collected.</a:t>
            </a:r>
          </a:p>
          <a:p>
            <a:pPr lvl="0" rtl="0">
              <a:spcBef>
                <a:spcPts val="0"/>
              </a:spcBef>
              <a:buNone/>
            </a:pPr>
            <a:r>
              <a:rPr lang="en" sz="1800"/>
              <a:t>-The run number (get from office, first 2 #’s are calendar year =14).</a:t>
            </a:r>
          </a:p>
          <a:p>
            <a:pPr lvl="0" rtl="0">
              <a:spcBef>
                <a:spcPts val="0"/>
              </a:spcBef>
              <a:buNone/>
            </a:pPr>
            <a:r>
              <a:rPr lang="en" sz="1800"/>
              <a:t>-Crew Roles (801=P, 802=S).</a:t>
            </a:r>
          </a:p>
          <a:p>
            <a:pPr lvl="0" rtl="0">
              <a:spcBef>
                <a:spcPts val="0"/>
              </a:spcBef>
              <a:buNone/>
            </a:pPr>
            <a:r>
              <a:t/>
            </a:r>
            <a:endParaRPr sz="1800"/>
          </a:p>
          <a:p>
            <a:pPr>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pic>
        <p:nvPicPr>
          <p:cNvPr id="98" name="Shape 98"/>
          <p:cNvPicPr preferRelativeResize="0"/>
          <p:nvPr/>
        </p:nvPicPr>
        <p:blipFill rotWithShape="1">
          <a:blip r:embed="rId3">
            <a:alphaModFix/>
          </a:blip>
          <a:srcRect b="36301" l="9761" r="28026" t="3616"/>
          <a:stretch/>
        </p:blipFill>
        <p:spPr>
          <a:xfrm>
            <a:off x="0" y="89449"/>
            <a:ext cx="9144000" cy="4964601"/>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Patient Search</a:t>
            </a:r>
          </a:p>
        </p:txBody>
      </p:sp>
      <p:sp>
        <p:nvSpPr>
          <p:cNvPr id="104" name="Shape 10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1800"/>
              <a:t>-Always press search for existing pt and put in information, if no pt is found, push add pt.</a:t>
            </a:r>
          </a:p>
          <a:p>
            <a:pPr lvl="0" rtl="0">
              <a:spcBef>
                <a:spcPts val="0"/>
              </a:spcBef>
              <a:buNone/>
            </a:pPr>
            <a:r>
              <a:t/>
            </a:r>
            <a:endParaRPr sz="1800"/>
          </a:p>
          <a:p>
            <a:pPr>
              <a:spcBef>
                <a:spcPts val="0"/>
              </a:spcBef>
              <a:buNone/>
            </a:pPr>
            <a:r>
              <a:rPr lang="en" sz="1800"/>
              <a:t>-If you only know some of the letters of a pt’s name, putting a % in front of your entry will search for any matches (applies to any search in emsCharts).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pic>
        <p:nvPicPr>
          <p:cNvPr id="109" name="Shape 109"/>
          <p:cNvPicPr preferRelativeResize="0"/>
          <p:nvPr/>
        </p:nvPicPr>
        <p:blipFill rotWithShape="1">
          <a:blip r:embed="rId3">
            <a:alphaModFix/>
          </a:blip>
          <a:srcRect b="7354" l="0" r="2874" t="17213"/>
          <a:stretch/>
        </p:blipFill>
        <p:spPr>
          <a:xfrm>
            <a:off x="1" y="575426"/>
            <a:ext cx="9144000" cy="3992638"/>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Patient </a:t>
            </a:r>
          </a:p>
        </p:txBody>
      </p:sp>
      <p:sp>
        <p:nvSpPr>
          <p:cNvPr id="115" name="Shape 11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GOAL: Who is the Patient?</a:t>
            </a:r>
          </a:p>
          <a:p>
            <a:pPr lvl="0" rtl="0">
              <a:spcBef>
                <a:spcPts val="0"/>
              </a:spcBef>
              <a:buNone/>
            </a:pPr>
            <a:r>
              <a:t/>
            </a:r>
            <a:endParaRPr sz="1200">
              <a:solidFill>
                <a:srgbClr val="FF0000"/>
              </a:solidFill>
            </a:endParaRPr>
          </a:p>
          <a:p>
            <a:pPr lvl="0" rtl="0">
              <a:spcBef>
                <a:spcPts val="0"/>
              </a:spcBef>
              <a:buNone/>
            </a:pPr>
            <a:r>
              <a:rPr lang="en" sz="1700">
                <a:solidFill>
                  <a:srgbClr val="FF0000"/>
                </a:solidFill>
              </a:rPr>
              <a:t>Common Mistakes:</a:t>
            </a:r>
          </a:p>
          <a:p>
            <a:pPr lvl="0" rtl="0">
              <a:spcBef>
                <a:spcPts val="0"/>
              </a:spcBef>
              <a:buNone/>
            </a:pPr>
            <a:r>
              <a:rPr lang="en" sz="1700"/>
              <a:t>-Payment section should be blank.</a:t>
            </a:r>
          </a:p>
          <a:p>
            <a:pPr lvl="0" rtl="0">
              <a:spcBef>
                <a:spcPts val="0"/>
              </a:spcBef>
              <a:buNone/>
            </a:pPr>
            <a:r>
              <a:rPr lang="en" sz="1700">
                <a:solidFill>
                  <a:srgbClr val="000000"/>
                </a:solidFill>
              </a:rPr>
              <a:t>-If the patient tells you they have no Allergies/meds/Med Hx, you should put none as reported by pt in the box.</a:t>
            </a:r>
          </a:p>
          <a:p>
            <a:pPr lvl="0" rtl="0">
              <a:spcBef>
                <a:spcPts val="0"/>
              </a:spcBef>
              <a:buNone/>
            </a:pPr>
            <a:r>
              <a:rPr lang="en" sz="1700">
                <a:solidFill>
                  <a:srgbClr val="000000"/>
                </a:solidFill>
              </a:rPr>
              <a:t>-If a bystander tells you the pt has no </a:t>
            </a:r>
            <a:r>
              <a:rPr lang="en" sz="1700"/>
              <a:t>Allergies/meds/Med Hx, you should simply put none in the box</a:t>
            </a:r>
          </a:p>
          <a:p>
            <a:pPr lvl="0" rtl="0">
              <a:spcBef>
                <a:spcPts val="0"/>
              </a:spcBef>
              <a:buNone/>
            </a:pPr>
            <a:r>
              <a:rPr lang="en" sz="1700">
                <a:solidFill>
                  <a:srgbClr val="00FF00"/>
                </a:solidFill>
              </a:rPr>
              <a:t>Don’t forget to add:</a:t>
            </a:r>
          </a:p>
          <a:p>
            <a:pPr lvl="0" rtl="0">
              <a:spcBef>
                <a:spcPts val="0"/>
              </a:spcBef>
              <a:buNone/>
            </a:pPr>
            <a:r>
              <a:rPr lang="en" sz="1700"/>
              <a:t>-Demographics, allergies, meds, and medical history.</a:t>
            </a:r>
          </a:p>
          <a:p>
            <a:pPr lvl="0" rtl="0">
              <a:spcBef>
                <a:spcPts val="0"/>
              </a:spcBef>
              <a:buNone/>
            </a:pPr>
            <a:r>
              <a:rPr lang="en" sz="1700"/>
              <a:t>-Barriers to care: If a language barrier exists and could affect another crew on another call with this pt., document it. </a:t>
            </a:r>
          </a:p>
          <a:p>
            <a:pPr lvl="0" rtl="0">
              <a:spcBef>
                <a:spcPts val="0"/>
              </a:spcBef>
              <a:buNone/>
            </a:pPr>
            <a:r>
              <a:t/>
            </a:r>
            <a:endParaRPr sz="1800"/>
          </a:p>
          <a:p>
            <a:pPr lvl="0" rtl="0">
              <a:spcBef>
                <a:spcPts val="0"/>
              </a:spcBef>
              <a:buNone/>
            </a:pPr>
            <a:r>
              <a:t/>
            </a:r>
            <a:endParaRPr/>
          </a:p>
          <a:p>
            <a:pPr lvl="0"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pic>
        <p:nvPicPr>
          <p:cNvPr id="120" name="Shape 120"/>
          <p:cNvPicPr preferRelativeResize="0"/>
          <p:nvPr/>
        </p:nvPicPr>
        <p:blipFill rotWithShape="1">
          <a:blip r:embed="rId3">
            <a:alphaModFix/>
          </a:blip>
          <a:srcRect b="13324" l="11729" r="5612" t="15495"/>
          <a:stretch/>
        </p:blipFill>
        <p:spPr>
          <a:xfrm>
            <a:off x="0" y="358030"/>
            <a:ext cx="9144000" cy="4427439"/>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Page 2: HPI/CC</a:t>
            </a:r>
          </a:p>
        </p:txBody>
      </p:sp>
      <p:sp>
        <p:nvSpPr>
          <p:cNvPr id="126" name="Shape 12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2400"/>
              <a:t>GOAL: What did you see/hear when you got there?</a:t>
            </a:r>
          </a:p>
          <a:p>
            <a:pPr lvl="0" rtl="0">
              <a:spcBef>
                <a:spcPts val="0"/>
              </a:spcBef>
              <a:buNone/>
            </a:pPr>
            <a:r>
              <a:t/>
            </a:r>
            <a:endParaRPr sz="1000"/>
          </a:p>
          <a:p>
            <a:pPr lvl="0" rtl="0">
              <a:spcBef>
                <a:spcPts val="0"/>
              </a:spcBef>
              <a:buNone/>
            </a:pPr>
            <a:r>
              <a:rPr lang="en" sz="1800">
                <a:solidFill>
                  <a:srgbClr val="FF0000"/>
                </a:solidFill>
              </a:rPr>
              <a:t>Common Mistakes:</a:t>
            </a:r>
          </a:p>
          <a:p>
            <a:pPr lvl="0" rtl="0">
              <a:spcBef>
                <a:spcPts val="0"/>
              </a:spcBef>
              <a:buNone/>
            </a:pPr>
            <a:r>
              <a:rPr lang="en" sz="1800"/>
              <a:t>-First Agency Unit on Scene= Yes unless you are jumping on to a call with another crew.</a:t>
            </a:r>
          </a:p>
          <a:p>
            <a:pPr lvl="0" rtl="0">
              <a:spcBef>
                <a:spcPts val="0"/>
              </a:spcBef>
              <a:buNone/>
            </a:pPr>
            <a:r>
              <a:rPr lang="en" sz="1800"/>
              <a:t>-Other Agency= no unless Metro/other agency was on scene BEFORE you.</a:t>
            </a:r>
          </a:p>
          <a:p>
            <a:pPr lvl="0" rtl="0">
              <a:spcBef>
                <a:spcPts val="0"/>
              </a:spcBef>
              <a:buNone/>
            </a:pPr>
            <a:r>
              <a:rPr lang="en" sz="1800">
                <a:solidFill>
                  <a:srgbClr val="00FF00"/>
                </a:solidFill>
              </a:rPr>
              <a:t>Don’t forget to include:</a:t>
            </a:r>
          </a:p>
          <a:p>
            <a:pPr lvl="0" rtl="0">
              <a:spcBef>
                <a:spcPts val="0"/>
              </a:spcBef>
              <a:buNone/>
            </a:pPr>
            <a:r>
              <a:rPr lang="en" sz="1800"/>
              <a:t>-Factors Affecting Care: Language Barriers, adverse weather, etc…</a:t>
            </a:r>
          </a:p>
          <a:p>
            <a:pPr lvl="0" rtl="0">
              <a:spcBef>
                <a:spcPts val="0"/>
              </a:spcBef>
              <a:buNone/>
            </a:pPr>
            <a:r>
              <a:rPr lang="en" sz="1800"/>
              <a:t>-Alcohol/Drug use.</a:t>
            </a:r>
          </a:p>
          <a:p>
            <a:pPr>
              <a:spcBef>
                <a:spcPts val="0"/>
              </a:spcBef>
              <a:buNone/>
            </a:pPr>
            <a:r>
              <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HPI Guidelines</a:t>
            </a:r>
          </a:p>
        </p:txBody>
      </p:sp>
      <p:sp>
        <p:nvSpPr>
          <p:cNvPr id="132" name="Shape 132"/>
          <p:cNvSpPr txBox="1"/>
          <p:nvPr>
            <p:ph idx="1" type="body"/>
          </p:nvPr>
        </p:nvSpPr>
        <p:spPr>
          <a:xfrm>
            <a:off x="457200" y="1107750"/>
            <a:ext cx="8229600" cy="3725699"/>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sz="1800">
                <a:solidFill>
                  <a:srgbClr val="191919"/>
                </a:solidFill>
                <a:latin typeface="Arial"/>
                <a:ea typeface="Arial"/>
                <a:cs typeface="Arial"/>
                <a:sym typeface="Arial"/>
              </a:rPr>
              <a:t>Structure:</a:t>
            </a:r>
          </a:p>
          <a:p>
            <a:pPr indent="-228600" lvl="0" marL="457200" rtl="0">
              <a:spcBef>
                <a:spcPts val="0"/>
              </a:spcBef>
              <a:buClr>
                <a:srgbClr val="191919"/>
              </a:buClr>
              <a:buSzPct val="100000"/>
              <a:buFont typeface="Arial"/>
            </a:pPr>
            <a:r>
              <a:rPr lang="en" sz="1200">
                <a:solidFill>
                  <a:srgbClr val="191919"/>
                </a:solidFill>
                <a:latin typeface="Arial"/>
                <a:ea typeface="Arial"/>
                <a:cs typeface="Arial"/>
                <a:sym typeface="Arial"/>
              </a:rPr>
              <a:t>State what people told you about the scene, include relevant information from DPS, bystanders, the pt, etc</a:t>
            </a:r>
          </a:p>
          <a:p>
            <a:pPr indent="-228600" lvl="1" marL="914400" rtl="0">
              <a:spcBef>
                <a:spcPts val="0"/>
              </a:spcBef>
              <a:buClr>
                <a:srgbClr val="191919"/>
              </a:buClr>
              <a:buSzPct val="100000"/>
              <a:buFont typeface="Arial"/>
            </a:pPr>
            <a:r>
              <a:rPr lang="en" sz="1200">
                <a:solidFill>
                  <a:srgbClr val="191919"/>
                </a:solidFill>
                <a:latin typeface="Arial"/>
                <a:ea typeface="Arial"/>
                <a:cs typeface="Arial"/>
                <a:sym typeface="Arial"/>
              </a:rPr>
              <a:t>The whole point is to paint a picture of what happened/why we were called.</a:t>
            </a:r>
          </a:p>
          <a:p>
            <a:pPr indent="-228600" lvl="1" marL="914400" rtl="0">
              <a:spcBef>
                <a:spcPts val="0"/>
              </a:spcBef>
              <a:buClr>
                <a:srgbClr val="191919"/>
              </a:buClr>
              <a:buSzPct val="100000"/>
              <a:buFont typeface="Arial"/>
            </a:pPr>
            <a:r>
              <a:rPr lang="en" sz="1200">
                <a:solidFill>
                  <a:srgbClr val="191919"/>
                </a:solidFill>
                <a:latin typeface="Arial"/>
                <a:ea typeface="Arial"/>
                <a:cs typeface="Arial"/>
                <a:sym typeface="Arial"/>
              </a:rPr>
              <a:t>HOWDE useful here for ETOH</a:t>
            </a:r>
          </a:p>
          <a:p>
            <a:pPr indent="-228600" lvl="0" marL="457200" rtl="0">
              <a:spcBef>
                <a:spcPts val="0"/>
              </a:spcBef>
              <a:buClr>
                <a:srgbClr val="191919"/>
              </a:buClr>
              <a:buSzPct val="100000"/>
              <a:buFont typeface="Arial"/>
            </a:pPr>
            <a:r>
              <a:rPr lang="en" sz="1200">
                <a:solidFill>
                  <a:srgbClr val="191919"/>
                </a:solidFill>
                <a:latin typeface="Arial"/>
                <a:ea typeface="Arial"/>
                <a:cs typeface="Arial"/>
                <a:sym typeface="Arial"/>
              </a:rPr>
              <a:t>For trauma, describe each injured site separately, complete with its own OPQRST and description of DCAPBTLS</a:t>
            </a:r>
          </a:p>
          <a:p>
            <a:pPr indent="-228600" lvl="1" marL="914400" rtl="0">
              <a:spcBef>
                <a:spcPts val="0"/>
              </a:spcBef>
              <a:buClr>
                <a:srgbClr val="191919"/>
              </a:buClr>
              <a:buSzPct val="100000"/>
              <a:buFont typeface="Arial"/>
            </a:pPr>
            <a:r>
              <a:rPr lang="en" sz="1200">
                <a:solidFill>
                  <a:srgbClr val="191919"/>
                </a:solidFill>
                <a:latin typeface="Arial"/>
                <a:ea typeface="Arial"/>
                <a:cs typeface="Arial"/>
                <a:sym typeface="Arial"/>
              </a:rPr>
              <a:t>CMS should be stated</a:t>
            </a:r>
          </a:p>
          <a:p>
            <a:pPr indent="-228600" lvl="2" marL="1371600" rtl="0">
              <a:spcBef>
                <a:spcPts val="0"/>
              </a:spcBef>
              <a:buClr>
                <a:srgbClr val="191919"/>
              </a:buClr>
              <a:buSzPct val="100000"/>
              <a:buFont typeface="Arial"/>
            </a:pPr>
            <a:r>
              <a:rPr lang="en" sz="1200">
                <a:solidFill>
                  <a:srgbClr val="191919"/>
                </a:solidFill>
                <a:latin typeface="Arial"/>
                <a:ea typeface="Arial"/>
                <a:cs typeface="Arial"/>
                <a:sym typeface="Arial"/>
              </a:rPr>
              <a:t>Backboarded/ major trauma pt’s state CMSx4 just generally</a:t>
            </a:r>
          </a:p>
          <a:p>
            <a:pPr indent="-228600" lvl="2" marL="1371600" rtl="0">
              <a:spcBef>
                <a:spcPts val="0"/>
              </a:spcBef>
              <a:buClr>
                <a:srgbClr val="191919"/>
              </a:buClr>
              <a:buSzPct val="100000"/>
              <a:buFont typeface="Arial"/>
            </a:pPr>
            <a:r>
              <a:rPr lang="en" sz="1200">
                <a:solidFill>
                  <a:srgbClr val="191919"/>
                </a:solidFill>
                <a:latin typeface="Arial"/>
                <a:ea typeface="Arial"/>
                <a:cs typeface="Arial"/>
                <a:sym typeface="Arial"/>
              </a:rPr>
              <a:t>For localized injury.  Left arm sustained 1 inch laceration to inner wrist, pt complained of 1/10 pain to area, pt had CMS to area.</a:t>
            </a:r>
          </a:p>
          <a:p>
            <a:pPr indent="-228600" lvl="0" marL="457200" rtl="0">
              <a:spcBef>
                <a:spcPts val="0"/>
              </a:spcBef>
              <a:buClr>
                <a:srgbClr val="191919"/>
              </a:buClr>
              <a:buSzPct val="100000"/>
              <a:buFont typeface="Arial"/>
            </a:pPr>
            <a:r>
              <a:rPr lang="en" sz="1200">
                <a:solidFill>
                  <a:srgbClr val="191919"/>
                </a:solidFill>
                <a:latin typeface="Arial"/>
                <a:ea typeface="Arial"/>
                <a:cs typeface="Arial"/>
                <a:sym typeface="Arial"/>
              </a:rPr>
              <a:t>For medical, describe anything you found from assessments</a:t>
            </a:r>
          </a:p>
          <a:p>
            <a:pPr indent="-228600" lvl="1" marL="914400" rtl="0">
              <a:spcBef>
                <a:spcPts val="0"/>
              </a:spcBef>
              <a:buClr>
                <a:srgbClr val="191919"/>
              </a:buClr>
              <a:buSzPct val="100000"/>
              <a:buFont typeface="Arial"/>
            </a:pPr>
            <a:r>
              <a:rPr lang="en" sz="1200">
                <a:solidFill>
                  <a:srgbClr val="191919"/>
                </a:solidFill>
                <a:latin typeface="Arial"/>
                <a:ea typeface="Arial"/>
                <a:cs typeface="Arial"/>
                <a:sym typeface="Arial"/>
              </a:rPr>
              <a:t>ie. Pt reported no pain upon palpation of abdomen, or pt complained of 5/10 pain to RLQ of abdomen upon palpation</a:t>
            </a:r>
          </a:p>
          <a:p>
            <a:pPr indent="-228600" lvl="0" marL="457200" rtl="0">
              <a:spcBef>
                <a:spcPts val="0"/>
              </a:spcBef>
              <a:buClr>
                <a:srgbClr val="191919"/>
              </a:buClr>
              <a:buSzPct val="100000"/>
              <a:buFont typeface="Arial"/>
            </a:pPr>
            <a:r>
              <a:rPr lang="en" sz="1200">
                <a:solidFill>
                  <a:srgbClr val="191919"/>
                </a:solidFill>
                <a:latin typeface="Arial"/>
                <a:ea typeface="Arial"/>
                <a:cs typeface="Arial"/>
                <a:sym typeface="Arial"/>
              </a:rPr>
              <a:t>For both, describe any objective findings you found unusual on the pt</a:t>
            </a:r>
          </a:p>
          <a:p>
            <a:pPr indent="-228600" lvl="0" marL="457200" rtl="0">
              <a:spcBef>
                <a:spcPts val="0"/>
              </a:spcBef>
              <a:buClr>
                <a:srgbClr val="191919"/>
              </a:buClr>
              <a:buSzPct val="100000"/>
              <a:buFont typeface="Arial"/>
            </a:pPr>
            <a:r>
              <a:rPr lang="en" sz="1200">
                <a:solidFill>
                  <a:srgbClr val="191919"/>
                </a:solidFill>
                <a:latin typeface="Arial"/>
                <a:ea typeface="Arial"/>
                <a:cs typeface="Arial"/>
                <a:sym typeface="Arial"/>
              </a:rPr>
              <a:t>Include CAO information and all pertinent negatives</a:t>
            </a:r>
          </a:p>
          <a:p>
            <a:pPr indent="-228600" lvl="0" marL="457200" rtl="0">
              <a:spcBef>
                <a:spcPts val="0"/>
              </a:spcBef>
              <a:buClr>
                <a:srgbClr val="191919"/>
              </a:buClr>
              <a:buSzPct val="100000"/>
              <a:buFont typeface="Arial"/>
            </a:pPr>
            <a:r>
              <a:rPr lang="en" sz="1200">
                <a:solidFill>
                  <a:srgbClr val="191919"/>
                </a:solidFill>
                <a:latin typeface="Arial"/>
                <a:ea typeface="Arial"/>
                <a:cs typeface="Arial"/>
                <a:sym typeface="Arial"/>
              </a:rPr>
              <a:t>Give brief assessment of vitals</a:t>
            </a:r>
          </a:p>
          <a:p>
            <a:pPr indent="-228600" lvl="1" marL="914400" rtl="0">
              <a:spcBef>
                <a:spcPts val="0"/>
              </a:spcBef>
              <a:buClr>
                <a:srgbClr val="191919"/>
              </a:buClr>
              <a:buSzPct val="100000"/>
              <a:buFont typeface="Arial"/>
            </a:pPr>
            <a:r>
              <a:rPr lang="en" sz="1200">
                <a:solidFill>
                  <a:srgbClr val="191919"/>
                </a:solidFill>
                <a:latin typeface="Arial"/>
                <a:ea typeface="Arial"/>
                <a:cs typeface="Arial"/>
                <a:sym typeface="Arial"/>
              </a:rPr>
              <a:t>If all stable, write Pt’s vitals were stable.</a:t>
            </a:r>
          </a:p>
          <a:p>
            <a:pPr indent="-228600" lvl="1" marL="914400" rtl="0">
              <a:spcBef>
                <a:spcPts val="0"/>
              </a:spcBef>
              <a:buClr>
                <a:srgbClr val="191919"/>
              </a:buClr>
              <a:buSzPct val="100000"/>
              <a:buFont typeface="Arial"/>
            </a:pPr>
            <a:r>
              <a:rPr lang="en" sz="1200">
                <a:solidFill>
                  <a:srgbClr val="191919"/>
                </a:solidFill>
                <a:latin typeface="Arial"/>
                <a:ea typeface="Arial"/>
                <a:cs typeface="Arial"/>
                <a:sym typeface="Arial"/>
              </a:rPr>
              <a:t>If one was concerning, not that and put possible explanation</a:t>
            </a:r>
          </a:p>
          <a:p>
            <a:pPr indent="-228600" lvl="2" marL="1371600" rtl="0">
              <a:spcBef>
                <a:spcPts val="0"/>
              </a:spcBef>
              <a:buClr>
                <a:srgbClr val="191919"/>
              </a:buClr>
              <a:buSzPct val="100000"/>
              <a:buFont typeface="Arial"/>
            </a:pPr>
            <a:r>
              <a:rPr lang="en" sz="1200">
                <a:solidFill>
                  <a:srgbClr val="191919"/>
                </a:solidFill>
                <a:latin typeface="Arial"/>
                <a:ea typeface="Arial"/>
                <a:cs typeface="Arial"/>
                <a:sym typeface="Arial"/>
              </a:rPr>
              <a:t>Pt’s elevated bp possibly due to pain.</a:t>
            </a:r>
          </a:p>
          <a:p>
            <a:pPr>
              <a:spcBef>
                <a:spcPts val="0"/>
              </a:spcBef>
              <a:buNone/>
            </a:pPr>
            <a:r>
              <a:t/>
            </a:r>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b="1" lang="en">
                <a:latin typeface="Arial"/>
                <a:ea typeface="Arial"/>
                <a:cs typeface="Arial"/>
                <a:sym typeface="Arial"/>
              </a:rPr>
              <a:t>HPI</a:t>
            </a:r>
          </a:p>
        </p:txBody>
      </p:sp>
      <p:sp>
        <p:nvSpPr>
          <p:cNvPr id="138" name="Shape 13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45833"/>
              <a:buFont typeface="Arial"/>
              <a:buNone/>
            </a:pPr>
            <a:r>
              <a:rPr lang="en" sz="2400">
                <a:solidFill>
                  <a:srgbClr val="191919"/>
                </a:solidFill>
                <a:latin typeface="Arial"/>
                <a:ea typeface="Arial"/>
                <a:cs typeface="Arial"/>
                <a:sym typeface="Arial"/>
              </a:rPr>
              <a:t>Medical Example:</a:t>
            </a:r>
          </a:p>
          <a:p>
            <a:pPr lvl="0" rtl="0">
              <a:spcBef>
                <a:spcPts val="0"/>
              </a:spcBef>
              <a:buClr>
                <a:schemeClr val="dk1"/>
              </a:buClr>
              <a:buFont typeface="Arial"/>
              <a:buNone/>
            </a:pPr>
            <a:r>
              <a:t/>
            </a:r>
            <a:endParaRPr sz="1200">
              <a:solidFill>
                <a:srgbClr val="191919"/>
              </a:solidFill>
              <a:latin typeface="Arial"/>
              <a:ea typeface="Arial"/>
              <a:cs typeface="Arial"/>
              <a:sym typeface="Arial"/>
            </a:endParaRPr>
          </a:p>
          <a:p>
            <a:pPr lvl="0">
              <a:spcBef>
                <a:spcPts val="0"/>
              </a:spcBef>
              <a:buClr>
                <a:schemeClr val="dk1"/>
              </a:buClr>
              <a:buSzPct val="91666"/>
              <a:buFont typeface="Arial"/>
              <a:buNone/>
            </a:pPr>
            <a:r>
              <a:rPr lang="en" sz="1200">
                <a:latin typeface="Courier New"/>
                <a:ea typeface="Courier New"/>
                <a:cs typeface="Courier New"/>
                <a:sym typeface="Courier New"/>
              </a:rPr>
              <a:t>Bystanders stated they found pt wandering around in the street and she did not know where she lived or who she was. Pt was disoriented, they brought her into their garage and called for EMS. Pt was assessed as CAOx1, knew her name but not her birthday, address, or where she was or how she got there. Pt had no obvious injuries, vitals stable, no SOB, no LOC, chest pain, tingling in extremities, dizziness, was in no pain, had not fallen, had not suffered H/N/B strike or sustained any injury. Upon transporting pt into the ambulance, pt's son walked up to the ambulance and stated "you found my grandma." Son stated that his grandma has dementia and wandered out of the house twenty minutes prior to EMS arrival. Pt's son confirmed that pt had dementia and was CAO to her baseline, and reported her medical history and demographics. Son did not have proxy, pt's sister has proxy but could not be reached, so pt was transported to the hospital because she was already in EMS care. A social service consult was requested at HH due family's lapse in caring for the pt. </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t/>
            </a:r>
            <a:endParaRPr/>
          </a:p>
        </p:txBody>
      </p:sp>
      <p:sp>
        <p:nvSpPr>
          <p:cNvPr id="144" name="Shape 14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45833"/>
              <a:buFont typeface="Arial"/>
              <a:buNone/>
            </a:pPr>
            <a:r>
              <a:rPr lang="en" sz="2400">
                <a:solidFill>
                  <a:srgbClr val="191919"/>
                </a:solidFill>
                <a:latin typeface="Arial"/>
                <a:ea typeface="Arial"/>
                <a:cs typeface="Arial"/>
                <a:sym typeface="Arial"/>
              </a:rPr>
              <a:t>Trauma Example:</a:t>
            </a:r>
          </a:p>
          <a:p>
            <a:pPr lvl="0" rtl="0">
              <a:spcBef>
                <a:spcPts val="0"/>
              </a:spcBef>
              <a:buClr>
                <a:schemeClr val="dk1"/>
              </a:buClr>
              <a:buFont typeface="Arial"/>
              <a:buNone/>
            </a:pPr>
            <a:r>
              <a:t/>
            </a:r>
            <a:endParaRPr sz="1200">
              <a:solidFill>
                <a:srgbClr val="191919"/>
              </a:solidFill>
              <a:latin typeface="Arial"/>
              <a:ea typeface="Arial"/>
              <a:cs typeface="Arial"/>
              <a:sym typeface="Arial"/>
            </a:endParaRPr>
          </a:p>
          <a:p>
            <a:pPr lvl="0">
              <a:spcBef>
                <a:spcPts val="0"/>
              </a:spcBef>
              <a:buClr>
                <a:schemeClr val="dk1"/>
              </a:buClr>
              <a:buSzPct val="91666"/>
              <a:buFont typeface="Arial"/>
              <a:buNone/>
            </a:pPr>
            <a:r>
              <a:rPr lang="en" sz="1200">
                <a:latin typeface="Courier New"/>
                <a:ea typeface="Courier New"/>
                <a:cs typeface="Courier New"/>
                <a:sym typeface="Courier New"/>
              </a:rPr>
              <a:t>Pt stated she was walking, slipped on the grass, fell and landed on her left side. Pt stated she hit her shoulder and smacked her head on the pavement. Pt had a one inch bleeding laceration to the left side of her forehead. Pt complained of 7/10 pain to her forehead that radiated down her neck. Pt had slight kyphosis of the spine. Spinal immobilization was performed due to age and MOI. Pt had an obvious dislocation to the left shoulder, with extremely limited range of motion to the area. Pt complained of 5/10 pain to the area. Pt was CMSx4. Pt was CAOx3, no LOC, no SOB, no chest pain,no dizziness, no tingling to the extremities, no N/V/D. Pt's vitals were stable.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x="0" y="0"/>
          <a:ext cx="0" cy="0"/>
          <a:chOff x="0" y="0"/>
          <a:chExt cx="0" cy="0"/>
        </a:xfrm>
      </p:grpSpPr>
      <p:sp>
        <p:nvSpPr>
          <p:cNvPr id="45" name="Shape 45"/>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Why We Chart</a:t>
            </a:r>
          </a:p>
        </p:txBody>
      </p:sp>
      <p:sp>
        <p:nvSpPr>
          <p:cNvPr id="46" name="Shape 4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1800"/>
              <a:t>-Charting is required by law</a:t>
            </a:r>
          </a:p>
          <a:p>
            <a:pPr lvl="0" rtl="0">
              <a:spcBef>
                <a:spcPts val="0"/>
              </a:spcBef>
              <a:buNone/>
            </a:pPr>
            <a:r>
              <a:rPr lang="en" sz="1800"/>
              <a:t>-As a record of what was done on our calls</a:t>
            </a:r>
          </a:p>
          <a:p>
            <a:pPr lvl="0" rtl="0">
              <a:spcBef>
                <a:spcPts val="0"/>
              </a:spcBef>
              <a:buNone/>
            </a:pPr>
            <a:r>
              <a:rPr lang="en" sz="1800"/>
              <a:t>	-Legal actions (suits/subpoenas) can occur years after the date of a call. </a:t>
            </a:r>
          </a:p>
          <a:p>
            <a:pPr indent="457200" lvl="0" rtl="0">
              <a:spcBef>
                <a:spcPts val="0"/>
              </a:spcBef>
              <a:buNone/>
            </a:pPr>
            <a:r>
              <a:rPr lang="en" sz="1800"/>
              <a:t>Charts provide a method of reminding the crew of the events of the call. </a:t>
            </a:r>
          </a:p>
          <a:p>
            <a:pPr lvl="0" rtl="0">
              <a:spcBef>
                <a:spcPts val="0"/>
              </a:spcBef>
              <a:buNone/>
            </a:pPr>
            <a:r>
              <a:rPr lang="en" sz="1800"/>
              <a:t>	-As a way of documenting reasons for protocol deviations</a:t>
            </a:r>
          </a:p>
          <a:p>
            <a:pPr lvl="0" rtl="0">
              <a:spcBef>
                <a:spcPts val="0"/>
              </a:spcBef>
              <a:buNone/>
            </a:pPr>
            <a:r>
              <a:rPr lang="en" sz="1800"/>
              <a:t>-For QA/QI and training to determine what skills need to be refreshed with the field staff at in-services</a:t>
            </a:r>
          </a:p>
          <a:p>
            <a:pPr lvl="0" rtl="0">
              <a:spcBef>
                <a:spcPts val="0"/>
              </a:spcBef>
              <a:buNone/>
            </a:pPr>
            <a:r>
              <a:t/>
            </a:r>
            <a:endParaRPr sz="1800"/>
          </a:p>
          <a:p>
            <a:pPr lvl="0" rtl="0">
              <a:spcBef>
                <a:spcPts val="0"/>
              </a:spcBef>
              <a:buNone/>
            </a:pPr>
            <a:r>
              <a:t/>
            </a:r>
            <a:endParaRPr sz="1800"/>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Special for RMA</a:t>
            </a:r>
          </a:p>
        </p:txBody>
      </p:sp>
      <p:sp>
        <p:nvSpPr>
          <p:cNvPr id="150" name="Shape 15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solidFill>
                  <a:srgbClr val="191919"/>
                </a:solidFill>
                <a:latin typeface="Arial"/>
                <a:ea typeface="Arial"/>
                <a:cs typeface="Arial"/>
                <a:sym typeface="Arial"/>
              </a:rPr>
              <a:t>Include RMA description at the end of the HPI for an RMA pt.</a:t>
            </a:r>
          </a:p>
          <a:p>
            <a:pPr lvl="0" rtl="0">
              <a:spcBef>
                <a:spcPts val="0"/>
              </a:spcBef>
              <a:buClr>
                <a:schemeClr val="dk1"/>
              </a:buClr>
              <a:buFont typeface="Arial"/>
              <a:buNone/>
            </a:pPr>
            <a:r>
              <a:t/>
            </a:r>
            <a:endParaRPr>
              <a:solidFill>
                <a:srgbClr val="191919"/>
              </a:solidFill>
              <a:latin typeface="Arial"/>
              <a:ea typeface="Arial"/>
              <a:cs typeface="Arial"/>
              <a:sym typeface="Arial"/>
            </a:endParaRPr>
          </a:p>
          <a:p>
            <a:pPr lvl="0">
              <a:spcBef>
                <a:spcPts val="0"/>
              </a:spcBef>
              <a:buClr>
                <a:schemeClr val="dk1"/>
              </a:buClr>
              <a:buSzPct val="36666"/>
              <a:buFont typeface="Arial"/>
              <a:buNone/>
            </a:pPr>
            <a:r>
              <a:rPr lang="en">
                <a:solidFill>
                  <a:srgbClr val="191919"/>
                </a:solidFill>
                <a:latin typeface="Arial"/>
                <a:ea typeface="Arial"/>
                <a:cs typeface="Arial"/>
                <a:sym typeface="Arial"/>
              </a:rPr>
              <a:t>For transport pt’s DON’T describe the care transfer in HPI  </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t/>
            </a:r>
            <a:endParaRPr/>
          </a:p>
        </p:txBody>
      </p:sp>
      <p:sp>
        <p:nvSpPr>
          <p:cNvPr id="156" name="Shape 15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45833"/>
              <a:buFont typeface="Arial"/>
              <a:buNone/>
            </a:pPr>
            <a:r>
              <a:rPr lang="en" sz="2400">
                <a:solidFill>
                  <a:srgbClr val="191919"/>
                </a:solidFill>
                <a:latin typeface="Arial"/>
                <a:ea typeface="Arial"/>
                <a:cs typeface="Arial"/>
                <a:sym typeface="Arial"/>
              </a:rPr>
              <a:t>RMA Example:</a:t>
            </a:r>
          </a:p>
          <a:p>
            <a:pPr lvl="0" rtl="0">
              <a:spcBef>
                <a:spcPts val="0"/>
              </a:spcBef>
              <a:buClr>
                <a:schemeClr val="dk1"/>
              </a:buClr>
              <a:buFont typeface="Arial"/>
              <a:buNone/>
            </a:pPr>
            <a:r>
              <a:t/>
            </a:r>
            <a:endParaRPr sz="1200">
              <a:solidFill>
                <a:srgbClr val="191919"/>
              </a:solidFill>
              <a:latin typeface="Arial"/>
              <a:ea typeface="Arial"/>
              <a:cs typeface="Arial"/>
              <a:sym typeface="Arial"/>
            </a:endParaRPr>
          </a:p>
          <a:p>
            <a:pPr lvl="0">
              <a:spcBef>
                <a:spcPts val="0"/>
              </a:spcBef>
              <a:buClr>
                <a:schemeClr val="dk1"/>
              </a:buClr>
              <a:buSzPct val="91666"/>
              <a:buFont typeface="Arial"/>
              <a:buNone/>
            </a:pPr>
            <a:r>
              <a:rPr lang="en" sz="1200">
                <a:latin typeface="Courier New"/>
                <a:ea typeface="Courier New"/>
                <a:cs typeface="Courier New"/>
                <a:sym typeface="Courier New"/>
              </a:rPr>
              <a:t>Fire stated that the pt was stable and to wait at the top of the ravine until they lifted the pt up. Pt's neighbor, who was a nurse, had climbed down the 30 ft ravine to assess pt and stated he was "completely stable and alert." Once pt had been lifted up the ravine in the stokes basket, the first thing pt stated was "I am fine, I don't want to go to the hospital." Pt stated he had slipped, fallen on his butt and slid slowly down the ravine, using trees to slow him along the way. Pt was CAOx3, pt denied H/N/B strike and pain, pt denied any pain to all areas. Pt denied LOC, SOB, N/V/D, dizziness, tingling in extremities. Pt's vitals were stable, pt was PMSx4. After a rapid trauma assessment, EMS determined pt had no injuries. EMS recommended pt be transported to the hospital to be assessed for possible injuries that may not have yet presented themselves. EMS advised pt to call them back if anything changed or if he changed his mind about seeking further medical attention. Pt read, understood, and signed the RMA form, pt's wife signed as a witness. </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Scene Description</a:t>
            </a:r>
          </a:p>
        </p:txBody>
      </p:sp>
      <p:sp>
        <p:nvSpPr>
          <p:cNvPr id="162" name="Shape 16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45833"/>
              <a:buFont typeface="Arial"/>
              <a:buNone/>
            </a:pPr>
            <a:r>
              <a:rPr lang="en" sz="2400">
                <a:solidFill>
                  <a:srgbClr val="191919"/>
                </a:solidFill>
                <a:latin typeface="Arial"/>
                <a:ea typeface="Arial"/>
                <a:cs typeface="Arial"/>
                <a:sym typeface="Arial"/>
              </a:rPr>
              <a:t>Components:</a:t>
            </a:r>
          </a:p>
          <a:p>
            <a:pPr indent="-342900" lvl="0" marL="457200" rtl="0">
              <a:spcBef>
                <a:spcPts val="0"/>
              </a:spcBef>
              <a:buClr>
                <a:srgbClr val="191919"/>
              </a:buClr>
              <a:buSzPct val="100000"/>
              <a:buFont typeface="Arial"/>
              <a:buAutoNum type="arabicPeriod"/>
            </a:pPr>
            <a:r>
              <a:rPr lang="en" sz="1800">
                <a:solidFill>
                  <a:srgbClr val="191919"/>
                </a:solidFill>
                <a:latin typeface="Arial"/>
                <a:ea typeface="Arial"/>
                <a:cs typeface="Arial"/>
                <a:sym typeface="Arial"/>
              </a:rPr>
              <a:t>Description of pt’s location within the scene</a:t>
            </a:r>
          </a:p>
          <a:p>
            <a:pPr indent="-342900" lvl="1" marL="914400" rtl="0">
              <a:spcBef>
                <a:spcPts val="0"/>
              </a:spcBef>
              <a:buClr>
                <a:srgbClr val="191919"/>
              </a:buClr>
              <a:buSzPct val="100000"/>
              <a:buFont typeface="Arial"/>
              <a:buAutoNum type="alphaLcPeriod"/>
            </a:pPr>
            <a:r>
              <a:rPr lang="en" sz="1800">
                <a:solidFill>
                  <a:srgbClr val="191919"/>
                </a:solidFill>
                <a:latin typeface="Arial"/>
                <a:ea typeface="Arial"/>
                <a:cs typeface="Arial"/>
                <a:sym typeface="Arial"/>
              </a:rPr>
              <a:t>Please note any strange scene condition (ie the ground was covered in snow)</a:t>
            </a:r>
          </a:p>
          <a:p>
            <a:pPr indent="-342900" lvl="1" marL="914400" rtl="0">
              <a:spcBef>
                <a:spcPts val="0"/>
              </a:spcBef>
              <a:buClr>
                <a:srgbClr val="191919"/>
              </a:buClr>
              <a:buSzPct val="100000"/>
              <a:buFont typeface="Arial"/>
              <a:buAutoNum type="alphaLcPeriod"/>
            </a:pPr>
            <a:r>
              <a:rPr lang="en" sz="1800">
                <a:solidFill>
                  <a:srgbClr val="191919"/>
                </a:solidFill>
                <a:latin typeface="Arial"/>
                <a:ea typeface="Arial"/>
                <a:cs typeface="Arial"/>
                <a:sym typeface="Arial"/>
              </a:rPr>
              <a:t>State other people present on scene</a:t>
            </a:r>
          </a:p>
          <a:p>
            <a:pPr indent="-342900" lvl="0" marL="457200" rtl="0">
              <a:spcBef>
                <a:spcPts val="0"/>
              </a:spcBef>
              <a:buClr>
                <a:srgbClr val="191919"/>
              </a:buClr>
              <a:buSzPct val="100000"/>
              <a:buFont typeface="Arial"/>
              <a:buAutoNum type="arabicPeriod"/>
            </a:pPr>
            <a:r>
              <a:rPr lang="en" sz="1800">
                <a:solidFill>
                  <a:srgbClr val="191919"/>
                </a:solidFill>
                <a:latin typeface="Arial"/>
                <a:ea typeface="Arial"/>
                <a:cs typeface="Arial"/>
                <a:sym typeface="Arial"/>
              </a:rPr>
              <a:t>Pt’s CAO status</a:t>
            </a:r>
          </a:p>
          <a:p>
            <a:pPr indent="-342900" lvl="0" marL="457200" rtl="0">
              <a:spcBef>
                <a:spcPts val="0"/>
              </a:spcBef>
              <a:buClr>
                <a:srgbClr val="191919"/>
              </a:buClr>
              <a:buSzPct val="100000"/>
              <a:buFont typeface="Arial"/>
              <a:buAutoNum type="arabicPeriod"/>
            </a:pPr>
            <a:r>
              <a:rPr lang="en" sz="1800">
                <a:solidFill>
                  <a:srgbClr val="191919"/>
                </a:solidFill>
                <a:latin typeface="Arial"/>
                <a:ea typeface="Arial"/>
                <a:cs typeface="Arial"/>
                <a:sym typeface="Arial"/>
              </a:rPr>
              <a:t>Comment on pt’s LOC (no LOC or LOC)</a:t>
            </a:r>
          </a:p>
          <a:p>
            <a:pPr indent="-342900" lvl="0" marL="457200" rtl="0">
              <a:spcBef>
                <a:spcPts val="0"/>
              </a:spcBef>
              <a:buClr>
                <a:srgbClr val="191919"/>
              </a:buClr>
              <a:buSzPct val="100000"/>
              <a:buFont typeface="Arial"/>
              <a:buAutoNum type="arabicPeriod"/>
            </a:pPr>
            <a:r>
              <a:rPr lang="en" sz="1800">
                <a:solidFill>
                  <a:srgbClr val="191919"/>
                </a:solidFill>
                <a:latin typeface="Arial"/>
                <a:ea typeface="Arial"/>
                <a:cs typeface="Arial"/>
                <a:sym typeface="Arial"/>
              </a:rPr>
              <a:t>Comment on pt’s breathing (no SOB versus SOB)</a:t>
            </a:r>
          </a:p>
          <a:p>
            <a:pPr indent="-342900" lvl="0" marL="457200" rtl="0">
              <a:spcBef>
                <a:spcPts val="0"/>
              </a:spcBef>
              <a:buClr>
                <a:srgbClr val="191919"/>
              </a:buClr>
              <a:buSzPct val="100000"/>
              <a:buFont typeface="Arial"/>
              <a:buAutoNum type="arabicPeriod"/>
            </a:pPr>
            <a:r>
              <a:rPr lang="en" sz="1800">
                <a:solidFill>
                  <a:srgbClr val="191919"/>
                </a:solidFill>
                <a:latin typeface="Arial"/>
                <a:ea typeface="Arial"/>
                <a:cs typeface="Arial"/>
                <a:sym typeface="Arial"/>
              </a:rPr>
              <a:t>Comment on ability to speak (full and complete sentences versus unable to speak versus pt speaking was inappropriate and slurred)</a:t>
            </a:r>
          </a:p>
          <a:p>
            <a:pPr indent="-342900" lvl="0" marL="457200" rtl="0">
              <a:spcBef>
                <a:spcPts val="0"/>
              </a:spcBef>
              <a:buClr>
                <a:srgbClr val="191919"/>
              </a:buClr>
              <a:buSzPct val="100000"/>
              <a:buFont typeface="Arial"/>
              <a:buAutoNum type="arabicPeriod"/>
            </a:pPr>
            <a:r>
              <a:rPr lang="en" sz="1800">
                <a:solidFill>
                  <a:srgbClr val="191919"/>
                </a:solidFill>
                <a:latin typeface="Arial"/>
                <a:ea typeface="Arial"/>
                <a:cs typeface="Arial"/>
                <a:sym typeface="Arial"/>
              </a:rPr>
              <a:t>Comment on obvious life-threats or pt agitation, if pt not directly in danger and not irritated, state in no obvious distress.</a:t>
            </a:r>
          </a:p>
          <a:p>
            <a:pPr>
              <a:spcBef>
                <a:spcPts val="0"/>
              </a:spcBef>
              <a:buNone/>
            </a:pPr>
            <a:r>
              <a:t/>
            </a:r>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t/>
            </a:r>
            <a:endParaRPr/>
          </a:p>
        </p:txBody>
      </p:sp>
      <p:sp>
        <p:nvSpPr>
          <p:cNvPr id="168" name="Shape 16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45833"/>
              <a:buFont typeface="Arial"/>
              <a:buNone/>
            </a:pPr>
            <a:r>
              <a:rPr lang="en" sz="2400">
                <a:solidFill>
                  <a:srgbClr val="191919"/>
                </a:solidFill>
                <a:latin typeface="Arial"/>
                <a:ea typeface="Arial"/>
                <a:cs typeface="Arial"/>
                <a:sym typeface="Arial"/>
              </a:rPr>
              <a:t>Example Scenario:</a:t>
            </a:r>
          </a:p>
          <a:p>
            <a:pPr lvl="0" rtl="0">
              <a:spcBef>
                <a:spcPts val="0"/>
              </a:spcBef>
              <a:buClr>
                <a:schemeClr val="dk1"/>
              </a:buClr>
              <a:buSzPct val="61111"/>
              <a:buFont typeface="Arial"/>
              <a:buNone/>
            </a:pPr>
            <a:r>
              <a:rPr lang="en" sz="1800">
                <a:solidFill>
                  <a:srgbClr val="191919"/>
                </a:solidFill>
                <a:latin typeface="Arial"/>
                <a:ea typeface="Arial"/>
                <a:cs typeface="Arial"/>
                <a:sym typeface="Arial"/>
              </a:rPr>
              <a:t>18 yo pt fell, landed on right side and hit head, is sitting on the grass upon MERT arrival.</a:t>
            </a:r>
          </a:p>
          <a:p>
            <a:pPr lvl="0" rtl="0">
              <a:spcBef>
                <a:spcPts val="0"/>
              </a:spcBef>
              <a:buClr>
                <a:schemeClr val="dk1"/>
              </a:buClr>
              <a:buFont typeface="Arial"/>
              <a:buNone/>
            </a:pPr>
            <a:r>
              <a:t/>
            </a:r>
            <a:endParaRPr sz="1800">
              <a:solidFill>
                <a:srgbClr val="191919"/>
              </a:solidFill>
              <a:latin typeface="Arial"/>
              <a:ea typeface="Arial"/>
              <a:cs typeface="Arial"/>
              <a:sym typeface="Arial"/>
            </a:endParaRPr>
          </a:p>
          <a:p>
            <a:pPr lvl="0" rtl="0">
              <a:spcBef>
                <a:spcPts val="0"/>
              </a:spcBef>
              <a:buClr>
                <a:schemeClr val="dk1"/>
              </a:buClr>
              <a:buSzPct val="45833"/>
              <a:buFont typeface="Arial"/>
              <a:buNone/>
            </a:pPr>
            <a:r>
              <a:rPr lang="en" sz="2400">
                <a:solidFill>
                  <a:srgbClr val="191919"/>
                </a:solidFill>
                <a:latin typeface="Arial"/>
                <a:ea typeface="Arial"/>
                <a:cs typeface="Arial"/>
                <a:sym typeface="Arial"/>
              </a:rPr>
              <a:t>Scene Description:</a:t>
            </a:r>
          </a:p>
          <a:p>
            <a:pPr lvl="0">
              <a:spcBef>
                <a:spcPts val="0"/>
              </a:spcBef>
              <a:buClr>
                <a:schemeClr val="dk1"/>
              </a:buClr>
              <a:buSzPct val="61111"/>
              <a:buFont typeface="Arial"/>
              <a:buNone/>
            </a:pPr>
            <a:r>
              <a:rPr lang="en" sz="1800">
                <a:solidFill>
                  <a:srgbClr val="191919"/>
                </a:solidFill>
                <a:latin typeface="Arial"/>
                <a:ea typeface="Arial"/>
                <a:cs typeface="Arial"/>
                <a:sym typeface="Arial"/>
              </a:rPr>
              <a:t>AOSTF 18yo female sitting on the grass holding a hand to her head.  Pt was CAOx3, no LOC, no SOB, speaking in full and complete sentences, in no obvious distress. Pt’s friend and one DPS officer was present on the scene.</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pic>
        <p:nvPicPr>
          <p:cNvPr id="173" name="Shape 173"/>
          <p:cNvPicPr preferRelativeResize="0"/>
          <p:nvPr/>
        </p:nvPicPr>
        <p:blipFill rotWithShape="1">
          <a:blip r:embed="rId3">
            <a:alphaModFix/>
          </a:blip>
          <a:srcRect b="31796" l="23266" r="15000" t="21724"/>
          <a:stretch/>
        </p:blipFill>
        <p:spPr>
          <a:xfrm>
            <a:off x="0" y="469450"/>
            <a:ext cx="9144000" cy="3872672"/>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Page 3: Neuro, Airway</a:t>
            </a:r>
          </a:p>
        </p:txBody>
      </p:sp>
      <p:sp>
        <p:nvSpPr>
          <p:cNvPr id="179" name="Shape 179"/>
          <p:cNvSpPr txBox="1"/>
          <p:nvPr>
            <p:ph idx="1" type="body"/>
          </p:nvPr>
        </p:nvSpPr>
        <p:spPr>
          <a:xfrm>
            <a:off x="361650" y="1200150"/>
            <a:ext cx="8420700" cy="3725699"/>
          </a:xfrm>
          <a:prstGeom prst="rect">
            <a:avLst/>
          </a:prstGeom>
        </p:spPr>
        <p:txBody>
          <a:bodyPr anchorCtr="0" anchor="t" bIns="91425" lIns="91425" rIns="91425" tIns="91425">
            <a:noAutofit/>
          </a:bodyPr>
          <a:lstStyle/>
          <a:p>
            <a:pPr lvl="0" rtl="0">
              <a:spcBef>
                <a:spcPts val="0"/>
              </a:spcBef>
              <a:buNone/>
            </a:pPr>
            <a:r>
              <a:rPr lang="en" sz="2400"/>
              <a:t>GOAL: What did you find in your initial assessment?</a:t>
            </a:r>
          </a:p>
          <a:p>
            <a:pPr lvl="0" rtl="0">
              <a:spcBef>
                <a:spcPts val="0"/>
              </a:spcBef>
              <a:buNone/>
            </a:pPr>
            <a:r>
              <a:rPr lang="en" sz="1800">
                <a:solidFill>
                  <a:srgbClr val="FF0000"/>
                </a:solidFill>
              </a:rPr>
              <a:t>Common Errors:</a:t>
            </a:r>
          </a:p>
          <a:p>
            <a:pPr lvl="0" rtl="0">
              <a:spcBef>
                <a:spcPts val="0"/>
              </a:spcBef>
              <a:buNone/>
            </a:pPr>
            <a:r>
              <a:rPr lang="en" sz="1800"/>
              <a:t>-Pupil size should be given in mm. there is a scale on the pen light. use it unless the scene would make doing so impossible. </a:t>
            </a:r>
          </a:p>
          <a:p>
            <a:pPr lvl="0" rtl="0">
              <a:spcBef>
                <a:spcPts val="0"/>
              </a:spcBef>
              <a:buNone/>
            </a:pPr>
            <a:r>
              <a:rPr lang="en" sz="1800"/>
              <a:t>-Was pt. immobilized=no UNLESS the pt. was immobilized when you arrived on scene (IN WHICH CASE WRITE IT IN THE COMMENTS).</a:t>
            </a:r>
          </a:p>
          <a:p>
            <a:pPr lvl="0" rtl="0">
              <a:spcBef>
                <a:spcPts val="0"/>
              </a:spcBef>
              <a:buNone/>
            </a:pPr>
            <a:r>
              <a:rPr lang="en" sz="1800">
                <a:solidFill>
                  <a:srgbClr val="00FF00"/>
                </a:solidFill>
              </a:rPr>
              <a:t>Don’t forget to include:</a:t>
            </a:r>
          </a:p>
          <a:p>
            <a:pPr lvl="0" rtl="0">
              <a:spcBef>
                <a:spcPts val="0"/>
              </a:spcBef>
              <a:buNone/>
            </a:pPr>
            <a:r>
              <a:rPr lang="en" sz="1800"/>
              <a:t>-Write out all of what pt. was oriented to in neuro comments </a:t>
            </a:r>
            <a:r>
              <a:rPr lang="en" sz="1200"/>
              <a:t>(person/place/time).</a:t>
            </a:r>
          </a:p>
          <a:p>
            <a:pPr rtl="0">
              <a:spcBef>
                <a:spcPts val="0"/>
              </a:spcBef>
              <a:buNone/>
            </a:pPr>
            <a:r>
              <a:rPr lang="en" sz="1800"/>
              <a:t>-Who is maintaining the airway; usually pt. unless another FR is stabilizing the airway.</a:t>
            </a:r>
          </a:p>
          <a:p>
            <a:pPr>
              <a:spcBef>
                <a:spcPts val="0"/>
              </a:spcBef>
              <a:buNone/>
            </a:pPr>
            <a:r>
              <a:rPr lang="en" sz="1800"/>
              <a:t>- Stroke Scale NA if not done</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pic>
        <p:nvPicPr>
          <p:cNvPr id="184" name="Shape 184"/>
          <p:cNvPicPr preferRelativeResize="0"/>
          <p:nvPr/>
        </p:nvPicPr>
        <p:blipFill rotWithShape="1">
          <a:blip r:embed="rId3">
            <a:alphaModFix/>
          </a:blip>
          <a:srcRect b="27414" l="32885" r="24232" t="20286"/>
          <a:stretch/>
        </p:blipFill>
        <p:spPr>
          <a:xfrm>
            <a:off x="821500" y="0"/>
            <a:ext cx="7500996" cy="5143499"/>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Page 4: Resp, Cardio</a:t>
            </a:r>
          </a:p>
        </p:txBody>
      </p:sp>
      <p:sp>
        <p:nvSpPr>
          <p:cNvPr id="190" name="Shape 190"/>
          <p:cNvSpPr txBox="1"/>
          <p:nvPr>
            <p:ph idx="1" type="body"/>
          </p:nvPr>
        </p:nvSpPr>
        <p:spPr>
          <a:xfrm>
            <a:off x="356850" y="1191000"/>
            <a:ext cx="8430300" cy="3725699"/>
          </a:xfrm>
          <a:prstGeom prst="rect">
            <a:avLst/>
          </a:prstGeom>
        </p:spPr>
        <p:txBody>
          <a:bodyPr anchorCtr="0" anchor="t" bIns="91425" lIns="91425" rIns="91425" tIns="91425">
            <a:noAutofit/>
          </a:bodyPr>
          <a:lstStyle/>
          <a:p>
            <a:pPr lvl="0" rtl="0">
              <a:spcBef>
                <a:spcPts val="0"/>
              </a:spcBef>
              <a:buClr>
                <a:schemeClr val="dk1"/>
              </a:buClr>
              <a:buSzPct val="45833"/>
              <a:buFont typeface="Arial"/>
              <a:buNone/>
            </a:pPr>
            <a:r>
              <a:rPr lang="en" sz="2400"/>
              <a:t>GOAL: What did you find in your initial assessment?</a:t>
            </a:r>
          </a:p>
          <a:p>
            <a:pPr lvl="0" rtl="0">
              <a:spcBef>
                <a:spcPts val="0"/>
              </a:spcBef>
              <a:buNone/>
            </a:pPr>
            <a:r>
              <a:t/>
            </a:r>
            <a:endParaRPr sz="1800">
              <a:solidFill>
                <a:srgbClr val="FF0000"/>
              </a:solidFill>
            </a:endParaRPr>
          </a:p>
          <a:p>
            <a:pPr lvl="0" rtl="0">
              <a:spcBef>
                <a:spcPts val="0"/>
              </a:spcBef>
              <a:buNone/>
            </a:pPr>
            <a:r>
              <a:rPr lang="en" sz="1800">
                <a:solidFill>
                  <a:srgbClr val="FF0000"/>
                </a:solidFill>
              </a:rPr>
              <a:t>Common Errors:</a:t>
            </a:r>
          </a:p>
          <a:p>
            <a:pPr lvl="0" rtl="0">
              <a:spcBef>
                <a:spcPts val="0"/>
              </a:spcBef>
              <a:buNone/>
            </a:pPr>
            <a:r>
              <a:rPr lang="en" sz="1800">
                <a:solidFill>
                  <a:srgbClr val="000000"/>
                </a:solidFill>
              </a:rPr>
              <a:t>-O2=No UNLESS you found the pt. with oxygen ALREADY administered.</a:t>
            </a:r>
          </a:p>
          <a:p>
            <a:pPr lvl="0" rtl="0">
              <a:spcBef>
                <a:spcPts val="0"/>
              </a:spcBef>
              <a:buNone/>
            </a:pPr>
            <a:r>
              <a:rPr lang="en" sz="1800">
                <a:solidFill>
                  <a:srgbClr val="000000"/>
                </a:solidFill>
              </a:rPr>
              <a:t>-Check pulses at an anatomic location BILATERALLY if the call allows.</a:t>
            </a:r>
          </a:p>
          <a:p>
            <a:pPr lvl="0" rtl="0">
              <a:spcBef>
                <a:spcPts val="0"/>
              </a:spcBef>
              <a:buNone/>
            </a:pPr>
            <a:r>
              <a:t/>
            </a:r>
            <a:endParaRPr sz="1800">
              <a:solidFill>
                <a:srgbClr val="000000"/>
              </a:solidFill>
            </a:endParaRPr>
          </a:p>
          <a:p>
            <a:pPr lvl="0" rtl="0">
              <a:spcBef>
                <a:spcPts val="0"/>
              </a:spcBef>
              <a:buNone/>
            </a:pPr>
            <a:r>
              <a:rPr lang="en" sz="1800">
                <a:solidFill>
                  <a:srgbClr val="00FF00"/>
                </a:solidFill>
              </a:rPr>
              <a:t>Don’t forget to include:</a:t>
            </a:r>
          </a:p>
          <a:p>
            <a:pPr lvl="0" rtl="0">
              <a:spcBef>
                <a:spcPts val="0"/>
              </a:spcBef>
              <a:buNone/>
            </a:pPr>
            <a:r>
              <a:rPr lang="en" sz="1800">
                <a:solidFill>
                  <a:srgbClr val="000000"/>
                </a:solidFill>
              </a:rPr>
              <a:t>-Write findings of lung auscultation in box underneath breath sound dropdowns.</a:t>
            </a:r>
          </a:p>
          <a:p>
            <a:pPr>
              <a:spcBef>
                <a:spcPts val="0"/>
              </a:spcBef>
              <a:buNone/>
            </a:pPr>
            <a:r>
              <a:t/>
            </a:r>
            <a:endParaRPr sz="1800">
              <a:solidFill>
                <a:srgbClr val="000000"/>
              </a:solidFill>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pic>
        <p:nvPicPr>
          <p:cNvPr id="195" name="Shape 195"/>
          <p:cNvPicPr preferRelativeResize="0"/>
          <p:nvPr/>
        </p:nvPicPr>
        <p:blipFill rotWithShape="1">
          <a:blip r:embed="rId3">
            <a:alphaModFix/>
          </a:blip>
          <a:srcRect b="41126" l="26000" r="17926" t="22736"/>
          <a:stretch/>
        </p:blipFill>
        <p:spPr>
          <a:xfrm>
            <a:off x="0" y="366500"/>
            <a:ext cx="9144000" cy="3314746"/>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Page 5: Secondary Survey</a:t>
            </a:r>
          </a:p>
        </p:txBody>
      </p:sp>
      <p:sp>
        <p:nvSpPr>
          <p:cNvPr id="201" name="Shape 201"/>
          <p:cNvSpPr txBox="1"/>
          <p:nvPr>
            <p:ph idx="1" type="body"/>
          </p:nvPr>
        </p:nvSpPr>
        <p:spPr>
          <a:xfrm>
            <a:off x="347700" y="1181825"/>
            <a:ext cx="8448600" cy="3725699"/>
          </a:xfrm>
          <a:prstGeom prst="rect">
            <a:avLst/>
          </a:prstGeom>
        </p:spPr>
        <p:txBody>
          <a:bodyPr anchorCtr="0" anchor="t" bIns="91425" lIns="91425" rIns="91425" tIns="91425">
            <a:noAutofit/>
          </a:bodyPr>
          <a:lstStyle/>
          <a:p>
            <a:pPr lvl="0" rtl="0">
              <a:spcBef>
                <a:spcPts val="0"/>
              </a:spcBef>
              <a:buNone/>
            </a:pPr>
            <a:r>
              <a:rPr lang="en" sz="1800"/>
              <a:t>GOAL: What did you find in your focused assessment?</a:t>
            </a:r>
          </a:p>
          <a:p>
            <a:pPr lvl="0" rtl="0">
              <a:spcBef>
                <a:spcPts val="0"/>
              </a:spcBef>
              <a:buNone/>
            </a:pPr>
            <a:r>
              <a:t/>
            </a:r>
            <a:endParaRPr sz="1200"/>
          </a:p>
          <a:p>
            <a:pPr lvl="0" rtl="0">
              <a:spcBef>
                <a:spcPts val="0"/>
              </a:spcBef>
              <a:buNone/>
            </a:pPr>
            <a:r>
              <a:rPr lang="en" sz="1800">
                <a:solidFill>
                  <a:srgbClr val="000000"/>
                </a:solidFill>
              </a:rPr>
              <a:t>If nothing wrong with the body area, write Negative DCAPBTLS to all exposed areas.</a:t>
            </a:r>
          </a:p>
          <a:p>
            <a:pPr rtl="0">
              <a:spcBef>
                <a:spcPts val="0"/>
              </a:spcBef>
              <a:buNone/>
            </a:pPr>
            <a:r>
              <a:t/>
            </a:r>
            <a:endParaRPr sz="1800"/>
          </a:p>
          <a:p>
            <a:pPr lvl="0" rtl="0">
              <a:spcBef>
                <a:spcPts val="0"/>
              </a:spcBef>
              <a:buNone/>
            </a:pPr>
            <a:r>
              <a:rPr lang="en" sz="1800"/>
              <a:t>If there is something, describe it the same as you did in the HPI</a:t>
            </a:r>
          </a:p>
          <a:p>
            <a:pPr>
              <a:spcBef>
                <a:spcPts val="0"/>
              </a:spcBef>
              <a:buNone/>
            </a:pPr>
            <a:r>
              <a:t/>
            </a:r>
            <a:endParaRPr sz="180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x="0" y="0"/>
          <a:ext cx="0" cy="0"/>
          <a:chOff x="0" y="0"/>
          <a:chExt cx="0" cy="0"/>
        </a:xfrm>
      </p:grpSpPr>
      <p:sp>
        <p:nvSpPr>
          <p:cNvPr id="51" name="Shape 51"/>
          <p:cNvSpPr txBox="1"/>
          <p:nvPr/>
        </p:nvSpPr>
        <p:spPr>
          <a:xfrm>
            <a:off x="1137900" y="1943100"/>
            <a:ext cx="6868200" cy="1257299"/>
          </a:xfrm>
          <a:prstGeom prst="rect">
            <a:avLst/>
          </a:prstGeom>
          <a:noFill/>
          <a:ln>
            <a:noFill/>
          </a:ln>
        </p:spPr>
        <p:txBody>
          <a:bodyPr anchorCtr="0" anchor="ctr" bIns="91425" lIns="91425" rIns="91425" tIns="91425">
            <a:noAutofit/>
          </a:bodyPr>
          <a:lstStyle/>
          <a:p>
            <a:pPr algn="ctr">
              <a:spcBef>
                <a:spcPts val="0"/>
              </a:spcBef>
              <a:buNone/>
            </a:pPr>
            <a:r>
              <a:rPr lang="en" sz="4800">
                <a:solidFill>
                  <a:srgbClr val="FFFFFF"/>
                </a:solidFill>
                <a:latin typeface="Georgia"/>
                <a:ea typeface="Georgia"/>
                <a:cs typeface="Georgia"/>
                <a:sym typeface="Georgia"/>
              </a:rPr>
              <a:t>Part 1:Demo Call</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pic>
        <p:nvPicPr>
          <p:cNvPr id="206" name="Shape 206"/>
          <p:cNvPicPr preferRelativeResize="0"/>
          <p:nvPr/>
        </p:nvPicPr>
        <p:blipFill>
          <a:blip r:embed="rId3">
            <a:alphaModFix/>
          </a:blip>
          <a:stretch>
            <a:fillRect/>
          </a:stretch>
        </p:blipFill>
        <p:spPr>
          <a:xfrm>
            <a:off x="0" y="340130"/>
            <a:ext cx="9143999" cy="4463238"/>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Page 8: Activity Log, Part 1</a:t>
            </a:r>
          </a:p>
        </p:txBody>
      </p:sp>
      <p:sp>
        <p:nvSpPr>
          <p:cNvPr id="212" name="Shape 212"/>
          <p:cNvSpPr txBox="1"/>
          <p:nvPr>
            <p:ph idx="1" type="body"/>
          </p:nvPr>
        </p:nvSpPr>
        <p:spPr>
          <a:xfrm>
            <a:off x="306450" y="1191000"/>
            <a:ext cx="8531099" cy="3725699"/>
          </a:xfrm>
          <a:prstGeom prst="rect">
            <a:avLst/>
          </a:prstGeom>
        </p:spPr>
        <p:txBody>
          <a:bodyPr anchorCtr="0" anchor="t" bIns="91425" lIns="91425" rIns="91425" tIns="91425">
            <a:noAutofit/>
          </a:bodyPr>
          <a:lstStyle/>
          <a:p>
            <a:pPr lvl="0" rtl="0">
              <a:spcBef>
                <a:spcPts val="0"/>
              </a:spcBef>
              <a:buNone/>
            </a:pPr>
            <a:r>
              <a:rPr lang="en" sz="1800"/>
              <a:t>GOAL: What Vital Signs did you get on the pt.?</a:t>
            </a:r>
          </a:p>
          <a:p>
            <a:pPr lvl="0" rtl="0">
              <a:spcBef>
                <a:spcPts val="0"/>
              </a:spcBef>
              <a:buNone/>
            </a:pPr>
            <a:r>
              <a:rPr lang="en" sz="1800">
                <a:solidFill>
                  <a:srgbClr val="FF0000"/>
                </a:solidFill>
              </a:rPr>
              <a:t>Common Mistakes:</a:t>
            </a:r>
          </a:p>
          <a:p>
            <a:pPr lvl="0" rtl="0">
              <a:spcBef>
                <a:spcPts val="0"/>
              </a:spcBef>
              <a:buNone/>
            </a:pPr>
            <a:r>
              <a:rPr lang="en" sz="1800">
                <a:solidFill>
                  <a:srgbClr val="000000"/>
                </a:solidFill>
              </a:rPr>
              <a:t>-Glu/Rhythm/ECG are not in MERT protocols. They should be BLANK.</a:t>
            </a:r>
          </a:p>
          <a:p>
            <a:pPr lvl="0" rtl="0">
              <a:spcBef>
                <a:spcPts val="0"/>
              </a:spcBef>
              <a:buNone/>
            </a:pPr>
            <a:r>
              <a:rPr lang="en" sz="1800">
                <a:solidFill>
                  <a:srgbClr val="000000"/>
                </a:solidFill>
              </a:rPr>
              <a:t>-Entries should be separated by protocol, not time. If you did things with different protocols simultaneously, each action gets its own entry (see next slide for more info). </a:t>
            </a:r>
          </a:p>
          <a:p>
            <a:pPr lvl="0" rtl="0">
              <a:spcBef>
                <a:spcPts val="0"/>
              </a:spcBef>
              <a:buNone/>
            </a:pPr>
            <a:r>
              <a:rPr lang="en" sz="1800">
                <a:solidFill>
                  <a:srgbClr val="00FF00"/>
                </a:solidFill>
              </a:rPr>
              <a:t>Don’t forget to include:</a:t>
            </a:r>
          </a:p>
          <a:p>
            <a:pPr lvl="0" rtl="0">
              <a:spcBef>
                <a:spcPts val="0"/>
              </a:spcBef>
              <a:buNone/>
            </a:pPr>
            <a:r>
              <a:rPr lang="en" sz="1800"/>
              <a:t>-To get baseline VS on every pt. If you can’t, say why in the comments. At a minimum, visually observable info. (gcs/breathing effort/etc) should be entered. </a:t>
            </a:r>
          </a:p>
          <a:p>
            <a:pPr>
              <a:spcBef>
                <a:spcPts val="0"/>
              </a:spcBef>
              <a:buNone/>
            </a:pPr>
            <a:r>
              <a:t/>
            </a:r>
            <a:endParaRPr sz="1800"/>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pic>
        <p:nvPicPr>
          <p:cNvPr id="217" name="Shape 217"/>
          <p:cNvPicPr preferRelativeResize="0"/>
          <p:nvPr/>
        </p:nvPicPr>
        <p:blipFill>
          <a:blip r:embed="rId3">
            <a:alphaModFix/>
          </a:blip>
          <a:stretch>
            <a:fillRect/>
          </a:stretch>
        </p:blipFill>
        <p:spPr>
          <a:xfrm>
            <a:off x="-3" y="-3"/>
            <a:ext cx="2702874" cy="2756000"/>
          </a:xfrm>
          <a:prstGeom prst="rect">
            <a:avLst/>
          </a:prstGeom>
          <a:noFill/>
          <a:ln>
            <a:noFill/>
          </a:ln>
        </p:spPr>
      </p:pic>
      <p:pic>
        <p:nvPicPr>
          <p:cNvPr id="218" name="Shape 218"/>
          <p:cNvPicPr preferRelativeResize="0"/>
          <p:nvPr/>
        </p:nvPicPr>
        <p:blipFill>
          <a:blip r:embed="rId4">
            <a:alphaModFix/>
          </a:blip>
          <a:stretch>
            <a:fillRect/>
          </a:stretch>
        </p:blipFill>
        <p:spPr>
          <a:xfrm>
            <a:off x="2874025" y="2730275"/>
            <a:ext cx="3072325" cy="2413224"/>
          </a:xfrm>
          <a:prstGeom prst="rect">
            <a:avLst/>
          </a:prstGeom>
          <a:noFill/>
          <a:ln>
            <a:noFill/>
          </a:ln>
        </p:spPr>
      </p:pic>
      <p:pic>
        <p:nvPicPr>
          <p:cNvPr id="219" name="Shape 219"/>
          <p:cNvPicPr preferRelativeResize="0"/>
          <p:nvPr/>
        </p:nvPicPr>
        <p:blipFill>
          <a:blip r:embed="rId5">
            <a:alphaModFix/>
          </a:blip>
          <a:stretch>
            <a:fillRect/>
          </a:stretch>
        </p:blipFill>
        <p:spPr>
          <a:xfrm>
            <a:off x="5946350" y="2743125"/>
            <a:ext cx="3197650" cy="2387499"/>
          </a:xfrm>
          <a:prstGeom prst="rect">
            <a:avLst/>
          </a:prstGeom>
          <a:noFill/>
          <a:ln>
            <a:noFill/>
          </a:ln>
        </p:spPr>
      </p:pic>
      <p:pic>
        <p:nvPicPr>
          <p:cNvPr id="220" name="Shape 220"/>
          <p:cNvPicPr preferRelativeResize="0"/>
          <p:nvPr/>
        </p:nvPicPr>
        <p:blipFill>
          <a:blip r:embed="rId6">
            <a:alphaModFix/>
          </a:blip>
          <a:stretch>
            <a:fillRect/>
          </a:stretch>
        </p:blipFill>
        <p:spPr>
          <a:xfrm>
            <a:off x="5946350" y="0"/>
            <a:ext cx="3197649" cy="2730275"/>
          </a:xfrm>
          <a:prstGeom prst="rect">
            <a:avLst/>
          </a:prstGeom>
          <a:noFill/>
          <a:ln>
            <a:noFill/>
          </a:ln>
        </p:spPr>
      </p:pic>
      <p:pic>
        <p:nvPicPr>
          <p:cNvPr id="221" name="Shape 221"/>
          <p:cNvPicPr preferRelativeResize="0"/>
          <p:nvPr/>
        </p:nvPicPr>
        <p:blipFill>
          <a:blip r:embed="rId7">
            <a:alphaModFix/>
          </a:blip>
          <a:stretch>
            <a:fillRect/>
          </a:stretch>
        </p:blipFill>
        <p:spPr>
          <a:xfrm>
            <a:off x="0" y="2730282"/>
            <a:ext cx="2874025" cy="2413218"/>
          </a:xfrm>
          <a:prstGeom prst="rect">
            <a:avLst/>
          </a:prstGeom>
          <a:noFill/>
          <a:ln>
            <a:noFill/>
          </a:ln>
        </p:spPr>
      </p:pic>
      <p:pic>
        <p:nvPicPr>
          <p:cNvPr id="222" name="Shape 222"/>
          <p:cNvPicPr preferRelativeResize="0"/>
          <p:nvPr/>
        </p:nvPicPr>
        <p:blipFill>
          <a:blip r:embed="rId8">
            <a:alphaModFix/>
          </a:blip>
          <a:stretch>
            <a:fillRect/>
          </a:stretch>
        </p:blipFill>
        <p:spPr>
          <a:xfrm>
            <a:off x="2702875" y="0"/>
            <a:ext cx="3243474" cy="2730275"/>
          </a:xfrm>
          <a:prstGeom prst="rect">
            <a:avLst/>
          </a:prstGeom>
          <a:noFill/>
          <a:ln>
            <a:noFill/>
          </a:ln>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pic>
        <p:nvPicPr>
          <p:cNvPr id="227" name="Shape 227"/>
          <p:cNvPicPr preferRelativeResize="0"/>
          <p:nvPr/>
        </p:nvPicPr>
        <p:blipFill>
          <a:blip r:embed="rId3">
            <a:alphaModFix/>
          </a:blip>
          <a:stretch>
            <a:fillRect/>
          </a:stretch>
        </p:blipFill>
        <p:spPr>
          <a:xfrm>
            <a:off x="1" y="751300"/>
            <a:ext cx="4473050" cy="3249200"/>
          </a:xfrm>
          <a:prstGeom prst="rect">
            <a:avLst/>
          </a:prstGeom>
          <a:noFill/>
          <a:ln>
            <a:noFill/>
          </a:ln>
        </p:spPr>
      </p:pic>
      <p:pic>
        <p:nvPicPr>
          <p:cNvPr id="228" name="Shape 228"/>
          <p:cNvPicPr preferRelativeResize="0"/>
          <p:nvPr/>
        </p:nvPicPr>
        <p:blipFill>
          <a:blip r:embed="rId4">
            <a:alphaModFix/>
          </a:blip>
          <a:stretch>
            <a:fillRect/>
          </a:stretch>
        </p:blipFill>
        <p:spPr>
          <a:xfrm>
            <a:off x="4676731" y="751300"/>
            <a:ext cx="4412295" cy="3349875"/>
          </a:xfrm>
          <a:prstGeom prst="rect">
            <a:avLst/>
          </a:prstGeom>
          <a:noFill/>
          <a:ln>
            <a:noFill/>
          </a:ln>
        </p:spPr>
      </p:pic>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Page 8: Activity Log, Part 2</a:t>
            </a:r>
          </a:p>
        </p:txBody>
      </p:sp>
      <p:sp>
        <p:nvSpPr>
          <p:cNvPr id="234" name="Shape 23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1800"/>
              <a:t>GOAL: What actions did you take after your assessment?</a:t>
            </a:r>
          </a:p>
          <a:p>
            <a:pPr lvl="0" rtl="0">
              <a:spcBef>
                <a:spcPts val="1000"/>
              </a:spcBef>
              <a:buNone/>
            </a:pPr>
            <a:r>
              <a:rPr lang="en" sz="1800">
                <a:solidFill>
                  <a:srgbClr val="FF0000"/>
                </a:solidFill>
              </a:rPr>
              <a:t>Common Mistakes:</a:t>
            </a:r>
          </a:p>
          <a:p>
            <a:pPr lvl="0" rtl="0">
              <a:spcBef>
                <a:spcPts val="0"/>
              </a:spcBef>
              <a:buNone/>
            </a:pPr>
            <a:r>
              <a:rPr lang="en" sz="1800"/>
              <a:t>-Drop down actions should be used regarding actions in place of comments when available. </a:t>
            </a:r>
          </a:p>
          <a:p>
            <a:pPr lvl="0" rtl="0">
              <a:spcBef>
                <a:spcPts val="0"/>
              </a:spcBef>
              <a:buNone/>
            </a:pPr>
            <a:r>
              <a:rPr lang="en" sz="1800"/>
              <a:t>-There are protocols available beyond the BLS scope of practice. DO NOT USE THEM. Ex: Selective Spinal Immobilization=YES, Spinal Immobilization Clearance= NO. </a:t>
            </a:r>
          </a:p>
          <a:p>
            <a:pPr lvl="0" rtl="0">
              <a:spcBef>
                <a:spcPts val="0"/>
              </a:spcBef>
              <a:buClr>
                <a:schemeClr val="dk1"/>
              </a:buClr>
              <a:buSzPct val="61111"/>
              <a:buFont typeface="Arial"/>
              <a:buNone/>
            </a:pPr>
            <a:r>
              <a:rPr lang="en" sz="1800"/>
              <a:t>-Use appropriate protocols, don’t write UPCP for every entry. </a:t>
            </a:r>
          </a:p>
          <a:p>
            <a:pPr lvl="0" rtl="0">
              <a:spcBef>
                <a:spcPts val="0"/>
              </a:spcBef>
              <a:buNone/>
            </a:pPr>
            <a:r>
              <a:rPr lang="en" sz="1800"/>
              <a:t>-Oxygen=medication, NOT airway for BLS providers.</a:t>
            </a:r>
          </a:p>
          <a:p>
            <a:pPr lvl="0" rtl="0">
              <a:spcBef>
                <a:spcPts val="1000"/>
              </a:spcBef>
              <a:buNone/>
            </a:pPr>
            <a:r>
              <a:rPr lang="en" sz="1800">
                <a:solidFill>
                  <a:srgbClr val="00FF00"/>
                </a:solidFill>
              </a:rPr>
              <a:t>Don’t forget to include:</a:t>
            </a:r>
          </a:p>
          <a:p>
            <a:pPr lvl="0" rtl="0">
              <a:spcBef>
                <a:spcPts val="0"/>
              </a:spcBef>
              <a:buNone/>
            </a:pPr>
            <a:r>
              <a:rPr lang="en" sz="1800">
                <a:solidFill>
                  <a:srgbClr val="000000"/>
                </a:solidFill>
              </a:rPr>
              <a:t>-A comment about transfer of care with Rig # and ALS/BLS denoted, or:</a:t>
            </a:r>
          </a:p>
          <a:p>
            <a:pPr lvl="0" rtl="0">
              <a:spcBef>
                <a:spcPts val="0"/>
              </a:spcBef>
              <a:buNone/>
            </a:pPr>
            <a:r>
              <a:rPr lang="en" sz="1800">
                <a:solidFill>
                  <a:srgbClr val="000000"/>
                </a:solidFill>
              </a:rPr>
              <a:t>-A comment about RMA. </a:t>
            </a:r>
          </a:p>
          <a:p>
            <a:pPr lvl="0" rtl="0">
              <a:spcBef>
                <a:spcPts val="0"/>
              </a:spcBef>
              <a:buNone/>
            </a:pPr>
            <a:r>
              <a:t/>
            </a:r>
            <a:endParaRPr sz="1800">
              <a:solidFill>
                <a:srgbClr val="000000"/>
              </a:solidFill>
            </a:endParaRPr>
          </a:p>
          <a:p>
            <a:pPr lvl="0" rtl="0">
              <a:spcBef>
                <a:spcPts val="0"/>
              </a:spcBef>
              <a:buNone/>
            </a:pPr>
            <a:r>
              <a:t/>
            </a:r>
            <a:endParaRPr sz="1800"/>
          </a:p>
          <a:p>
            <a:pPr>
              <a:spcBef>
                <a:spcPts val="0"/>
              </a:spcBef>
              <a:buNone/>
            </a:pPr>
            <a:r>
              <a:t/>
            </a:r>
            <a:endParaRPr sz="1800"/>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Page 8: Points in Activity Log</a:t>
            </a:r>
          </a:p>
        </p:txBody>
      </p:sp>
      <p:sp>
        <p:nvSpPr>
          <p:cNvPr id="240" name="Shape 24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buClr>
                <a:srgbClr val="191919"/>
              </a:buClr>
              <a:buSzPct val="100000"/>
              <a:buFont typeface="Arial"/>
              <a:buNone/>
            </a:pPr>
            <a:r>
              <a:rPr lang="en" sz="1600">
                <a:solidFill>
                  <a:srgbClr val="191919"/>
                </a:solidFill>
                <a:latin typeface="Arial"/>
                <a:ea typeface="Arial"/>
                <a:cs typeface="Arial"/>
                <a:sym typeface="Arial"/>
              </a:rPr>
              <a:t>Time on scene</a:t>
            </a:r>
          </a:p>
          <a:p>
            <a:pPr indent="-228600" lvl="1" marL="914400" rtl="0">
              <a:spcBef>
                <a:spcPts val="0"/>
              </a:spcBef>
              <a:buClr>
                <a:srgbClr val="191919"/>
              </a:buClr>
              <a:buSzPct val="100000"/>
              <a:buFont typeface="Arial"/>
              <a:buNone/>
            </a:pPr>
            <a:r>
              <a:rPr lang="en" sz="1400">
                <a:solidFill>
                  <a:srgbClr val="191919"/>
                </a:solidFill>
                <a:latin typeface="Arial"/>
                <a:ea typeface="Arial"/>
                <a:cs typeface="Arial"/>
                <a:sym typeface="Arial"/>
              </a:rPr>
              <a:t>At this time, copy/paste all of scene description except for the description of number of DPS and bystanders on scene.  Give brief description of chief complaint.</a:t>
            </a:r>
          </a:p>
          <a:p>
            <a:pPr indent="-228600" lvl="2" marL="1371600" rtl="0">
              <a:spcBef>
                <a:spcPts val="0"/>
              </a:spcBef>
              <a:buClr>
                <a:srgbClr val="191919"/>
              </a:buClr>
              <a:buSzPct val="116666"/>
              <a:buFont typeface="Arial"/>
              <a:buNone/>
            </a:pPr>
            <a:r>
              <a:rPr lang="en" sz="1200">
                <a:solidFill>
                  <a:srgbClr val="191919"/>
                </a:solidFill>
                <a:latin typeface="Arial"/>
                <a:ea typeface="Arial"/>
                <a:cs typeface="Arial"/>
                <a:sym typeface="Arial"/>
              </a:rPr>
              <a:t>ie. from the scene description example: AOSTF 18yo female sitting on the grass holding a hand to her head.  Pt was CAOx3, no LOC, no SOB, speaking in full and complete sentences, in no obvious distress. Pt had fell, landed on left side, and hit their head.  Pt complained of 5/10 pain to her head.</a:t>
            </a:r>
          </a:p>
          <a:p>
            <a:pPr indent="-228600" lvl="0" marL="457200" rtl="0">
              <a:spcBef>
                <a:spcPts val="0"/>
              </a:spcBef>
              <a:buClr>
                <a:srgbClr val="191919"/>
              </a:buClr>
              <a:buSzPct val="100000"/>
              <a:buFont typeface="Arial"/>
              <a:buNone/>
            </a:pPr>
            <a:r>
              <a:rPr lang="en" sz="1600">
                <a:solidFill>
                  <a:srgbClr val="191919"/>
                </a:solidFill>
                <a:latin typeface="Arial"/>
                <a:ea typeface="Arial"/>
                <a:cs typeface="Arial"/>
                <a:sym typeface="Arial"/>
              </a:rPr>
              <a:t>Vitals Times</a:t>
            </a:r>
          </a:p>
          <a:p>
            <a:pPr indent="-228600" lvl="0" marL="457200" rtl="0">
              <a:spcBef>
                <a:spcPts val="0"/>
              </a:spcBef>
              <a:buClr>
                <a:srgbClr val="191919"/>
              </a:buClr>
              <a:buSzPct val="100000"/>
              <a:buFont typeface="Arial"/>
              <a:buNone/>
            </a:pPr>
            <a:r>
              <a:rPr lang="en" sz="1600">
                <a:solidFill>
                  <a:srgbClr val="191919"/>
                </a:solidFill>
                <a:latin typeface="Arial"/>
                <a:ea typeface="Arial"/>
                <a:cs typeface="Arial"/>
                <a:sym typeface="Arial"/>
              </a:rPr>
              <a:t>Times of interventions and QUICK description of them</a:t>
            </a:r>
          </a:p>
          <a:p>
            <a:pPr indent="-228600" lvl="1" marL="914400" rtl="0">
              <a:spcBef>
                <a:spcPts val="0"/>
              </a:spcBef>
              <a:buClr>
                <a:srgbClr val="191919"/>
              </a:buClr>
              <a:buSzPct val="100000"/>
              <a:buFont typeface="Arial"/>
              <a:buNone/>
            </a:pPr>
            <a:r>
              <a:rPr lang="en" sz="1200">
                <a:solidFill>
                  <a:srgbClr val="191919"/>
                </a:solidFill>
                <a:latin typeface="Arial"/>
                <a:ea typeface="Arial"/>
                <a:cs typeface="Arial"/>
                <a:sym typeface="Arial"/>
              </a:rPr>
              <a:t>ie. RC MERT applied ice pack and ace bandage, checked CMS before and after</a:t>
            </a:r>
          </a:p>
          <a:p>
            <a:pPr indent="-228600" lvl="2" marL="1371600" rtl="0">
              <a:spcBef>
                <a:spcPts val="0"/>
              </a:spcBef>
              <a:buClr>
                <a:srgbClr val="191919"/>
              </a:buClr>
              <a:buSzPct val="100000"/>
              <a:buFont typeface="Arial"/>
              <a:buNone/>
            </a:pPr>
            <a:r>
              <a:rPr lang="en" sz="1200">
                <a:solidFill>
                  <a:srgbClr val="191919"/>
                </a:solidFill>
                <a:latin typeface="Arial"/>
                <a:ea typeface="Arial"/>
                <a:cs typeface="Arial"/>
                <a:sym typeface="Arial"/>
              </a:rPr>
              <a:t>Interventions that need add action:</a:t>
            </a:r>
          </a:p>
          <a:p>
            <a:pPr indent="-228600" lvl="3" marL="1828800" rtl="0">
              <a:spcBef>
                <a:spcPts val="0"/>
              </a:spcBef>
              <a:buClr>
                <a:srgbClr val="191919"/>
              </a:buClr>
              <a:buSzPct val="100000"/>
              <a:buFont typeface="Arial"/>
              <a:buNone/>
            </a:pPr>
            <a:r>
              <a:rPr lang="en" sz="1200">
                <a:solidFill>
                  <a:srgbClr val="191919"/>
                </a:solidFill>
                <a:latin typeface="Arial"/>
                <a:ea typeface="Arial"/>
                <a:cs typeface="Arial"/>
                <a:sym typeface="Arial"/>
              </a:rPr>
              <a:t>Spinal Immobilization</a:t>
            </a:r>
          </a:p>
          <a:p>
            <a:pPr indent="-228600" lvl="3" marL="1828800" rtl="0">
              <a:spcBef>
                <a:spcPts val="0"/>
              </a:spcBef>
              <a:buClr>
                <a:srgbClr val="191919"/>
              </a:buClr>
              <a:buSzPct val="100000"/>
              <a:buFont typeface="Arial"/>
              <a:buNone/>
            </a:pPr>
            <a:r>
              <a:rPr lang="en" sz="1200">
                <a:solidFill>
                  <a:srgbClr val="191919"/>
                </a:solidFill>
                <a:latin typeface="Arial"/>
                <a:ea typeface="Arial"/>
                <a:cs typeface="Arial"/>
                <a:sym typeface="Arial"/>
              </a:rPr>
              <a:t>Medical Control</a:t>
            </a:r>
          </a:p>
          <a:p>
            <a:pPr indent="-228600" lvl="3" marL="1828800" rtl="0">
              <a:spcBef>
                <a:spcPts val="0"/>
              </a:spcBef>
              <a:buClr>
                <a:srgbClr val="191919"/>
              </a:buClr>
              <a:buSzPct val="100000"/>
              <a:buFont typeface="Arial"/>
              <a:buNone/>
            </a:pPr>
            <a:r>
              <a:rPr lang="en" sz="1200">
                <a:solidFill>
                  <a:srgbClr val="191919"/>
                </a:solidFill>
                <a:latin typeface="Arial"/>
                <a:ea typeface="Arial"/>
                <a:cs typeface="Arial"/>
                <a:sym typeface="Arial"/>
              </a:rPr>
              <a:t>Medicine Administration</a:t>
            </a:r>
          </a:p>
          <a:p>
            <a:pPr indent="-228600" lvl="0" marL="457200" rtl="0">
              <a:spcBef>
                <a:spcPts val="0"/>
              </a:spcBef>
              <a:buClr>
                <a:srgbClr val="191919"/>
              </a:buClr>
              <a:buSzPct val="100000"/>
              <a:buFont typeface="Arial"/>
              <a:buNone/>
            </a:pPr>
            <a:r>
              <a:rPr lang="en" sz="1600">
                <a:solidFill>
                  <a:srgbClr val="191919"/>
                </a:solidFill>
                <a:latin typeface="Arial"/>
                <a:ea typeface="Arial"/>
                <a:cs typeface="Arial"/>
                <a:sym typeface="Arial"/>
              </a:rPr>
              <a:t>Times RMMS was called and arrived on scene</a:t>
            </a:r>
          </a:p>
          <a:p>
            <a:pPr indent="-228600" lvl="1" marL="914400" rtl="0">
              <a:spcBef>
                <a:spcPts val="0"/>
              </a:spcBef>
              <a:buClr>
                <a:srgbClr val="191919"/>
              </a:buClr>
              <a:buSzPct val="100000"/>
              <a:buFont typeface="Arial"/>
              <a:buNone/>
            </a:pPr>
            <a:r>
              <a:rPr lang="en" sz="1400">
                <a:solidFill>
                  <a:srgbClr val="191919"/>
                </a:solidFill>
                <a:latin typeface="Arial"/>
                <a:ea typeface="Arial"/>
                <a:cs typeface="Arial"/>
                <a:sym typeface="Arial"/>
              </a:rPr>
              <a:t>Arrived on scene time should include rig number</a:t>
            </a:r>
          </a:p>
          <a:p>
            <a:pPr indent="-228600" lvl="0" marL="457200">
              <a:spcBef>
                <a:spcPts val="0"/>
              </a:spcBef>
              <a:buClr>
                <a:srgbClr val="191919"/>
              </a:buClr>
              <a:buSzPct val="100000"/>
              <a:buFont typeface="Arial"/>
              <a:buNone/>
            </a:pPr>
            <a:r>
              <a:rPr lang="en" sz="1600">
                <a:solidFill>
                  <a:srgbClr val="191919"/>
                </a:solidFill>
                <a:latin typeface="Arial"/>
                <a:ea typeface="Arial"/>
                <a:cs typeface="Arial"/>
                <a:sym typeface="Arial"/>
              </a:rPr>
              <a:t>Time RMA was signed and description of RMA procedure</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pic>
        <p:nvPicPr>
          <p:cNvPr id="245" name="Shape 245"/>
          <p:cNvPicPr preferRelativeResize="0"/>
          <p:nvPr/>
        </p:nvPicPr>
        <p:blipFill>
          <a:blip r:embed="rId3">
            <a:alphaModFix/>
          </a:blip>
          <a:stretch>
            <a:fillRect/>
          </a:stretch>
        </p:blipFill>
        <p:spPr>
          <a:xfrm>
            <a:off x="222250" y="0"/>
            <a:ext cx="8699500" cy="5143500"/>
          </a:xfrm>
          <a:prstGeom prst="rect">
            <a:avLst/>
          </a:prstGeom>
          <a:noFill/>
          <a:ln>
            <a:noFill/>
          </a:ln>
        </p:spPr>
      </p:pic>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Page 9: Misc. Forms</a:t>
            </a:r>
          </a:p>
        </p:txBody>
      </p:sp>
      <p:sp>
        <p:nvSpPr>
          <p:cNvPr id="251" name="Shape 25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1800"/>
              <a:t>GOAL: Clean up/finalize chart</a:t>
            </a:r>
          </a:p>
          <a:p>
            <a:pPr lvl="0" rtl="0">
              <a:spcBef>
                <a:spcPts val="0"/>
              </a:spcBef>
              <a:buNone/>
            </a:pPr>
            <a:r>
              <a:t/>
            </a:r>
            <a:endParaRPr sz="1800">
              <a:solidFill>
                <a:srgbClr val="FF0000"/>
              </a:solidFill>
            </a:endParaRPr>
          </a:p>
          <a:p>
            <a:pPr lvl="0" rtl="0">
              <a:spcBef>
                <a:spcPts val="0"/>
              </a:spcBef>
              <a:buNone/>
            </a:pPr>
            <a:r>
              <a:rPr lang="en" sz="1800">
                <a:solidFill>
                  <a:srgbClr val="FF0000"/>
                </a:solidFill>
              </a:rPr>
              <a:t>Common Mistakes:</a:t>
            </a:r>
          </a:p>
          <a:p>
            <a:pPr lvl="0" rtl="0">
              <a:spcBef>
                <a:spcPts val="0"/>
              </a:spcBef>
              <a:buNone/>
            </a:pPr>
            <a:r>
              <a:rPr lang="en" sz="1800"/>
              <a:t>-If you answer yes to ANY activity audit question, you MUST fill out the appropriate special reports.</a:t>
            </a:r>
          </a:p>
          <a:p>
            <a:pPr lvl="0" rtl="0">
              <a:spcBef>
                <a:spcPts val="0"/>
              </a:spcBef>
              <a:buNone/>
            </a:pPr>
            <a:r>
              <a:t/>
            </a:r>
            <a:endParaRPr sz="1800">
              <a:solidFill>
                <a:srgbClr val="00FF00"/>
              </a:solidFill>
            </a:endParaRPr>
          </a:p>
          <a:p>
            <a:pPr lvl="0" rtl="0">
              <a:spcBef>
                <a:spcPts val="0"/>
              </a:spcBef>
              <a:buNone/>
            </a:pPr>
            <a:r>
              <a:rPr lang="en" sz="1800">
                <a:solidFill>
                  <a:srgbClr val="00FF00"/>
                </a:solidFill>
              </a:rPr>
              <a:t>Don’t forget to include:</a:t>
            </a:r>
          </a:p>
          <a:p>
            <a:pPr lvl="0" rtl="0">
              <a:spcBef>
                <a:spcPts val="0"/>
              </a:spcBef>
              <a:buNone/>
            </a:pPr>
            <a:r>
              <a:rPr lang="en" sz="1800"/>
              <a:t>-The RMA as an attachment.</a:t>
            </a:r>
          </a:p>
          <a:p>
            <a:pPr lvl="0" rtl="0">
              <a:spcBef>
                <a:spcPts val="0"/>
              </a:spcBef>
              <a:buNone/>
            </a:pPr>
            <a:r>
              <a:rPr lang="en" sz="1800"/>
              <a:t>-To have both crew members sign the chart.</a:t>
            </a:r>
          </a:p>
          <a:p>
            <a:pPr lvl="0" rtl="0">
              <a:spcBef>
                <a:spcPts val="0"/>
              </a:spcBef>
              <a:buNone/>
            </a:pPr>
            <a:r>
              <a:rPr lang="en" sz="1800"/>
              <a:t>-To have the 801 lock the chart.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Call Scenario….</a:t>
            </a:r>
          </a:p>
        </p:txBody>
      </p:sp>
      <p:sp>
        <p:nvSpPr>
          <p:cNvPr id="57" name="Shape 57"/>
          <p:cNvSpPr txBox="1"/>
          <p:nvPr>
            <p:ph idx="1" type="body"/>
          </p:nvPr>
        </p:nvSpPr>
        <p:spPr>
          <a:xfrm>
            <a:off x="457200" y="1146675"/>
            <a:ext cx="8229600" cy="3725699"/>
          </a:xfrm>
          <a:prstGeom prst="rect">
            <a:avLst/>
          </a:prstGeom>
        </p:spPr>
        <p:txBody>
          <a:bodyPr anchorCtr="0" anchor="t" bIns="91425" lIns="91425" rIns="91425" tIns="91425">
            <a:noAutofit/>
          </a:bodyPr>
          <a:lstStyle/>
          <a:p>
            <a:pPr lvl="0" rtl="0">
              <a:spcBef>
                <a:spcPts val="0"/>
              </a:spcBef>
              <a:buNone/>
            </a:pPr>
            <a:r>
              <a:t/>
            </a:r>
            <a:endParaRPr sz="1800"/>
          </a:p>
          <a:p>
            <a:pPr lvl="0" rtl="0">
              <a:spcBef>
                <a:spcPts val="0"/>
              </a:spcBef>
              <a:buNone/>
            </a:pPr>
            <a:r>
              <a:rPr lang="en" sz="1800"/>
              <a:t>- Dispatch to Tiernan Hall room 428 for the intoxicated male</a:t>
            </a:r>
          </a:p>
          <a:p>
            <a:pPr lvl="0" rtl="0">
              <a:spcBef>
                <a:spcPts val="0"/>
              </a:spcBef>
              <a:buNone/>
            </a:pPr>
            <a:r>
              <a:t/>
            </a:r>
            <a:endParaRPr sz="1800"/>
          </a:p>
          <a:p>
            <a:pPr lvl="0" rtl="0">
              <a:spcBef>
                <a:spcPts val="0"/>
              </a:spcBef>
              <a:buNone/>
            </a:pPr>
            <a:r>
              <a:rPr lang="en" sz="1800"/>
              <a:t>- Scene Description: Pt is sitting on floor with head in a trash can.  Patient’s two roommates and Public Safety are present on scene</a:t>
            </a:r>
          </a:p>
          <a:p>
            <a:pPr>
              <a:spcBef>
                <a:spcPts val="0"/>
              </a:spcBef>
              <a:buNone/>
            </a:pPr>
            <a:r>
              <a:t/>
            </a:r>
            <a:endParaRPr sz="1800"/>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Patient Information</a:t>
            </a:r>
          </a:p>
        </p:txBody>
      </p:sp>
      <p:sp>
        <p:nvSpPr>
          <p:cNvPr id="63" name="Shape 6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1800"/>
              <a:t>- Chief complaint: “I am a star!”</a:t>
            </a:r>
          </a:p>
          <a:p>
            <a:pPr lvl="0" rtl="0">
              <a:spcBef>
                <a:spcPts val="0"/>
              </a:spcBef>
              <a:buNone/>
            </a:pPr>
            <a:r>
              <a:rPr lang="en" sz="1800"/>
              <a:t>- Pt is CAOx1 to person - responsive to voice and confused speech</a:t>
            </a:r>
          </a:p>
          <a:p>
            <a:pPr lvl="0" rtl="0">
              <a:spcBef>
                <a:spcPts val="0"/>
              </a:spcBef>
              <a:buNone/>
            </a:pPr>
            <a:r>
              <a:rPr lang="en" sz="1800"/>
              <a:t>- S = vomiting for twenty minutes</a:t>
            </a:r>
          </a:p>
          <a:p>
            <a:pPr lvl="0" rtl="0">
              <a:spcBef>
                <a:spcPts val="0"/>
              </a:spcBef>
              <a:buNone/>
            </a:pPr>
            <a:r>
              <a:rPr lang="en" sz="1800"/>
              <a:t>- A = cantaloupe, cats, hazelnuts, crabs</a:t>
            </a:r>
          </a:p>
          <a:p>
            <a:pPr lvl="0" rtl="0">
              <a:spcBef>
                <a:spcPts val="0"/>
              </a:spcBef>
              <a:buNone/>
            </a:pPr>
            <a:r>
              <a:rPr lang="en" sz="1800"/>
              <a:t>- M = Adderall, Melatonin (took it that night as per roommates)</a:t>
            </a:r>
          </a:p>
          <a:p>
            <a:pPr lvl="0" rtl="0">
              <a:spcBef>
                <a:spcPts val="0"/>
              </a:spcBef>
              <a:buNone/>
            </a:pPr>
            <a:r>
              <a:rPr lang="en" sz="1800"/>
              <a:t>- P = Broken wrists, thumbs, leg</a:t>
            </a:r>
          </a:p>
          <a:p>
            <a:pPr lvl="0" rtl="0">
              <a:spcBef>
                <a:spcPts val="0"/>
              </a:spcBef>
              <a:buNone/>
            </a:pPr>
            <a:r>
              <a:rPr lang="en" sz="1800"/>
              <a:t>- L = Dfo</a:t>
            </a:r>
          </a:p>
          <a:p>
            <a:pPr lvl="0" rtl="0">
              <a:spcBef>
                <a:spcPts val="0"/>
              </a:spcBef>
              <a:buNone/>
            </a:pPr>
            <a:r>
              <a:rPr lang="en" sz="1800"/>
              <a:t>- E = (as per roommates, pt was out and came back thirty minutes ago and starting vomiting, so we called)</a:t>
            </a:r>
          </a:p>
          <a:p>
            <a:pPr lvl="0" rtl="0">
              <a:spcBef>
                <a:spcPts val="0"/>
              </a:spcBef>
              <a:buNone/>
            </a:pPr>
            <a:r>
              <a:t/>
            </a:r>
            <a:endParaRPr sz="1800"/>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t/>
            </a:r>
            <a:endParaRPr/>
          </a:p>
        </p:txBody>
      </p:sp>
      <p:sp>
        <p:nvSpPr>
          <p:cNvPr id="69" name="Shape 6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1800"/>
              <a:t>- H = 2 beers (if prompted, 12)</a:t>
            </a:r>
          </a:p>
          <a:p>
            <a:pPr lvl="0" rtl="0">
              <a:spcBef>
                <a:spcPts val="0"/>
              </a:spcBef>
              <a:buNone/>
            </a:pPr>
            <a:r>
              <a:rPr lang="en" sz="1800"/>
              <a:t>- O = 4 hours</a:t>
            </a:r>
          </a:p>
          <a:p>
            <a:pPr lvl="0" rtl="0">
              <a:spcBef>
                <a:spcPts val="0"/>
              </a:spcBef>
              <a:buNone/>
            </a:pPr>
            <a:r>
              <a:rPr lang="en" sz="1800"/>
              <a:t>- W = Beer</a:t>
            </a:r>
          </a:p>
          <a:p>
            <a:pPr lvl="0" rtl="0">
              <a:spcBef>
                <a:spcPts val="0"/>
              </a:spcBef>
              <a:buNone/>
            </a:pPr>
            <a:r>
              <a:rPr lang="en" sz="1800"/>
              <a:t>- D = Melatonin as per roommates and another sleeping medication written in another language that neither the pt nor the roommates are able to describe</a:t>
            </a:r>
          </a:p>
          <a:p>
            <a:pPr lvl="0" rtl="0">
              <a:spcBef>
                <a:spcPts val="0"/>
              </a:spcBef>
              <a:buNone/>
            </a:pPr>
            <a:r>
              <a:rPr lang="en" sz="1800"/>
              <a:t>- E = On the roof of Rush Rhees</a:t>
            </a:r>
          </a:p>
          <a:p>
            <a:pPr lvl="0" rtl="0">
              <a:spcBef>
                <a:spcPts val="0"/>
              </a:spcBef>
              <a:buNone/>
            </a:pPr>
            <a:r>
              <a:t/>
            </a:r>
            <a:endParaRPr sz="1800"/>
          </a:p>
          <a:p>
            <a:pPr lvl="0" rtl="0">
              <a:spcBef>
                <a:spcPts val="0"/>
              </a:spcBef>
              <a:buNone/>
            </a:pPr>
            <a:r>
              <a:rPr lang="en" sz="1800"/>
              <a:t>- Vitals - pupils sluggish, dilated / BP 100/60  / Pulse 106 / Respirations 12</a:t>
            </a:r>
          </a:p>
          <a:p>
            <a:pPr lvl="0" rtl="0">
              <a:spcBef>
                <a:spcPts val="0"/>
              </a:spcBef>
              <a:buNone/>
            </a:pPr>
            <a:r>
              <a:rPr lang="en" sz="1800"/>
              <a:t>- SpO2 - 94</a:t>
            </a:r>
          </a:p>
          <a:p>
            <a:pPr lvl="0" rtl="0">
              <a:spcBef>
                <a:spcPts val="0"/>
              </a:spcBef>
              <a:buNone/>
            </a:pPr>
            <a:r>
              <a:t/>
            </a:r>
            <a:endParaRPr sz="1800"/>
          </a:p>
          <a:p>
            <a:pPr lvl="0" rtl="0">
              <a:spcBef>
                <a:spcPts val="0"/>
              </a:spcBef>
              <a:buNone/>
            </a:pPr>
            <a:r>
              <a:t/>
            </a:r>
            <a:endParaRPr sz="1800"/>
          </a:p>
          <a:p>
            <a:pPr lvl="0" rtl="0">
              <a:spcBef>
                <a:spcPts val="0"/>
              </a:spcBef>
              <a:buNone/>
            </a:pPr>
            <a:r>
              <a:rPr lang="en" sz="1800"/>
              <a:t>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t/>
            </a:r>
            <a:endParaRPr/>
          </a:p>
        </p:txBody>
      </p:sp>
      <p:sp>
        <p:nvSpPr>
          <p:cNvPr id="75" name="Shape 7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1800"/>
              <a:t>Pt Demographics - </a:t>
            </a:r>
          </a:p>
          <a:p>
            <a:pPr lvl="0" rtl="0">
              <a:spcBef>
                <a:spcPts val="0"/>
              </a:spcBef>
              <a:buNone/>
            </a:pPr>
            <a:r>
              <a:t/>
            </a:r>
            <a:endParaRPr sz="1800"/>
          </a:p>
          <a:p>
            <a:pPr lvl="0" rtl="0">
              <a:spcBef>
                <a:spcPts val="0"/>
              </a:spcBef>
              <a:buNone/>
            </a:pPr>
            <a:r>
              <a:rPr lang="en" sz="1800"/>
              <a:t>3315 ardmore road</a:t>
            </a:r>
          </a:p>
          <a:p>
            <a:pPr lvl="0" rtl="0">
              <a:spcBef>
                <a:spcPts val="0"/>
              </a:spcBef>
              <a:buNone/>
            </a:pPr>
            <a:r>
              <a:rPr lang="en" sz="1800"/>
              <a:t>Shaker Heights, OH 44120</a:t>
            </a:r>
          </a:p>
          <a:p>
            <a:pPr lvl="0" rtl="0">
              <a:spcBef>
                <a:spcPts val="0"/>
              </a:spcBef>
              <a:buNone/>
            </a:pPr>
            <a:r>
              <a:t/>
            </a:r>
            <a:endParaRPr sz="1800"/>
          </a:p>
          <a:p>
            <a:pPr lvl="0" rtl="0">
              <a:spcBef>
                <a:spcPts val="0"/>
              </a:spcBef>
              <a:buNone/>
            </a:pPr>
            <a:r>
              <a:rPr lang="en" sz="1800"/>
              <a:t>(216) 280-3195</a:t>
            </a:r>
          </a:p>
          <a:p>
            <a:pPr lvl="0" rtl="0">
              <a:spcBef>
                <a:spcPts val="0"/>
              </a:spcBef>
              <a:buNone/>
            </a:pPr>
            <a:r>
              <a:t/>
            </a:r>
            <a:endParaRPr sz="1800"/>
          </a:p>
          <a:p>
            <a:pPr>
              <a:spcBef>
                <a:spcPts val="0"/>
              </a:spcBef>
              <a:buNone/>
            </a:pPr>
            <a:r>
              <a:rPr lang="en" sz="1800"/>
              <a:t>10/20/1991</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nvSpPr>
        <p:spPr>
          <a:xfrm>
            <a:off x="1333050" y="1843350"/>
            <a:ext cx="6477900" cy="1456799"/>
          </a:xfrm>
          <a:prstGeom prst="rect">
            <a:avLst/>
          </a:prstGeom>
          <a:noFill/>
          <a:ln>
            <a:noFill/>
          </a:ln>
        </p:spPr>
        <p:txBody>
          <a:bodyPr anchorCtr="0" anchor="ctr" bIns="91425" lIns="91425" rIns="91425" tIns="91425">
            <a:noAutofit/>
          </a:bodyPr>
          <a:lstStyle/>
          <a:p>
            <a:pPr algn="ctr">
              <a:spcBef>
                <a:spcPts val="0"/>
              </a:spcBef>
              <a:buNone/>
            </a:pPr>
            <a:r>
              <a:rPr lang="en" sz="4800">
                <a:solidFill>
                  <a:srgbClr val="FFFFFF"/>
                </a:solidFill>
                <a:latin typeface="Georgia"/>
                <a:ea typeface="Georgia"/>
                <a:cs typeface="Georgia"/>
                <a:sym typeface="Georgia"/>
              </a:rPr>
              <a:t>Part 2: emsCharts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t/>
            </a:r>
            <a:endParaRPr/>
          </a:p>
        </p:txBody>
      </p:sp>
      <p:sp>
        <p:nvSpPr>
          <p:cNvPr id="86" name="Shape 86"/>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t/>
            </a:r>
            <a:endParaRPr/>
          </a:p>
        </p:txBody>
      </p:sp>
      <p:pic>
        <p:nvPicPr>
          <p:cNvPr id="87" name="Shape 87"/>
          <p:cNvPicPr preferRelativeResize="0"/>
          <p:nvPr/>
        </p:nvPicPr>
        <p:blipFill rotWithShape="1">
          <a:blip r:embed="rId3">
            <a:alphaModFix/>
          </a:blip>
          <a:srcRect b="12890" l="20383" r="13263" t="17243"/>
          <a:stretch/>
        </p:blipFill>
        <p:spPr>
          <a:xfrm>
            <a:off x="0" y="116280"/>
            <a:ext cx="9144000" cy="4910939"/>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plane">
  <a:themeElements>
    <a:clrScheme name="Custom 354">
      <a:dk1>
        <a:srgbClr val="000000"/>
      </a:dk1>
      <a:lt1>
        <a:srgbClr val="FFFFFF"/>
      </a:lt1>
      <a:dk2>
        <a:srgbClr val="30182B"/>
      </a:dk2>
      <a:lt2>
        <a:srgbClr val="DFDFDF"/>
      </a:lt2>
      <a:accent1>
        <a:srgbClr val="592D50"/>
      </a:accent1>
      <a:accent2>
        <a:srgbClr val="D3A67A"/>
      </a:accent2>
      <a:accent3>
        <a:srgbClr val="45485F"/>
      </a:accent3>
      <a:accent4>
        <a:srgbClr val="6B9756"/>
      </a:accent4>
      <a:accent5>
        <a:srgbClr val="7D576E"/>
      </a:accent5>
      <a:accent6>
        <a:srgbClr val="4C1A23"/>
      </a:accent6>
      <a:hlink>
        <a:srgbClr val="511E3E"/>
      </a:hlink>
      <a:folHlink>
        <a:srgbClr val="9EA0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