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20"/>
    <p:restoredTop sz="94660"/>
  </p:normalViewPr>
  <p:slideViewPr>
    <p:cSldViewPr snapToObjects="1">
      <p:cViewPr varScale="1">
        <p:scale>
          <a:sx n="77" d="100"/>
          <a:sy n="77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37DD9-48EF-2B40-AB05-93D9661D4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B487F-5881-0C44-B8F8-592AB79A0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F379B9B-2376-A246-A6FA-7EC96BD1AD4A}" type="datetimeFigureOut">
              <a:rPr lang="en-US" smtClean="0"/>
              <a:pPr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00CA057-BE56-7647-8823-DE9B86023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HIPAA and BBP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MERT In-Service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Good Idea / Bad Idea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Friend: Hey, Josh how was your MERT shift? Did you get any calls?</a:t>
            </a: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Josh: It was </a:t>
            </a:r>
            <a:r>
              <a:rPr lang="en-US" dirty="0" smtClean="0"/>
              <a:t>o</a:t>
            </a:r>
            <a:r>
              <a:rPr lang="en-US" dirty="0" smtClean="0">
                <a:ea typeface="+mn-ea"/>
                <a:cs typeface="+mn-cs"/>
              </a:rPr>
              <a:t>kay. </a:t>
            </a:r>
            <a:r>
              <a:rPr lang="en-US" dirty="0">
                <a:ea typeface="+mn-ea"/>
                <a:cs typeface="+mn-cs"/>
              </a:rPr>
              <a:t>We </a:t>
            </a:r>
            <a:r>
              <a:rPr lang="en-US" dirty="0" smtClean="0">
                <a:ea typeface="+mn-ea"/>
                <a:cs typeface="+mn-cs"/>
              </a:rPr>
              <a:t>had a call </a:t>
            </a:r>
            <a:r>
              <a:rPr lang="en-US" dirty="0">
                <a:ea typeface="+mn-ea"/>
                <a:cs typeface="+mn-cs"/>
              </a:rPr>
              <a:t>for </a:t>
            </a:r>
            <a:r>
              <a:rPr lang="en-US" dirty="0" smtClean="0">
                <a:ea typeface="+mn-ea"/>
                <a:cs typeface="+mn-cs"/>
              </a:rPr>
              <a:t>a student </a:t>
            </a:r>
            <a:r>
              <a:rPr lang="en-US" dirty="0">
                <a:ea typeface="+mn-ea"/>
                <a:cs typeface="+mn-cs"/>
              </a:rPr>
              <a:t>that </a:t>
            </a:r>
            <a:r>
              <a:rPr lang="en-US" dirty="0" smtClean="0"/>
              <a:t>sprained their ankle.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GOOD or BAD?</a:t>
            </a:r>
          </a:p>
          <a:p>
            <a:pPr eaLnBrk="1" hangingPunct="1">
              <a:buFont typeface="Wingdings" pitchFamily="-65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Good Idea / Bad Idea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2800" dirty="0">
                <a:ea typeface="+mn-ea"/>
                <a:cs typeface="+mn-cs"/>
              </a:rPr>
              <a:t>Friend: Hey Josh. I saw you on MERT last night helping Erica outside Wilson Commons. What happened?</a:t>
            </a:r>
          </a:p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2800" dirty="0">
                <a:ea typeface="+mn-ea"/>
                <a:cs typeface="+mn-cs"/>
              </a:rPr>
              <a:t>Josh: She fell and hit her head. I guess she smoked too much marijuana and passed out.</a:t>
            </a:r>
            <a:r>
              <a:rPr lang="en-US" sz="2800" dirty="0" smtClean="0"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-65" charset="2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2800" dirty="0">
                <a:ea typeface="+mn-ea"/>
                <a:cs typeface="+mn-cs"/>
              </a:rPr>
              <a:t>GOOD or BAD?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2286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7000" dirty="0">
                <a:ea typeface="+mj-ea"/>
                <a:cs typeface="+mj-cs"/>
              </a:rPr>
              <a:t>Blood Bourne </a:t>
            </a:r>
            <a:r>
              <a:rPr lang="en-US" sz="7000" dirty="0" smtClean="0">
                <a:ea typeface="+mj-ea"/>
                <a:cs typeface="+mj-cs"/>
              </a:rPr>
              <a:t>Pathogens</a:t>
            </a:r>
            <a:endParaRPr lang="en-US" sz="7000" dirty="0">
              <a:ea typeface="+mj-ea"/>
              <a:cs typeface="+mj-cs"/>
            </a:endParaRPr>
          </a:p>
        </p:txBody>
      </p:sp>
      <p:pic>
        <p:nvPicPr>
          <p:cNvPr id="5120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3528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3528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048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Disease-Carrying Substances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5410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-65" charset="2"/>
              <a:buChar char="n"/>
              <a:defRPr/>
            </a:pPr>
            <a:r>
              <a:rPr lang="en-US" sz="3097" dirty="0"/>
              <a:t>BLOOD – wet OR dry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3097" dirty="0" smtClean="0"/>
              <a:t>Blood can also </a:t>
            </a:r>
            <a:r>
              <a:rPr lang="en-US" sz="3097" dirty="0"/>
              <a:t>be present </a:t>
            </a:r>
            <a:r>
              <a:rPr lang="en-US" sz="3097" dirty="0" smtClean="0"/>
              <a:t>in vomit, urine, or feces.</a:t>
            </a:r>
          </a:p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3097" dirty="0" smtClean="0">
                <a:effectLst/>
              </a:rPr>
              <a:t>BODY </a:t>
            </a:r>
            <a:r>
              <a:rPr lang="en-US" sz="3097" dirty="0">
                <a:effectLst/>
              </a:rPr>
              <a:t>FLUIDS –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097" i="1" dirty="0">
                <a:effectLst/>
              </a:rPr>
              <a:t>SALIVA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097" i="1" dirty="0">
                <a:effectLst/>
              </a:rPr>
              <a:t>SEMEN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097" i="1" dirty="0">
                <a:effectLst/>
              </a:rPr>
              <a:t>VAGINAL SECRETIONS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097" i="1" dirty="0">
                <a:effectLst/>
              </a:rPr>
              <a:t>CEREBROSPINAL FLUID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097" i="1" dirty="0">
                <a:effectLst/>
              </a:rPr>
              <a:t>SYNOVIAL PLEURAL FLUID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097" i="1" dirty="0">
                <a:effectLst/>
              </a:rPr>
              <a:t>PERITONEAL FLUID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097" i="1" dirty="0">
                <a:effectLst/>
              </a:rPr>
              <a:t>PERICARDIAL FLUID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097" i="1" dirty="0">
                <a:effectLst/>
              </a:rPr>
              <a:t>AMNIOTIC FLUID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400" i="1" dirty="0"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3429" dirty="0">
                <a:effectLst/>
              </a:rPr>
              <a:t>TISSUE –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429" dirty="0">
                <a:effectLst/>
              </a:rPr>
              <a:t>Intact or unfixed tissue (including organs) from living or dead </a:t>
            </a:r>
            <a:r>
              <a:rPr lang="en-US" sz="3429" dirty="0" smtClean="0">
                <a:effectLst/>
              </a:rPr>
              <a:t>people.</a:t>
            </a:r>
            <a:endParaRPr lang="en-US" sz="3429" dirty="0" smtClean="0"/>
          </a:p>
        </p:txBody>
      </p:sp>
      <p:pic>
        <p:nvPicPr>
          <p:cNvPr id="6" name="Picture 5" descr="grossout390x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60" y="2408754"/>
            <a:ext cx="2552699" cy="3272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Methods of Exposure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800" dirty="0">
                <a:effectLst/>
                <a:ea typeface="+mn-ea"/>
                <a:cs typeface="+mn-cs"/>
              </a:rPr>
              <a:t>Accidental injury by contaminated </a:t>
            </a:r>
            <a:r>
              <a:rPr lang="en-US" sz="2800" dirty="0" smtClean="0">
                <a:effectLst/>
                <a:ea typeface="+mn-ea"/>
                <a:cs typeface="+mn-cs"/>
              </a:rPr>
              <a:t>sharps.</a:t>
            </a:r>
            <a:endParaRPr lang="en-US" sz="2800" dirty="0">
              <a:effectLst/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800" dirty="0">
                <a:effectLst/>
                <a:ea typeface="+mn-ea"/>
                <a:cs typeface="+mn-cs"/>
              </a:rPr>
              <a:t>Contact with open </a:t>
            </a:r>
            <a:r>
              <a:rPr lang="en-US" sz="2800" dirty="0" smtClean="0">
                <a:effectLst/>
                <a:ea typeface="+mn-ea"/>
                <a:cs typeface="+mn-cs"/>
              </a:rPr>
              <a:t>cuts, nicks, </a:t>
            </a:r>
            <a:r>
              <a:rPr lang="en-US" sz="2800" dirty="0">
                <a:effectLst/>
                <a:ea typeface="+mn-ea"/>
                <a:cs typeface="+mn-cs"/>
              </a:rPr>
              <a:t>and </a:t>
            </a:r>
            <a:r>
              <a:rPr lang="en-US" sz="2800" dirty="0" smtClean="0">
                <a:effectLst/>
                <a:ea typeface="+mn-ea"/>
                <a:cs typeface="+mn-cs"/>
              </a:rPr>
              <a:t>abrasions.</a:t>
            </a:r>
            <a:endParaRPr lang="en-US" sz="2800" dirty="0">
              <a:effectLst/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800" dirty="0">
                <a:effectLst/>
                <a:ea typeface="+mn-ea"/>
                <a:cs typeface="+mn-cs"/>
              </a:rPr>
              <a:t>Contact with mucous membranes </a:t>
            </a:r>
            <a:r>
              <a:rPr lang="en-US" sz="2800" dirty="0" smtClean="0">
                <a:effectLst/>
                <a:ea typeface="+mn-ea"/>
                <a:cs typeface="+mn-cs"/>
              </a:rPr>
              <a:t>including:</a:t>
            </a:r>
            <a:endParaRPr lang="en-US" sz="2800" dirty="0">
              <a:effectLst/>
              <a:ea typeface="+mn-ea"/>
              <a:cs typeface="+mn-cs"/>
            </a:endParaRPr>
          </a:p>
          <a:p>
            <a:pPr lvl="2" eaLnBrk="1" hangingPunct="1">
              <a:buFont typeface="Wingdings" pitchFamily="-65" charset="2"/>
              <a:buChar char="§"/>
              <a:defRPr/>
            </a:pPr>
            <a:r>
              <a:rPr lang="en-US" sz="2800" dirty="0">
                <a:effectLst/>
              </a:rPr>
              <a:t>Mouth</a:t>
            </a:r>
          </a:p>
          <a:p>
            <a:pPr lvl="2" eaLnBrk="1" hangingPunct="1">
              <a:buFont typeface="Wingdings" pitchFamily="-65" charset="2"/>
              <a:buChar char="§"/>
              <a:defRPr/>
            </a:pPr>
            <a:r>
              <a:rPr lang="en-US" sz="2800" dirty="0">
                <a:effectLst/>
              </a:rPr>
              <a:t>Nose</a:t>
            </a:r>
          </a:p>
          <a:p>
            <a:pPr lvl="2" eaLnBrk="1" hangingPunct="1">
              <a:buFont typeface="Wingdings" pitchFamily="-65" charset="2"/>
              <a:buChar char="§"/>
              <a:defRPr/>
            </a:pPr>
            <a:r>
              <a:rPr lang="en-US" sz="2800" dirty="0">
                <a:effectLst/>
              </a:rPr>
              <a:t>Ears</a:t>
            </a:r>
          </a:p>
          <a:p>
            <a:pPr lvl="2" eaLnBrk="1" hangingPunct="1">
              <a:buFont typeface="Wingdings" pitchFamily="-65" charset="2"/>
              <a:buChar char="§"/>
              <a:defRPr/>
            </a:pPr>
            <a:r>
              <a:rPr lang="en-US" sz="2800" dirty="0">
                <a:effectLst/>
              </a:rPr>
              <a:t>Eyes</a:t>
            </a:r>
          </a:p>
          <a:p>
            <a:pPr eaLnBrk="1" hangingPunct="1">
              <a:buFont typeface="Wingdings" pitchFamily="-65" charset="2"/>
              <a:buChar char="n"/>
              <a:defRPr/>
            </a:pPr>
            <a:endParaRPr lang="en-US" sz="2800" dirty="0">
              <a:ea typeface="+mn-ea"/>
              <a:cs typeface="+mn-cs"/>
            </a:endParaRPr>
          </a:p>
        </p:txBody>
      </p:sp>
      <p:graphicFrame>
        <p:nvGraphicFramePr>
          <p:cNvPr id="54274" name="Object 2">
            <a:hlinkClick r:id="" action="ppaction://ole?verb=0"/>
          </p:cNvPr>
          <p:cNvGraphicFramePr>
            <a:graphicFrameLocks noGrp="1"/>
          </p:cNvGraphicFramePr>
          <p:nvPr>
            <p:ph type="clipArt" sz="half" idx="2"/>
          </p:nvPr>
        </p:nvGraphicFramePr>
        <p:xfrm>
          <a:off x="8218487" y="930275"/>
          <a:ext cx="468313" cy="2803525"/>
        </p:xfrm>
        <a:graphic>
          <a:graphicData uri="http://schemas.openxmlformats.org/presentationml/2006/ole">
            <p:oleObj spid="_x0000_s30724" r:id="rId3" imgW="470670" imgH="2801836" progId="">
              <p:embed/>
            </p:oleObj>
          </a:graphicData>
        </a:graphic>
      </p:graphicFrame>
      <p:pic>
        <p:nvPicPr>
          <p:cNvPr id="54277" name="Picture 8" descr="MCj039753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6393" y="4191000"/>
            <a:ext cx="1979613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956" y="93841"/>
            <a:ext cx="756749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Common Airborne </a:t>
            </a:r>
            <a:r>
              <a:rPr lang="en-US" dirty="0">
                <a:ea typeface="+mj-ea"/>
                <a:cs typeface="+mj-cs"/>
              </a:rPr>
              <a:t>Viruses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966955" y="1325046"/>
            <a:ext cx="3048000" cy="26209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-65" charset="2"/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Tuberculosis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Common </a:t>
            </a:r>
            <a:r>
              <a:rPr lang="en-US" sz="2800" dirty="0">
                <a:ea typeface="+mn-ea"/>
                <a:cs typeface="+mn-cs"/>
              </a:rPr>
              <a:t>Cold</a:t>
            </a: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Influenza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Whooping </a:t>
            </a:r>
            <a:r>
              <a:rPr lang="en-US" sz="2800" dirty="0">
                <a:ea typeface="+mn-ea"/>
                <a:cs typeface="+mn-cs"/>
              </a:rPr>
              <a:t>Cough</a:t>
            </a: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Measles</a:t>
            </a:r>
            <a:endParaRPr lang="en-US" sz="2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  <a:defRPr/>
            </a:pPr>
            <a:endParaRPr lang="en-US" sz="2800" dirty="0">
              <a:solidFill>
                <a:srgbClr val="66FF66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endParaRPr lang="en-US" sz="2800" dirty="0"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956" y="4038600"/>
            <a:ext cx="8127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Select Blood Bourne Viruses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195819" y="4808041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HIV</a:t>
            </a:r>
          </a:p>
          <a:p>
            <a:r>
              <a:rPr lang="en-US" sz="2800" dirty="0" smtClean="0"/>
              <a:t>Hepatitis B</a:t>
            </a:r>
          </a:p>
          <a:p>
            <a:r>
              <a:rPr lang="en-US" sz="2800" dirty="0" smtClean="0"/>
              <a:t>Hepatitis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Contaminated Surfaces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>
          <a:xfrm>
            <a:off x="549275" y="1758970"/>
            <a:ext cx="8042276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Surfaces can be contaminated without visible </a:t>
            </a:r>
            <a:r>
              <a:rPr lang="en-US" dirty="0" smtClean="0">
                <a:ea typeface="+mn-ea"/>
                <a:cs typeface="+mn-cs"/>
              </a:rPr>
              <a:t>signs.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HIV can survive on surfaces at room temperature for at least a </a:t>
            </a:r>
            <a:r>
              <a:rPr lang="en-US" dirty="0" smtClean="0">
                <a:ea typeface="+mn-ea"/>
                <a:cs typeface="+mn-cs"/>
              </a:rPr>
              <a:t>week. 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Clean all areas that were potentially exposed with appropriate cleaning </a:t>
            </a:r>
            <a:r>
              <a:rPr lang="en-US" dirty="0" smtClean="0">
                <a:ea typeface="+mn-ea"/>
                <a:cs typeface="+mn-cs"/>
              </a:rPr>
              <a:t>solutions.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Do not touch potentially contaminated surfaces with bare </a:t>
            </a:r>
            <a:r>
              <a:rPr lang="en-US" dirty="0" smtClean="0">
                <a:ea typeface="+mn-ea"/>
                <a:cs typeface="+mn-cs"/>
              </a:rPr>
              <a:t>hands. 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415644"/>
            <a:ext cx="8042276" cy="133695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Ways To Prevent Transmission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2057400"/>
            <a:ext cx="8042276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Wear gloves on EVERY </a:t>
            </a:r>
            <a:r>
              <a:rPr lang="en-US" dirty="0" smtClean="0">
                <a:ea typeface="+mn-ea"/>
                <a:cs typeface="+mn-cs"/>
              </a:rPr>
              <a:t>call, </a:t>
            </a:r>
            <a:r>
              <a:rPr lang="en-US" dirty="0">
                <a:ea typeface="+mn-ea"/>
                <a:cs typeface="+mn-cs"/>
              </a:rPr>
              <a:t>whether there appears to be body fluids or </a:t>
            </a:r>
            <a:r>
              <a:rPr lang="en-US" dirty="0" smtClean="0">
                <a:ea typeface="+mn-ea"/>
                <a:cs typeface="+mn-cs"/>
              </a:rPr>
              <a:t>not.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Wear other protective equipment when necessary such as Gowns (in OB kit) or Face </a:t>
            </a:r>
            <a:r>
              <a:rPr lang="en-US" dirty="0" smtClean="0">
                <a:ea typeface="+mn-ea"/>
                <a:cs typeface="+mn-cs"/>
              </a:rPr>
              <a:t>Shields.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Do not keep food or drink on counters where infectious materials may be </a:t>
            </a:r>
            <a:r>
              <a:rPr lang="en-US" dirty="0" smtClean="0">
                <a:ea typeface="+mn-ea"/>
                <a:cs typeface="+mn-cs"/>
              </a:rPr>
              <a:t>present.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Use gloves when cleaning potentially contaminated </a:t>
            </a:r>
            <a:r>
              <a:rPr lang="en-US" dirty="0" smtClean="0">
                <a:ea typeface="+mn-ea"/>
                <a:cs typeface="+mn-cs"/>
              </a:rPr>
              <a:t>areas. 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  <a:defRPr/>
            </a:pPr>
            <a:endParaRPr lang="en-US" b="1" i="1" dirty="0">
              <a:effectLst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ea typeface="+mj-ea"/>
                <a:cs typeface="+mj-cs"/>
              </a:rPr>
              <a:t>Personal Protective Equiptment (PPE)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2800" dirty="0">
                <a:ea typeface="+mn-ea"/>
                <a:cs typeface="+mn-cs"/>
              </a:rPr>
              <a:t>Personal Protective </a:t>
            </a:r>
            <a:r>
              <a:rPr lang="en-US" sz="2800" dirty="0" smtClean="0">
                <a:ea typeface="+mn-ea"/>
                <a:cs typeface="+mn-cs"/>
              </a:rPr>
              <a:t>Equipment</a:t>
            </a:r>
            <a:r>
              <a:rPr lang="en-US" sz="2800" dirty="0">
                <a:ea typeface="+mn-ea"/>
                <a:cs typeface="+mn-cs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GLOVES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MASK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APRONS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FACESHIELDS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GOWNS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EYEWARE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CPR POCKET MASKS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ANY OTHER EQUIPMENT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2400" dirty="0" smtClean="0"/>
              <a:t>WHICH </a:t>
            </a:r>
            <a:r>
              <a:rPr lang="en-US" sz="2400" dirty="0"/>
              <a:t>MAY</a:t>
            </a:r>
            <a:r>
              <a:rPr lang="en-US" sz="2400" dirty="0" smtClean="0"/>
              <a:t> REDUCE  CONTACT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2400" dirty="0" smtClean="0"/>
              <a:t>WITH </a:t>
            </a:r>
            <a:r>
              <a:rPr lang="en-US" sz="2400" dirty="0"/>
              <a:t>SKIN OR</a:t>
            </a:r>
            <a:r>
              <a:rPr lang="en-US" sz="2400" dirty="0" smtClean="0"/>
              <a:t> OTHER POTENTIALLY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2400" dirty="0" smtClean="0"/>
              <a:t>INFECTIOUS MATERIAL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 descr="p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312630"/>
            <a:ext cx="3292979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406523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wear your PPE!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ea typeface="+mj-ea"/>
                <a:cs typeface="+mj-cs"/>
              </a:rPr>
              <a:t>Disposing of Contaminated Items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47244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2400" dirty="0">
                <a:ea typeface="+mn-ea"/>
                <a:cs typeface="+mn-cs"/>
              </a:rPr>
              <a:t>Contaminated (anything that touches a body fluid) items must be placed in red biohazard </a:t>
            </a:r>
            <a:r>
              <a:rPr lang="en-US" sz="2400" dirty="0" smtClean="0">
                <a:ea typeface="+mn-ea"/>
                <a:cs typeface="+mn-cs"/>
              </a:rPr>
              <a:t>bags.</a:t>
            </a:r>
            <a:endParaRPr lang="en-US" sz="24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2400" dirty="0">
                <a:ea typeface="+mn-ea"/>
                <a:cs typeface="+mn-cs"/>
              </a:rPr>
              <a:t>Biohazard bags should be disposed of in the</a:t>
            </a:r>
            <a:r>
              <a:rPr lang="en-US" sz="2400" dirty="0" smtClean="0">
                <a:ea typeface="+mn-ea"/>
                <a:cs typeface="+mn-cs"/>
              </a:rPr>
              <a:t> biohazard </a:t>
            </a:r>
            <a:r>
              <a:rPr lang="en-US" sz="2400" dirty="0">
                <a:ea typeface="+mn-ea"/>
                <a:cs typeface="+mn-cs"/>
              </a:rPr>
              <a:t>bin in the</a:t>
            </a:r>
            <a:r>
              <a:rPr lang="en-US" sz="2400" dirty="0" smtClean="0">
                <a:ea typeface="+mn-ea"/>
                <a:cs typeface="+mn-cs"/>
              </a:rPr>
              <a:t> UHS office.</a:t>
            </a:r>
            <a:endParaRPr lang="en-US" sz="24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2400" dirty="0">
                <a:ea typeface="+mn-ea"/>
                <a:cs typeface="+mn-cs"/>
              </a:rPr>
              <a:t>Contaminated equipment should be cleaned with appropriate cleaning </a:t>
            </a:r>
            <a:r>
              <a:rPr lang="en-US" sz="2400" dirty="0" smtClean="0">
                <a:ea typeface="+mn-ea"/>
                <a:cs typeface="+mn-cs"/>
              </a:rPr>
              <a:t>solution. </a:t>
            </a:r>
            <a:endParaRPr lang="en-US" sz="24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2400" dirty="0">
                <a:ea typeface="+mn-ea"/>
                <a:cs typeface="+mn-cs"/>
              </a:rPr>
              <a:t>Contact Equipment </a:t>
            </a:r>
            <a:r>
              <a:rPr lang="en-US" sz="2400" dirty="0" smtClean="0">
                <a:ea typeface="+mn-ea"/>
                <a:cs typeface="+mn-cs"/>
              </a:rPr>
              <a:t>Manager (</a:t>
            </a:r>
            <a:r>
              <a:rPr lang="en-US" dirty="0" smtClean="0"/>
              <a:t>Rose Kennedy</a:t>
            </a:r>
            <a:r>
              <a:rPr lang="en-US" sz="2400" dirty="0" smtClean="0">
                <a:ea typeface="+mn-ea"/>
                <a:cs typeface="+mn-cs"/>
              </a:rPr>
              <a:t>) </a:t>
            </a:r>
            <a:r>
              <a:rPr lang="en-US" sz="2400" dirty="0">
                <a:ea typeface="+mn-ea"/>
                <a:cs typeface="+mn-cs"/>
              </a:rPr>
              <a:t>with contaminated equipment </a:t>
            </a:r>
            <a:r>
              <a:rPr lang="en-US" sz="2400" dirty="0" smtClean="0">
                <a:ea typeface="+mn-ea"/>
                <a:cs typeface="+mn-cs"/>
              </a:rPr>
              <a:t>questions.</a:t>
            </a:r>
            <a:endParaRPr lang="en-US" sz="24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6144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057400"/>
            <a:ext cx="2786063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0000" b="1" dirty="0" smtClean="0">
                <a:ea typeface="+mj-ea"/>
                <a:cs typeface="+mj-cs"/>
              </a:rPr>
              <a:t>HIPAA</a:t>
            </a:r>
            <a:endParaRPr lang="en-US" sz="10000" b="1" dirty="0">
              <a:ea typeface="+mj-ea"/>
              <a:cs typeface="+mj-cs"/>
            </a:endParaRP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114800"/>
            <a:ext cx="18859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114800"/>
            <a:ext cx="18859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7650"/>
            <a:ext cx="18859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28600"/>
            <a:ext cx="18859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0850" y="247650"/>
            <a:ext cx="18859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114800"/>
            <a:ext cx="18859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Ryan White</a:t>
            </a:r>
            <a:r>
              <a:rPr lang="en-US" dirty="0" smtClean="0">
                <a:ea typeface="+mj-ea"/>
                <a:cs typeface="+mj-cs"/>
              </a:rPr>
              <a:t> Care Act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12824" y="1814235"/>
            <a:ext cx="8745653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endParaRPr lang="en-US" dirty="0" smtClean="0">
              <a:solidFill>
                <a:srgbClr val="000000"/>
              </a:solidFill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Requires EMS corps to </a:t>
            </a:r>
            <a:r>
              <a:rPr lang="en-US" dirty="0" smtClean="0">
                <a:solidFill>
                  <a:srgbClr val="000000"/>
                </a:solidFill>
              </a:rPr>
              <a:t>have a designated officer for exposure control</a:t>
            </a:r>
            <a:endParaRPr lang="en-US" dirty="0" smtClean="0">
              <a:solidFill>
                <a:srgbClr val="000000"/>
              </a:solidFill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designated officer will request that the hospital </a:t>
            </a:r>
            <a:r>
              <a:rPr lang="en-US" dirty="0">
                <a:solidFill>
                  <a:srgbClr val="000000"/>
                </a:solidFill>
              </a:rPr>
              <a:t>test for</a:t>
            </a:r>
            <a:r>
              <a:rPr lang="en-US" dirty="0" smtClean="0">
                <a:solidFill>
                  <a:srgbClr val="000000"/>
                </a:solidFill>
              </a:rPr>
              <a:t> communicable disease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If the hospital finds a communicable disease during the care of a patient...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They will contact provider within 48 hrs.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(Except for HIV)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15938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In Case of Exposure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-65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If </a:t>
            </a:r>
            <a:r>
              <a:rPr lang="en-US" dirty="0">
                <a:ea typeface="+mn-ea"/>
                <a:cs typeface="+mn-cs"/>
              </a:rPr>
              <a:t>you think you may have been exposed you must contact the </a:t>
            </a:r>
            <a:r>
              <a:rPr lang="en-US" b="1" u="sng" dirty="0">
                <a:ea typeface="+mn-ea"/>
                <a:cs typeface="+mn-cs"/>
              </a:rPr>
              <a:t>Assistant Director of Operations,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smtClean="0"/>
              <a:t>Greta Smith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who </a:t>
            </a:r>
            <a:r>
              <a:rPr lang="en-US" dirty="0">
                <a:ea typeface="+mn-ea"/>
                <a:cs typeface="+mn-cs"/>
              </a:rPr>
              <a:t>is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smtClean="0"/>
              <a:t>MERT’s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Exposure Control Officer</a:t>
            </a: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Information for how to go about documenting exposure and the current exposure control officers phone number is on the bulletin board in the </a:t>
            </a:r>
            <a:r>
              <a:rPr lang="en-US" dirty="0" err="1">
                <a:ea typeface="+mn-ea"/>
                <a:cs typeface="+mn-cs"/>
              </a:rPr>
              <a:t>Spurrier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Office.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Universal Precautions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05210"/>
            <a:ext cx="8229600" cy="4525963"/>
          </a:xfrm>
        </p:spPr>
        <p:txBody>
          <a:bodyPr/>
          <a:lstStyle/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800" dirty="0">
                <a:ea typeface="+mn-ea"/>
                <a:cs typeface="+mn-cs"/>
              </a:rPr>
              <a:t>Treat ALL blood and body fluids as potentially </a:t>
            </a:r>
            <a:r>
              <a:rPr lang="en-US" sz="2800" dirty="0" smtClean="0">
                <a:ea typeface="+mn-ea"/>
                <a:cs typeface="+mn-cs"/>
              </a:rPr>
              <a:t>infectious.</a:t>
            </a:r>
          </a:p>
          <a:p>
            <a:pPr eaLnBrk="1" hangingPunct="1"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800" dirty="0">
                <a:ea typeface="+mn-ea"/>
                <a:cs typeface="+mn-cs"/>
              </a:rPr>
              <a:t>Wear gloves on EVERY call even if the person does not </a:t>
            </a:r>
            <a:r>
              <a:rPr lang="en-US" sz="2800" dirty="0" smtClean="0">
                <a:ea typeface="+mn-ea"/>
                <a:cs typeface="+mn-cs"/>
              </a:rPr>
              <a:t>look like </a:t>
            </a:r>
            <a:r>
              <a:rPr lang="en-US" sz="2800" smtClean="0">
                <a:ea typeface="+mn-ea"/>
                <a:cs typeface="+mn-cs"/>
              </a:rPr>
              <a:t>they have </a:t>
            </a:r>
            <a:r>
              <a:rPr lang="en-US" sz="2800" dirty="0">
                <a:ea typeface="+mn-ea"/>
                <a:cs typeface="+mn-cs"/>
              </a:rPr>
              <a:t>any bodily fluids </a:t>
            </a:r>
            <a:r>
              <a:rPr lang="en-US" sz="2800">
                <a:ea typeface="+mn-ea"/>
                <a:cs typeface="+mn-cs"/>
              </a:rPr>
              <a:t>on </a:t>
            </a:r>
            <a:r>
              <a:rPr lang="en-US" sz="2800" smtClean="0">
                <a:ea typeface="+mn-ea"/>
                <a:cs typeface="+mn-cs"/>
              </a:rPr>
              <a:t>them/near them.</a:t>
            </a: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None/>
              <a:defRPr/>
            </a:pPr>
            <a:endParaRPr lang="en-US" sz="2800" dirty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endParaRPr lang="en-US" sz="2800" dirty="0">
              <a:ea typeface="+mn-ea"/>
              <a:cs typeface="+mn-cs"/>
            </a:endParaRPr>
          </a:p>
          <a:p>
            <a:pPr algn="ctr" eaLnBrk="1" hangingPunct="1">
              <a:buFont typeface="Wingdings" pitchFamily="-65" charset="2"/>
              <a:buNone/>
              <a:defRPr/>
            </a:pPr>
            <a:endParaRPr lang="en-US" sz="28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HIPAA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3120" y="1600200"/>
            <a:ext cx="88392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-65" charset="2"/>
              <a:buChar char="n"/>
              <a:defRPr/>
            </a:pPr>
            <a:r>
              <a:rPr lang="en-US" sz="2800" dirty="0"/>
              <a:t>What is HIPAA?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500" b="1" u="sng" dirty="0"/>
              <a:t>H</a:t>
            </a:r>
            <a:r>
              <a:rPr lang="en-US" sz="2500" dirty="0"/>
              <a:t>eath </a:t>
            </a:r>
            <a:r>
              <a:rPr lang="en-US" sz="2500" b="1" u="sng" dirty="0" smtClean="0"/>
              <a:t>I</a:t>
            </a:r>
            <a:r>
              <a:rPr lang="en-US" sz="2500" dirty="0" smtClean="0"/>
              <a:t>nsurance </a:t>
            </a:r>
            <a:r>
              <a:rPr lang="en-US" sz="2500" b="1" u="sng" dirty="0"/>
              <a:t>P</a:t>
            </a:r>
            <a:r>
              <a:rPr lang="en-US" sz="2500" dirty="0"/>
              <a:t>ortability and </a:t>
            </a:r>
            <a:r>
              <a:rPr lang="en-US" sz="2500" b="1" u="sng" dirty="0"/>
              <a:t>A</a:t>
            </a:r>
            <a:r>
              <a:rPr lang="en-US" sz="2500" dirty="0"/>
              <a:t>ccountability </a:t>
            </a:r>
            <a:r>
              <a:rPr lang="en-US" sz="2500" b="1" u="sng" dirty="0"/>
              <a:t>A</a:t>
            </a:r>
            <a:r>
              <a:rPr lang="en-US" sz="2500" dirty="0"/>
              <a:t>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500" dirty="0"/>
              <a:t>Passed in 1996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500" dirty="0"/>
              <a:t>Has many components, includes descriptions of when you may/may not disclose Patient Health Information (PHI)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500" dirty="0"/>
              <a:t>Why does MERT care about it?</a:t>
            </a:r>
          </a:p>
          <a:p>
            <a:pPr lvl="2" eaLnBrk="1" hangingPunct="1">
              <a:lnSpc>
                <a:spcPct val="90000"/>
              </a:lnSpc>
              <a:buFont typeface="Wingdings" pitchFamily="-65" charset="2"/>
              <a:buChar char="§"/>
              <a:defRPr/>
            </a:pPr>
            <a:r>
              <a:rPr lang="en-US" sz="2500" dirty="0"/>
              <a:t>Requires agencies to keep all personal information private</a:t>
            </a:r>
          </a:p>
          <a:p>
            <a:pPr lvl="2" eaLnBrk="1" hangingPunct="1">
              <a:lnSpc>
                <a:spcPct val="90000"/>
              </a:lnSpc>
              <a:buFont typeface="Wingdings" pitchFamily="-65" charset="2"/>
              <a:buChar char="§"/>
              <a:defRPr/>
            </a:pPr>
            <a:r>
              <a:rPr lang="en-US" sz="2500" dirty="0"/>
              <a:t>Trust in health-care providers, systems</a:t>
            </a:r>
          </a:p>
          <a:p>
            <a:pPr lvl="2" eaLnBrk="1" hangingPunct="1">
              <a:lnSpc>
                <a:spcPct val="90000"/>
              </a:lnSpc>
              <a:buFont typeface="Wingdings" pitchFamily="-65" charset="2"/>
              <a:buChar char="§"/>
              <a:defRPr/>
            </a:pPr>
            <a:r>
              <a:rPr lang="en-US" sz="2500" dirty="0"/>
              <a:t>Violations are serious, will result in disciplinary action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MERT and HIPAA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400" dirty="0">
                <a:ea typeface="+mn-ea"/>
                <a:cs typeface="+mn-cs"/>
              </a:rPr>
              <a:t>Problem of CAMPUS SIZE</a:t>
            </a:r>
          </a:p>
          <a:p>
            <a:pPr lvl="1" eaLnBrk="1" hangingPunct="1">
              <a:defRPr/>
            </a:pPr>
            <a:r>
              <a:rPr lang="en-US" sz="2000" dirty="0"/>
              <a:t>We live on a small campus, everyone knows everyone </a:t>
            </a:r>
            <a:r>
              <a:rPr lang="en-US" sz="2000" dirty="0" smtClean="0"/>
              <a:t>else.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Many calls are in public areas, patients can be seen / </a:t>
            </a:r>
            <a:r>
              <a:rPr lang="en-US" sz="2000" dirty="0" smtClean="0"/>
              <a:t>recognized.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 smtClean="0"/>
              <a:t>Information and </a:t>
            </a:r>
            <a:r>
              <a:rPr lang="en-US" sz="2000" dirty="0"/>
              <a:t>rumors can move around very </a:t>
            </a:r>
            <a:r>
              <a:rPr lang="en-US" sz="2000" dirty="0" smtClean="0"/>
              <a:t>quickly.</a:t>
            </a:r>
            <a:endParaRPr lang="en-US" sz="2000" dirty="0"/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400" dirty="0">
                <a:ea typeface="+mn-ea"/>
                <a:cs typeface="+mn-cs"/>
              </a:rPr>
              <a:t>Solution</a:t>
            </a:r>
          </a:p>
          <a:p>
            <a:pPr lvl="1" eaLnBrk="1" hangingPunct="1">
              <a:defRPr/>
            </a:pPr>
            <a:r>
              <a:rPr lang="en-US" sz="2000" dirty="0"/>
              <a:t>Minimize bystanders who are not directly related to patient </a:t>
            </a:r>
            <a:r>
              <a:rPr lang="en-US" sz="2000" dirty="0" smtClean="0"/>
              <a:t>care.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Absolutely DO NOT tell friends </a:t>
            </a:r>
            <a:r>
              <a:rPr lang="en-US" sz="2000" dirty="0" smtClean="0"/>
              <a:t>the patient’s name or </a:t>
            </a:r>
            <a:r>
              <a:rPr lang="en-US" sz="2000" dirty="0"/>
              <a:t>location of </a:t>
            </a:r>
            <a:r>
              <a:rPr lang="en-US" sz="2000" dirty="0" smtClean="0"/>
              <a:t>call.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NEVER talk to others about a patient’s personal medical information or identify a specific </a:t>
            </a:r>
            <a:r>
              <a:rPr lang="en-US" sz="2000" dirty="0" smtClean="0"/>
              <a:t>patient.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Refrain from talking about any specifics of calls that could allow others to connect a call and a </a:t>
            </a:r>
            <a:r>
              <a:rPr lang="en-US" sz="2000" dirty="0" smtClean="0"/>
              <a:t>person.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Your Primary Obligation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7630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65" charset="2"/>
              <a:buChar char="n"/>
              <a:defRPr/>
            </a:pPr>
            <a:r>
              <a:rPr lang="en-US" sz="2400" b="1" dirty="0">
                <a:effectLst/>
                <a:ea typeface="+mn-ea"/>
                <a:cs typeface="+mn-cs"/>
              </a:rPr>
              <a:t>Your primary obligation is to treat the patient.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effectLst/>
              </a:rPr>
              <a:t>You may talk to necessary bystanders to obtain necessary patient </a:t>
            </a:r>
            <a:r>
              <a:rPr lang="en-US" sz="2400" dirty="0" smtClean="0">
                <a:effectLst/>
              </a:rPr>
              <a:t>information.</a:t>
            </a:r>
            <a:endParaRPr lang="en-US" sz="2400" dirty="0">
              <a:effectLst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effectLst/>
              </a:rPr>
              <a:t>Talking about the patient with your crew in the presence of bystanders DURING THE CALL is OK when </a:t>
            </a:r>
            <a:r>
              <a:rPr lang="en-US" sz="2400" dirty="0" smtClean="0">
                <a:effectLst/>
              </a:rPr>
              <a:t>necessary.</a:t>
            </a:r>
            <a:endParaRPr lang="en-US" sz="2400" dirty="0">
              <a:effectLst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effectLst/>
              </a:rPr>
              <a:t>You may disclose all patient information to Rural/Metro if they are called to the scene, as they are directly involved in the patient’s care.</a:t>
            </a:r>
          </a:p>
          <a:p>
            <a:pPr lvl="2" eaLnBrk="1" hangingPunct="1">
              <a:lnSpc>
                <a:spcPct val="80000"/>
              </a:lnSpc>
              <a:buFont typeface="Wingdings" pitchFamily="-65" charset="2"/>
              <a:buChar char="§"/>
              <a:defRPr/>
            </a:pPr>
            <a:r>
              <a:rPr lang="en-US" dirty="0">
                <a:effectLst/>
              </a:rPr>
              <a:t>Remember: A part of treatment is disclosing everything you need to disclose!  It’s just about to whom you disclose it.</a:t>
            </a:r>
            <a:endParaRPr lang="en-US" dirty="0" smtClean="0">
              <a:effectLst/>
            </a:endParaRPr>
          </a:p>
          <a:p>
            <a:pPr lvl="2" eaLnBrk="1" hangingPunct="1">
              <a:lnSpc>
                <a:spcPct val="80000"/>
              </a:lnSpc>
              <a:buFont typeface="Wingdings" pitchFamily="-65" charset="2"/>
              <a:buChar char="§"/>
              <a:defRPr/>
            </a:pPr>
            <a:r>
              <a:rPr lang="en-US" dirty="0" smtClean="0">
                <a:effectLst/>
              </a:rPr>
              <a:t>“Are they directly involved in the patient’s medical care?”</a:t>
            </a:r>
          </a:p>
          <a:p>
            <a:pPr eaLnBrk="1" hangingPunct="1">
              <a:lnSpc>
                <a:spcPct val="80000"/>
              </a:lnSpc>
              <a:buFont typeface="Wingdings" pitchFamily="-65" charset="2"/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724" y="152400"/>
            <a:ext cx="8042276" cy="133695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Security and HIPAA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664" y="1895290"/>
            <a:ext cx="8229600" cy="4495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500" dirty="0">
                <a:ea typeface="+mn-ea"/>
                <a:cs typeface="+mn-cs"/>
              </a:rPr>
              <a:t>Security has different role than other UR </a:t>
            </a:r>
            <a:r>
              <a:rPr lang="en-US" sz="2500" dirty="0" smtClean="0">
                <a:ea typeface="+mn-ea"/>
                <a:cs typeface="+mn-cs"/>
              </a:rPr>
              <a:t>officials.</a:t>
            </a:r>
            <a:endParaRPr lang="en-US" sz="2500" dirty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500" dirty="0">
                <a:ea typeface="+mn-ea"/>
                <a:cs typeface="+mn-cs"/>
              </a:rPr>
              <a:t>There is usually at least one security officer present at a MERT </a:t>
            </a:r>
            <a:r>
              <a:rPr lang="en-US" sz="2500" dirty="0" smtClean="0">
                <a:ea typeface="+mn-ea"/>
                <a:cs typeface="+mn-cs"/>
              </a:rPr>
              <a:t>call.</a:t>
            </a:r>
            <a:endParaRPr lang="en-US" sz="2500" dirty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500" dirty="0">
                <a:ea typeface="+mn-ea"/>
                <a:cs typeface="+mn-cs"/>
              </a:rPr>
              <a:t>Security may at times be DIRECTLY involved in patient </a:t>
            </a:r>
            <a:r>
              <a:rPr lang="en-US" sz="2500" dirty="0" smtClean="0">
                <a:ea typeface="+mn-ea"/>
                <a:cs typeface="+mn-cs"/>
              </a:rPr>
              <a:t>care.</a:t>
            </a:r>
            <a:endParaRPr lang="en-US" sz="2500" dirty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500" dirty="0">
                <a:ea typeface="+mn-ea"/>
                <a:cs typeface="+mn-cs"/>
              </a:rPr>
              <a:t>This officer may ask and needs to know all DEMOGRAPHIC information about the </a:t>
            </a:r>
            <a:r>
              <a:rPr lang="en-US" sz="2500" dirty="0" smtClean="0">
                <a:ea typeface="+mn-ea"/>
                <a:cs typeface="+mn-cs"/>
              </a:rPr>
              <a:t>patient. </a:t>
            </a:r>
            <a:endParaRPr lang="en-US" sz="2500" dirty="0">
              <a:ea typeface="+mn-ea"/>
              <a:cs typeface="+mn-cs"/>
            </a:endParaRPr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500" dirty="0">
                <a:ea typeface="+mn-ea"/>
                <a:cs typeface="+mn-cs"/>
              </a:rPr>
              <a:t>The officer may also ask for the patients medical condition to relay it to Rural Metro if </a:t>
            </a:r>
            <a:r>
              <a:rPr lang="en-US" sz="2500" dirty="0" smtClean="0">
                <a:ea typeface="+mn-ea"/>
                <a:cs typeface="+mn-cs"/>
              </a:rPr>
              <a:t>necessary.</a:t>
            </a:r>
            <a:endParaRPr lang="en-US" sz="2500" dirty="0">
              <a:ea typeface="+mn-ea"/>
              <a:cs typeface="+mn-cs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"/>
            <a:ext cx="13096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ea typeface="+mj-ea"/>
                <a:cs typeface="+mj-cs"/>
              </a:rPr>
              <a:t>Friends, Parents, RAs</a:t>
            </a:r>
            <a:br>
              <a:rPr lang="en-US" sz="4000" dirty="0">
                <a:ea typeface="+mj-ea"/>
                <a:cs typeface="+mj-cs"/>
              </a:rPr>
            </a:br>
            <a:r>
              <a:rPr lang="en-US" sz="4000" dirty="0">
                <a:ea typeface="+mj-ea"/>
                <a:cs typeface="+mj-cs"/>
              </a:rPr>
              <a:t>and the Administration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444532"/>
            <a:ext cx="8042276" cy="541346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ea typeface="ＭＳ Ｐゴシック" pitchFamily="-108" charset="-128"/>
                <a:cs typeface="ＭＳ Ｐゴシック" pitchFamily="-108" charset="-128"/>
              </a:rPr>
              <a:t>Private patient information should NEVER be given to anyone not directly involved in patient care.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ea typeface="ＭＳ Ｐゴシック" pitchFamily="-108" charset="-128"/>
                <a:cs typeface="ＭＳ Ｐゴシック" pitchFamily="-108" charset="-128"/>
              </a:rPr>
              <a:t>If an RA comes up to you after a call and asks what happened, you MAY NOT tell him/her.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ea typeface="ＭＳ Ｐゴシック" pitchFamily="-108" charset="-128"/>
                <a:cs typeface="ＭＳ Ｐゴシック" pitchFamily="-108" charset="-128"/>
              </a:rPr>
              <a:t>If a parent calls you about their child (your patient), you MAY NOT tell the parent anything if the patient was 18 or older.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ea typeface="ＭＳ Ｐゴシック" pitchFamily="-108" charset="-128"/>
                <a:cs typeface="ＭＳ Ｐゴシック" pitchFamily="-108" charset="-128"/>
              </a:rPr>
              <a:t>If a school official such as a Dean asks for information about the call, you MAY NOT tell him/her.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ea typeface="ＭＳ Ｐゴシック" pitchFamily="-108" charset="-128"/>
                <a:cs typeface="ＭＳ Ｐゴシック" pitchFamily="-108" charset="-128"/>
              </a:rPr>
              <a:t>If a friend comes up to you after a call and asks what happened to their friend, you MAY NOT tell him/her</a:t>
            </a:r>
            <a:r>
              <a:rPr lang="en-US" sz="2200" dirty="0" smtClean="0"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 smtClean="0">
                <a:ea typeface="ＭＳ Ｐゴシック" pitchFamily="-108" charset="-128"/>
                <a:cs typeface="ＭＳ Ｐゴシック" pitchFamily="-108" charset="-128"/>
              </a:rPr>
              <a:t>When </a:t>
            </a:r>
            <a:r>
              <a:rPr lang="en-US" sz="2200" dirty="0">
                <a:ea typeface="ＭＳ Ｐゴシック" pitchFamily="-108" charset="-128"/>
                <a:cs typeface="ＭＳ Ｐゴシック" pitchFamily="-108" charset="-128"/>
              </a:rPr>
              <a:t>unsure of whether you should release patient information, tell the person to contact the Director of </a:t>
            </a:r>
            <a:r>
              <a:rPr lang="en-US" sz="2200" dirty="0" smtClean="0">
                <a:ea typeface="ＭＳ Ｐゴシック" pitchFamily="-108" charset="-128"/>
                <a:cs typeface="ＭＳ Ｐゴシック" pitchFamily="-108" charset="-128"/>
              </a:rPr>
              <a:t>Operations</a:t>
            </a:r>
            <a:r>
              <a:rPr lang="en-US" sz="2200" dirty="0"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200" dirty="0" smtClean="0">
                <a:ea typeface="ＭＳ Ｐゴシック" pitchFamily="-108" charset="-128"/>
                <a:cs typeface="ＭＳ Ｐゴシック" pitchFamily="-108" charset="-128"/>
              </a:rPr>
              <a:t>and </a:t>
            </a:r>
            <a:r>
              <a:rPr lang="en-US" sz="2200" dirty="0">
                <a:ea typeface="ＭＳ Ｐゴシック" pitchFamily="-108" charset="-128"/>
                <a:cs typeface="ＭＳ Ｐゴシック" pitchFamily="-108" charset="-128"/>
              </a:rPr>
              <a:t>give the person the Director’s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>
                <a:ea typeface="+mj-ea"/>
                <a:cs typeface="+mj-cs"/>
              </a:rPr>
              <a:t>When You Need</a:t>
            </a:r>
            <a:br>
              <a:rPr lang="en-US" sz="4000">
                <a:ea typeface="+mj-ea"/>
                <a:cs typeface="+mj-cs"/>
              </a:rPr>
            </a:br>
            <a:r>
              <a:rPr lang="en-US" sz="4000">
                <a:ea typeface="+mj-ea"/>
                <a:cs typeface="+mj-cs"/>
              </a:rPr>
              <a:t> Someone To Talk To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800" dirty="0"/>
              <a:t>Some calls are emotionally </a:t>
            </a:r>
            <a:r>
              <a:rPr lang="en-US" sz="2800" dirty="0" smtClean="0"/>
              <a:t>disturbing. </a:t>
            </a:r>
            <a:endParaRPr lang="en-US" sz="2800" dirty="0"/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800" dirty="0"/>
              <a:t>It is OK to talk about calls with the other members of the crew who treated that </a:t>
            </a:r>
            <a:r>
              <a:rPr lang="en-US" sz="2800" dirty="0" smtClean="0"/>
              <a:t>patient.</a:t>
            </a:r>
            <a:endParaRPr lang="en-US" sz="2800" dirty="0"/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800" dirty="0"/>
              <a:t>If you are upset,</a:t>
            </a:r>
            <a:r>
              <a:rPr lang="en-US" sz="2800" dirty="0" smtClean="0"/>
              <a:t> don’t hesitate </a:t>
            </a:r>
            <a:r>
              <a:rPr lang="en-US" sz="2800" dirty="0"/>
              <a:t>to meet with your crew chief and go over what </a:t>
            </a:r>
            <a:r>
              <a:rPr lang="en-US" sz="2800" dirty="0" smtClean="0"/>
              <a:t>happened.</a:t>
            </a:r>
            <a:endParaRPr lang="en-US" sz="2800" dirty="0"/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sz="2800" dirty="0"/>
              <a:t>If you need to talk to someone else about what happened, choose someone not affiliated with the university, such as a parent or </a:t>
            </a:r>
            <a:r>
              <a:rPr lang="en-US" sz="2800" dirty="0" smtClean="0"/>
              <a:t>friend.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400" dirty="0"/>
              <a:t>Remember, HIPAA still applies.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HIPAA and Legal Issues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65" charset="2"/>
              <a:buChar char="n"/>
              <a:defRPr/>
            </a:pPr>
            <a:r>
              <a:rPr lang="en-US" dirty="0"/>
              <a:t>Violation of HIPAA is punishable by </a:t>
            </a:r>
            <a:r>
              <a:rPr lang="en-US" dirty="0" smtClean="0"/>
              <a:t>law.</a:t>
            </a:r>
            <a:endParaRPr lang="en-US" dirty="0"/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dirty="0"/>
              <a:t>Do not do it and do not ask others to do </a:t>
            </a:r>
            <a:r>
              <a:rPr lang="en-US" dirty="0" smtClean="0"/>
              <a:t>it.</a:t>
            </a:r>
            <a:endParaRPr lang="en-US" dirty="0"/>
          </a:p>
          <a:p>
            <a:pPr eaLnBrk="1" hangingPunct="1">
              <a:buFont typeface="Wingdings" pitchFamily="-65" charset="2"/>
              <a:buChar char="n"/>
              <a:defRPr/>
            </a:pPr>
            <a:r>
              <a:rPr lang="en-US" dirty="0"/>
              <a:t>Failure to comply with HIPAA may result in expulsion from MERT as well as other legal </a:t>
            </a:r>
            <a:r>
              <a:rPr lang="en-US" dirty="0" smtClean="0"/>
              <a:t>actions.</a:t>
            </a:r>
            <a:endParaRPr lang="en-US" dirty="0"/>
          </a:p>
        </p:txBody>
      </p:sp>
      <p:pic>
        <p:nvPicPr>
          <p:cNvPr id="48132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810000"/>
            <a:ext cx="17922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4955</TotalTime>
  <Words>1190</Words>
  <Application>Microsoft Macintosh PowerPoint</Application>
  <PresentationFormat>On-screen Show (4:3)</PresentationFormat>
  <Paragraphs>142</Paragraphs>
  <Slides>22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Breeze</vt:lpstr>
      <vt:lpstr>HIPAA and BBP</vt:lpstr>
      <vt:lpstr>HIPAA</vt:lpstr>
      <vt:lpstr>HIPAA </vt:lpstr>
      <vt:lpstr>MERT and HIPAA</vt:lpstr>
      <vt:lpstr>Your Primary Obligation</vt:lpstr>
      <vt:lpstr>Security and HIPAA</vt:lpstr>
      <vt:lpstr>Friends, Parents, RAs and the Administration </vt:lpstr>
      <vt:lpstr>When You Need  Someone To Talk To</vt:lpstr>
      <vt:lpstr>HIPAA and Legal Issues</vt:lpstr>
      <vt:lpstr>Good Idea / Bad Idea</vt:lpstr>
      <vt:lpstr>Good Idea / Bad Idea</vt:lpstr>
      <vt:lpstr>Blood Bourne Pathogens</vt:lpstr>
      <vt:lpstr>Disease-Carrying Substances</vt:lpstr>
      <vt:lpstr>Methods of Exposure</vt:lpstr>
      <vt:lpstr>Common Airborne Viruses</vt:lpstr>
      <vt:lpstr>Contaminated Surfaces</vt:lpstr>
      <vt:lpstr>Ways To Prevent Transmission</vt:lpstr>
      <vt:lpstr>Personal Protective Equiptment (PPE)</vt:lpstr>
      <vt:lpstr>Disposing of Contaminated Items</vt:lpstr>
      <vt:lpstr>Ryan White Care Act </vt:lpstr>
      <vt:lpstr>In Case of Exposure</vt:lpstr>
      <vt:lpstr>Universal Precautions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HIPAA and BBP</dc:title>
  <dc:creator>Office 2004 Test Drive User</dc:creator>
  <cp:lastModifiedBy>Zachariah Hale</cp:lastModifiedBy>
  <cp:revision>30</cp:revision>
  <dcterms:created xsi:type="dcterms:W3CDTF">2013-09-15T18:15:43Z</dcterms:created>
  <dcterms:modified xsi:type="dcterms:W3CDTF">2013-09-15T19:30:27Z</dcterms:modified>
</cp:coreProperties>
</file>