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82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288E7-0D36-F344-80F3-2B1F2243476F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7948-2AAC-F74E-895B-3D37F82EF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hip.org/" TargetMode="External"/><Relationship Id="rId4" Type="http://schemas.openxmlformats.org/officeDocument/2006/relationships/hyperlink" Target="https://www.una.edu/manesafety/Alcohol%20Brochures/Collegefactsheet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http://www.nchip.org/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https://www.una.edu/manesafety/Alcohol%20Brochures/Collegefactsheet.pdf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E7948-2AAC-F74E-895B-3D37F82EF4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www.thelancet.com</a:t>
            </a:r>
            <a:r>
              <a:rPr lang="en-US" dirty="0" smtClean="0"/>
              <a:t>/journals/lancet/article/PIIS0140-6736%2882%2991285-5/</a:t>
            </a:r>
            <a:r>
              <a:rPr lang="en-US" dirty="0" err="1" smtClean="0"/>
              <a:t>fulltext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E7948-2AAC-F74E-895B-3D37F82EF4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law.onecle.com</a:t>
            </a:r>
            <a:r>
              <a:rPr lang="en-US" dirty="0" smtClean="0"/>
              <a:t>/new-york/mental-hygiene/MHY09.45_9.45.html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E7948-2AAC-F74E-895B-3D37F82EF4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093FF27-8800-C046-9A5E-F4E20B918C5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F4AE34-D58B-434B-BB71-4185B839B7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671"/>
            <a:ext cx="7772400" cy="2619592"/>
          </a:xfrm>
        </p:spPr>
        <p:txBody>
          <a:bodyPr/>
          <a:lstStyle/>
          <a:p>
            <a:r>
              <a:rPr lang="en-US" sz="4400" dirty="0" smtClean="0"/>
              <a:t>Serious Alcohol Intoxication:</a:t>
            </a:r>
            <a:br>
              <a:rPr lang="en-US" sz="4400" dirty="0" smtClean="0"/>
            </a:br>
            <a:r>
              <a:rPr lang="en-US" sz="2800" dirty="0" smtClean="0"/>
              <a:t>Management and Treatment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574" y="4362993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Porter Ladley</a:t>
            </a:r>
          </a:p>
          <a:p>
            <a:r>
              <a:rPr lang="en-US" sz="2400" dirty="0" smtClean="0"/>
              <a:t>RC MERT Training Week 2015</a:t>
            </a:r>
            <a:endParaRPr lang="en-US" sz="24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25" y="3772971"/>
            <a:ext cx="2642760" cy="2642760"/>
          </a:xfrm>
          <a:prstGeom prst="rect">
            <a:avLst/>
          </a:prstGeom>
        </p:spPr>
      </p:pic>
      <p:pic>
        <p:nvPicPr>
          <p:cNvPr id="5" name="Picture 4" descr="captain_morga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82" y="4476396"/>
            <a:ext cx="595792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1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Sadly, DPS doesn’t carry breathalyzers</a:t>
            </a:r>
          </a:p>
          <a:p>
            <a:r>
              <a:rPr lang="en-US" dirty="0" smtClean="0"/>
              <a:t>Our assessment usually tells us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 people might be… </a:t>
            </a:r>
            <a:endParaRPr lang="en-US" dirty="0"/>
          </a:p>
        </p:txBody>
      </p:sp>
      <p:pic>
        <p:nvPicPr>
          <p:cNvPr id="4" name="Picture 3" descr="Screen Shot 2015-08-23 at 10.44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41" y="2035126"/>
            <a:ext cx="3096359" cy="4596069"/>
          </a:xfrm>
          <a:prstGeom prst="rect">
            <a:avLst/>
          </a:prstGeom>
        </p:spPr>
      </p:pic>
      <p:pic>
        <p:nvPicPr>
          <p:cNvPr id="5" name="Picture 4" descr="hqdefa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22" y="3457822"/>
            <a:ext cx="4025571" cy="30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6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Equivalency</a:t>
            </a:r>
            <a:endParaRPr lang="en-US" dirty="0"/>
          </a:p>
        </p:txBody>
      </p:sp>
      <p:pic>
        <p:nvPicPr>
          <p:cNvPr id="4" name="Content Placeholder 3" descr="Screen Shot 2015-08-23 at 7.13.4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" b="-566"/>
          <a:stretch/>
        </p:blipFill>
        <p:spPr>
          <a:xfrm>
            <a:off x="249471" y="1524000"/>
            <a:ext cx="5375625" cy="2496328"/>
          </a:xfrm>
        </p:spPr>
      </p:pic>
      <p:pic>
        <p:nvPicPr>
          <p:cNvPr id="3" name="Picture 2" descr="Alcohol-Young-Adul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31" y="4277739"/>
            <a:ext cx="6201086" cy="25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Basic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Intox</a:t>
            </a:r>
            <a:r>
              <a:rPr lang="en-US" dirty="0" smtClean="0"/>
              <a:t> Assessment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CAOx3</a:t>
            </a:r>
          </a:p>
          <a:p>
            <a:r>
              <a:rPr lang="en-US" dirty="0" smtClean="0"/>
              <a:t>Pertinent Negatives</a:t>
            </a:r>
          </a:p>
          <a:p>
            <a:pPr lvl="1"/>
            <a:r>
              <a:rPr lang="en-US" dirty="0" smtClean="0"/>
              <a:t>Keep an eye out for trauma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HOWDE </a:t>
            </a:r>
          </a:p>
          <a:p>
            <a:pPr lvl="1"/>
            <a:r>
              <a:rPr lang="en-US" dirty="0" smtClean="0"/>
              <a:t>What is it?</a:t>
            </a:r>
          </a:p>
          <a:p>
            <a:r>
              <a:rPr lang="en-US" dirty="0" smtClean="0"/>
              <a:t>Vitals</a:t>
            </a:r>
          </a:p>
          <a:p>
            <a:endParaRPr lang="en-US" dirty="0"/>
          </a:p>
          <a:p>
            <a:r>
              <a:rPr lang="en-US" dirty="0" smtClean="0"/>
              <a:t>Always be aware for scene safety, particularly for potential behavioral/violent things</a:t>
            </a:r>
            <a:endParaRPr lang="en-US" dirty="0"/>
          </a:p>
        </p:txBody>
      </p:sp>
      <p:pic>
        <p:nvPicPr>
          <p:cNvPr id="4" name="Picture 3" descr="OnFloor_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10" y="1505661"/>
            <a:ext cx="3810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Refusing </a:t>
            </a:r>
            <a:r>
              <a:rPr lang="en-US" dirty="0" err="1" smtClean="0"/>
              <a:t>Intox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you need to refuse </a:t>
            </a:r>
            <a:r>
              <a:rPr lang="en-US" dirty="0" err="1" smtClean="0"/>
              <a:t>intox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CAOx3</a:t>
            </a:r>
          </a:p>
          <a:p>
            <a:pPr lvl="1"/>
            <a:r>
              <a:rPr lang="en-US" dirty="0" smtClean="0"/>
              <a:t>No recent Vomiting</a:t>
            </a:r>
          </a:p>
          <a:p>
            <a:pPr lvl="1"/>
            <a:r>
              <a:rPr lang="en-US" dirty="0" smtClean="0"/>
              <a:t>Ability to Walk</a:t>
            </a:r>
          </a:p>
          <a:p>
            <a:pPr lvl="1"/>
            <a:r>
              <a:rPr lang="en-US" dirty="0" smtClean="0"/>
              <a:t>Bystander present</a:t>
            </a:r>
          </a:p>
          <a:p>
            <a:pPr lvl="1"/>
            <a:r>
              <a:rPr lang="en-US" b="1" dirty="0" smtClean="0"/>
              <a:t>DPS Approval!</a:t>
            </a:r>
          </a:p>
          <a:p>
            <a:pPr lvl="1"/>
            <a:endParaRPr lang="en-US" dirty="0"/>
          </a:p>
          <a:p>
            <a:r>
              <a:rPr lang="en-US" dirty="0" smtClean="0"/>
              <a:t>What are the vitals ranges for refusal? (for any refusal…)</a:t>
            </a:r>
          </a:p>
          <a:p>
            <a:pPr lvl="1"/>
            <a:r>
              <a:rPr lang="en-US" dirty="0" smtClean="0"/>
              <a:t>Pulse between 50 and 120</a:t>
            </a:r>
          </a:p>
          <a:p>
            <a:pPr lvl="1"/>
            <a:r>
              <a:rPr lang="en-US" dirty="0" smtClean="0"/>
              <a:t>Systolic BP between 90 and 200</a:t>
            </a:r>
          </a:p>
          <a:p>
            <a:pPr lvl="1"/>
            <a:r>
              <a:rPr lang="en-US" dirty="0" smtClean="0"/>
              <a:t>Respirations between 10 and 29</a:t>
            </a:r>
          </a:p>
          <a:p>
            <a:pPr lvl="1"/>
            <a:endParaRPr lang="en-US" dirty="0"/>
          </a:p>
          <a:p>
            <a:r>
              <a:rPr lang="en-US" dirty="0" smtClean="0"/>
              <a:t>If you are thinking refusal, always ask age early on!!</a:t>
            </a:r>
            <a:endParaRPr lang="en-US" dirty="0"/>
          </a:p>
        </p:txBody>
      </p:sp>
      <p:pic>
        <p:nvPicPr>
          <p:cNvPr id="4" name="Picture 3" descr="SobrietyTes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57" y="1372167"/>
            <a:ext cx="2833793" cy="2120622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3345193" y="2063921"/>
            <a:ext cx="453585" cy="1236084"/>
          </a:xfrm>
          <a:prstGeom prst="rightBrace">
            <a:avLst>
              <a:gd name="adj1" fmla="val 25834"/>
              <a:gd name="adj2" fmla="val 509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8388" y="2472168"/>
            <a:ext cx="19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MERT SOP’s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1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Intox</a:t>
            </a:r>
            <a:r>
              <a:rPr lang="en-US" dirty="0" smtClean="0"/>
              <a:t>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 doubt, call R/MMS</a:t>
            </a:r>
          </a:p>
          <a:p>
            <a:r>
              <a:rPr lang="en-US" dirty="0" smtClean="0"/>
              <a:t>Usually give 30-min buffer on vomiting</a:t>
            </a:r>
          </a:p>
          <a:p>
            <a:r>
              <a:rPr lang="en-US" dirty="0" smtClean="0"/>
              <a:t>DPS can help test ability to walk</a:t>
            </a:r>
          </a:p>
          <a:p>
            <a:r>
              <a:rPr lang="en-US" dirty="0" smtClean="0"/>
              <a:t>Be sure to talk with DPS before </a:t>
            </a:r>
            <a:r>
              <a:rPr lang="en-US" dirty="0" err="1" smtClean="0"/>
              <a:t>Tx</a:t>
            </a:r>
            <a:r>
              <a:rPr lang="en-US" dirty="0" smtClean="0"/>
              <a:t> decision</a:t>
            </a:r>
          </a:p>
          <a:p>
            <a:pPr lvl="1"/>
            <a:r>
              <a:rPr lang="en-US" dirty="0" smtClean="0"/>
              <a:t>Usually 801s, 802s can as well!</a:t>
            </a:r>
            <a:endParaRPr lang="en-US" dirty="0"/>
          </a:p>
        </p:txBody>
      </p:sp>
      <p:pic>
        <p:nvPicPr>
          <p:cNvPr id="5" name="Picture 4" descr="thumb_ur6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33" y="4558770"/>
            <a:ext cx="3171267" cy="1918230"/>
          </a:xfrm>
          <a:prstGeom prst="rect">
            <a:avLst/>
          </a:prstGeom>
        </p:spPr>
      </p:pic>
      <p:pic>
        <p:nvPicPr>
          <p:cNvPr id="6" name="Picture 5" descr="ruralmetro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65" y="3681343"/>
            <a:ext cx="3394804" cy="17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Serious </a:t>
            </a:r>
            <a:r>
              <a:rPr lang="en-US" dirty="0" err="1" smtClean="0"/>
              <a:t>Intox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Serious </a:t>
            </a:r>
            <a:r>
              <a:rPr lang="en-US" dirty="0" err="1" smtClean="0"/>
              <a:t>Intox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calls turn from straightforward to challenging…</a:t>
            </a:r>
          </a:p>
          <a:p>
            <a:pPr lvl="1"/>
            <a:r>
              <a:rPr lang="en-US" dirty="0" smtClean="0"/>
              <a:t>Unconscious/Unresponsive</a:t>
            </a:r>
          </a:p>
          <a:p>
            <a:pPr lvl="1"/>
            <a:r>
              <a:rPr lang="en-US" dirty="0" smtClean="0"/>
              <a:t>Breathing/Airway Problems</a:t>
            </a:r>
          </a:p>
          <a:p>
            <a:pPr lvl="1"/>
            <a:r>
              <a:rPr lang="en-US" dirty="0" smtClean="0"/>
              <a:t>Psych/Violent Patients</a:t>
            </a:r>
          </a:p>
          <a:p>
            <a:pPr lvl="1"/>
            <a:r>
              <a:rPr lang="en-US" dirty="0" smtClean="0"/>
              <a:t>Trauma</a:t>
            </a:r>
            <a:endParaRPr lang="en-US" dirty="0"/>
          </a:p>
        </p:txBody>
      </p:sp>
      <p:pic>
        <p:nvPicPr>
          <p:cNvPr id="4" name="Picture 3" descr="8688436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159" y="2120621"/>
            <a:ext cx="2589690" cy="1858103"/>
          </a:xfrm>
          <a:prstGeom prst="rect">
            <a:avLst/>
          </a:prstGeom>
        </p:spPr>
      </p:pic>
      <p:pic>
        <p:nvPicPr>
          <p:cNvPr id="5" name="Picture 4" descr="article-1041386-021F173B00000578-297_468x28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4" y="4261679"/>
            <a:ext cx="3357801" cy="2051990"/>
          </a:xfrm>
          <a:prstGeom prst="rect">
            <a:avLst/>
          </a:prstGeom>
        </p:spPr>
      </p:pic>
      <p:pic>
        <p:nvPicPr>
          <p:cNvPr id="6" name="Picture 5" descr="Screen Shot 2015-08-23 at 12.56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987" y="4109234"/>
            <a:ext cx="3530879" cy="236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Unresponsive Patients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on the verge of unresponsiveness (i.e. V or P)</a:t>
            </a:r>
          </a:p>
          <a:p>
            <a:pPr lvl="1"/>
            <a:r>
              <a:rPr lang="en-US" b="1" u="sng" dirty="0" smtClean="0"/>
              <a:t>Most important</a:t>
            </a:r>
            <a:r>
              <a:rPr lang="en-US" dirty="0" smtClean="0"/>
              <a:t>: Keep people talking</a:t>
            </a:r>
          </a:p>
          <a:p>
            <a:pPr lvl="2"/>
            <a:r>
              <a:rPr lang="en-US" dirty="0" smtClean="0"/>
              <a:t>Ask your HOWDE/SAMPLE/OPQRST questions multiple times if needed</a:t>
            </a:r>
          </a:p>
          <a:p>
            <a:pPr lvl="2"/>
            <a:r>
              <a:rPr lang="en-US" dirty="0" smtClean="0"/>
              <a:t>If your patient is lying down, try to sit them up</a:t>
            </a:r>
          </a:p>
          <a:p>
            <a:pPr lvl="3"/>
            <a:r>
              <a:rPr lang="en-US" dirty="0" smtClean="0"/>
              <a:t>Better for </a:t>
            </a:r>
            <a:r>
              <a:rPr lang="en-US" dirty="0" err="1" smtClean="0"/>
              <a:t>aiway</a:t>
            </a:r>
            <a:r>
              <a:rPr lang="en-US" dirty="0" smtClean="0"/>
              <a:t>, breathing, vomiting…</a:t>
            </a:r>
          </a:p>
          <a:p>
            <a:pPr lvl="3"/>
            <a:endParaRPr lang="en-US" dirty="0"/>
          </a:p>
          <a:p>
            <a:r>
              <a:rPr lang="en-US" dirty="0" smtClean="0"/>
              <a:t>Totally Unresponsive (i.e. U on AVPU)</a:t>
            </a:r>
          </a:p>
          <a:p>
            <a:pPr lvl="1"/>
            <a:r>
              <a:rPr lang="en-US" dirty="0" smtClean="0"/>
              <a:t>TOTALLY unresponsive to all verbal/painful stimuli</a:t>
            </a:r>
          </a:p>
          <a:p>
            <a:pPr lvl="1"/>
            <a:r>
              <a:rPr lang="en-US" dirty="0" smtClean="0"/>
              <a:t>Check ABC’s  as normal</a:t>
            </a:r>
          </a:p>
          <a:p>
            <a:pPr lvl="1"/>
            <a:r>
              <a:rPr lang="en-US" dirty="0" smtClean="0"/>
              <a:t>Move to LLR position if worried about vomiting, etc.</a:t>
            </a:r>
          </a:p>
          <a:p>
            <a:pPr lvl="1"/>
            <a:r>
              <a:rPr lang="en-US" dirty="0" smtClean="0"/>
              <a:t>Use Pulse ox to monitor O2 sat, keep an eye on airway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 descr="page-94-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92" y="2823715"/>
            <a:ext cx="1921408" cy="16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Unresponsive Patients</a:t>
            </a:r>
            <a:endParaRPr lang="en-US" dirty="0"/>
          </a:p>
        </p:txBody>
      </p:sp>
      <p:pic>
        <p:nvPicPr>
          <p:cNvPr id="4" name="Content Placeholder 3" descr="painsti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b="10494"/>
          <a:stretch>
            <a:fillRect/>
          </a:stretch>
        </p:blipFill>
        <p:spPr>
          <a:xfrm>
            <a:off x="2256588" y="1404353"/>
            <a:ext cx="3197778" cy="1894980"/>
          </a:xfrm>
        </p:spPr>
      </p:pic>
      <p:sp>
        <p:nvSpPr>
          <p:cNvPr id="5" name="TextBox 4"/>
          <p:cNvSpPr txBox="1"/>
          <p:nvPr/>
        </p:nvSpPr>
        <p:spPr>
          <a:xfrm>
            <a:off x="793775" y="2007220"/>
            <a:ext cx="197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Sternal Rub:</a:t>
            </a:r>
            <a:endParaRPr lang="en-US" dirty="0"/>
          </a:p>
        </p:txBody>
      </p:sp>
      <p:pic>
        <p:nvPicPr>
          <p:cNvPr id="6" name="Picture 5" descr="e1d107be-11ef-471c-b9f0-5131d1ad3c5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60" y="1365749"/>
            <a:ext cx="2578112" cy="1933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3152" y="4638151"/>
            <a:ext cx="175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LLR Position:</a:t>
            </a:r>
            <a:endParaRPr lang="en-US" dirty="0"/>
          </a:p>
        </p:txBody>
      </p:sp>
      <p:pic>
        <p:nvPicPr>
          <p:cNvPr id="8" name="Picture 7" descr="rl-alcohol-recov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88" y="3299333"/>
            <a:ext cx="2374900" cy="3416300"/>
          </a:xfrm>
          <a:prstGeom prst="rect">
            <a:avLst/>
          </a:prstGeom>
        </p:spPr>
      </p:pic>
      <p:pic>
        <p:nvPicPr>
          <p:cNvPr id="9" name="Picture 8" descr="recovery-positi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92" y="4354646"/>
            <a:ext cx="4040268" cy="161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1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Body and Alcohol Consumption</a:t>
            </a:r>
          </a:p>
          <a:p>
            <a:r>
              <a:rPr lang="en-US" dirty="0" smtClean="0"/>
              <a:t>Review of Basic </a:t>
            </a:r>
            <a:r>
              <a:rPr lang="en-US" dirty="0" err="1" smtClean="0"/>
              <a:t>Intox</a:t>
            </a:r>
            <a:r>
              <a:rPr lang="en-US" dirty="0" smtClean="0"/>
              <a:t> Assessment</a:t>
            </a:r>
          </a:p>
          <a:p>
            <a:r>
              <a:rPr lang="en-US" dirty="0" smtClean="0"/>
              <a:t>Serious </a:t>
            </a:r>
            <a:r>
              <a:rPr lang="en-US" dirty="0" err="1" smtClean="0"/>
              <a:t>Intox</a:t>
            </a:r>
            <a:r>
              <a:rPr lang="en-US" dirty="0" smtClean="0"/>
              <a:t> Concerns </a:t>
            </a:r>
          </a:p>
          <a:p>
            <a:r>
              <a:rPr lang="en-US" dirty="0" smtClean="0"/>
              <a:t>Case  Reviews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18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Unresponsive Patients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Apneic Patients</a:t>
            </a:r>
          </a:p>
          <a:p>
            <a:r>
              <a:rPr lang="en-US" dirty="0" smtClean="0"/>
              <a:t>Airway Problems/Suction</a:t>
            </a:r>
            <a:endParaRPr lang="en-US" dirty="0"/>
          </a:p>
        </p:txBody>
      </p:sp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96" y="4441853"/>
            <a:ext cx="3837050" cy="2158341"/>
          </a:xfrm>
          <a:prstGeom prst="rect">
            <a:avLst/>
          </a:prstGeom>
        </p:spPr>
      </p:pic>
      <p:pic>
        <p:nvPicPr>
          <p:cNvPr id="5" name="Picture 4" descr="maxresdefault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14" y="2483510"/>
            <a:ext cx="3490831" cy="1963592"/>
          </a:xfrm>
          <a:prstGeom prst="rect">
            <a:avLst/>
          </a:prstGeom>
        </p:spPr>
      </p:pic>
      <p:pic>
        <p:nvPicPr>
          <p:cNvPr id="6" name="Picture 5" descr="bvm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31" y="880096"/>
            <a:ext cx="2004265" cy="1603413"/>
          </a:xfrm>
          <a:prstGeom prst="rect">
            <a:avLst/>
          </a:prstGeom>
        </p:spPr>
      </p:pic>
      <p:pic>
        <p:nvPicPr>
          <p:cNvPr id="7" name="Picture 6" descr="hqdefaul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08" y="4641342"/>
            <a:ext cx="2819462" cy="2114596"/>
          </a:xfrm>
          <a:prstGeom prst="rect">
            <a:avLst/>
          </a:prstGeom>
        </p:spPr>
      </p:pic>
      <p:pic>
        <p:nvPicPr>
          <p:cNvPr id="8" name="Picture 7" descr="unnam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2" y="2600901"/>
            <a:ext cx="3627451" cy="20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7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Serious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Psych/Behavioral</a:t>
            </a:r>
          </a:p>
          <a:p>
            <a:pPr lvl="1"/>
            <a:r>
              <a:rPr lang="en-US" dirty="0" err="1" smtClean="0"/>
              <a:t>Intox</a:t>
            </a:r>
            <a:r>
              <a:rPr lang="en-US" dirty="0" smtClean="0"/>
              <a:t> patients sometimes double as violent/behavioral </a:t>
            </a:r>
          </a:p>
          <a:p>
            <a:pPr lvl="2"/>
            <a:r>
              <a:rPr lang="en-US" dirty="0" smtClean="0"/>
              <a:t>Keep an eye out for potentially violent behavior (Scene Safety!)</a:t>
            </a:r>
          </a:p>
          <a:p>
            <a:pPr lvl="2"/>
            <a:r>
              <a:rPr lang="en-US" dirty="0" smtClean="0"/>
              <a:t>Suicide/Depression: Remember our questions for potentially suicidal patients!</a:t>
            </a:r>
          </a:p>
          <a:p>
            <a:r>
              <a:rPr lang="en-US" dirty="0" smtClean="0"/>
              <a:t>Other Drugs</a:t>
            </a:r>
          </a:p>
          <a:p>
            <a:pPr lvl="1"/>
            <a:r>
              <a:rPr lang="en-US" dirty="0" smtClean="0"/>
              <a:t>Alcohol slows the body down, changes body’s intake of other drugs</a:t>
            </a:r>
          </a:p>
          <a:p>
            <a:pPr lvl="2"/>
            <a:r>
              <a:rPr lang="en-US" dirty="0" smtClean="0"/>
              <a:t>Be thorough with SAMPLE</a:t>
            </a:r>
          </a:p>
          <a:p>
            <a:pPr lvl="2"/>
            <a:endParaRPr lang="en-US" dirty="0"/>
          </a:p>
          <a:p>
            <a:r>
              <a:rPr lang="en-US" dirty="0" smtClean="0"/>
              <a:t>Trauma</a:t>
            </a:r>
          </a:p>
          <a:p>
            <a:pPr lvl="1"/>
            <a:r>
              <a:rPr lang="en-US" dirty="0" smtClean="0"/>
              <a:t>Again, thorough history</a:t>
            </a:r>
          </a:p>
          <a:p>
            <a:pPr lvl="1"/>
            <a:r>
              <a:rPr lang="en-US" dirty="0" smtClean="0"/>
              <a:t>Look out for falls, head/neck trauma, tingling/numbness, etc…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2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Hygiene Arrest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intox</a:t>
            </a:r>
            <a:r>
              <a:rPr lang="en-US" dirty="0" smtClean="0"/>
              <a:t> patients are violent/potential psych emergencies, DPS can perform MHA’s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Article 9.45</a:t>
            </a:r>
          </a:p>
          <a:p>
            <a:pPr marL="0" indent="0">
              <a:buNone/>
            </a:pPr>
            <a:r>
              <a:rPr lang="en-US" dirty="0" smtClean="0"/>
              <a:t>Mental Hygiene Law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1268" y="2925778"/>
            <a:ext cx="207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36417" y="2109358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-if </a:t>
            </a:r>
            <a:r>
              <a:rPr lang="en-US" dirty="0">
                <a:latin typeface="Avenir Next Regular"/>
                <a:cs typeface="Avenir Next Regular"/>
              </a:rPr>
              <a:t>the parent,  spouse,  or  child  of  the   person,  a  licensed  physician, health officer, </a:t>
            </a:r>
            <a:r>
              <a:rPr lang="en-US" dirty="0">
                <a:solidFill>
                  <a:srgbClr val="FF0000"/>
                </a:solidFill>
                <a:latin typeface="Avenir Next Regular"/>
                <a:cs typeface="Avenir Next Regular"/>
              </a:rPr>
              <a:t>peace officer </a:t>
            </a:r>
            <a:r>
              <a:rPr lang="en-US" dirty="0">
                <a:latin typeface="Avenir Next Regular"/>
                <a:cs typeface="Avenir Next Regular"/>
              </a:rPr>
              <a:t>or police   officer reports to him that such person has a mental illness  for  which   immediate  care  and treatment in a hospital is appropriate and </a:t>
            </a:r>
            <a:r>
              <a:rPr lang="en-US" dirty="0">
                <a:solidFill>
                  <a:srgbClr val="FF0000"/>
                </a:solidFill>
                <a:latin typeface="Avenir Next Regular"/>
                <a:cs typeface="Avenir Next Regular"/>
              </a:rPr>
              <a:t>which is   likely to result in serious harm to himself or  </a:t>
            </a:r>
            <a:r>
              <a:rPr lang="en-US" dirty="0" smtClean="0">
                <a:solidFill>
                  <a:srgbClr val="FF0000"/>
                </a:solidFill>
                <a:latin typeface="Avenir Next Regular"/>
                <a:cs typeface="Avenir Next Regular"/>
              </a:rPr>
              <a:t>others…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-It </a:t>
            </a:r>
            <a:r>
              <a:rPr lang="en-US" dirty="0">
                <a:latin typeface="Avenir Next Regular"/>
                <a:cs typeface="Avenir Next Regular"/>
              </a:rPr>
              <a:t>shall be the duty of peace officers,   when acting pursuant to their special duties, or  police  officers,  who   are  members  of  an  authorized  police  department  or  force  or of a   sheriff's department to assist representatives of such director to  </a:t>
            </a:r>
            <a:r>
              <a:rPr lang="en-US" dirty="0">
                <a:solidFill>
                  <a:srgbClr val="FF0000"/>
                </a:solidFill>
                <a:latin typeface="Avenir Next Regular"/>
                <a:cs typeface="Avenir Next Regular"/>
              </a:rPr>
              <a:t>take   into  custody  and  transport  any  such  person. </a:t>
            </a:r>
          </a:p>
        </p:txBody>
      </p:sp>
    </p:spTree>
    <p:extLst>
      <p:ext uri="{BB962C8B-B14F-4D97-AF65-F5344CB8AC3E}">
        <p14:creationId xmlns:p14="http://schemas.microsoft.com/office/powerpoint/2010/main" val="76616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Hygiene Arrest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a forced trip to the hospital</a:t>
            </a:r>
          </a:p>
          <a:p>
            <a:pPr lvl="1"/>
            <a:r>
              <a:rPr lang="en-US" dirty="0" smtClean="0"/>
              <a:t>Used when DPS believes patients are a hazard to themselves or others.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intox</a:t>
            </a:r>
            <a:r>
              <a:rPr lang="en-US" dirty="0" smtClean="0"/>
              <a:t>, usually people being violent and combative.</a:t>
            </a:r>
          </a:p>
          <a:p>
            <a:pPr lvl="1"/>
            <a:r>
              <a:rPr lang="en-US" dirty="0" smtClean="0"/>
              <a:t>Also used for psych patients, forcing transport and evaluation.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on Campus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percentage of our call volume</a:t>
            </a:r>
          </a:p>
          <a:p>
            <a:pPr lvl="1"/>
            <a:r>
              <a:rPr lang="en-US" dirty="0" smtClean="0"/>
              <a:t>35% this past year, higher in years before</a:t>
            </a:r>
          </a:p>
          <a:p>
            <a:pPr lvl="1"/>
            <a:r>
              <a:rPr lang="en-US" dirty="0" smtClean="0"/>
              <a:t>About 50/50 Transport/Refusal</a:t>
            </a:r>
          </a:p>
          <a:p>
            <a:pPr lvl="1"/>
            <a:endParaRPr lang="en-US" dirty="0"/>
          </a:p>
          <a:p>
            <a:r>
              <a:rPr lang="en-US" dirty="0"/>
              <a:t>Severity of MERT’s </a:t>
            </a:r>
            <a:r>
              <a:rPr lang="en-US" dirty="0" err="1"/>
              <a:t>intox</a:t>
            </a:r>
            <a:r>
              <a:rPr lang="en-US" dirty="0"/>
              <a:t> calls has decreased over the past years.</a:t>
            </a:r>
          </a:p>
          <a:p>
            <a:pPr lvl="1"/>
            <a:r>
              <a:rPr lang="en-US" dirty="0"/>
              <a:t>Greater policing of fraternities, parties moving off campus</a:t>
            </a:r>
          </a:p>
          <a:p>
            <a:endParaRPr lang="en-US" baseline="30000" dirty="0"/>
          </a:p>
          <a:p>
            <a:endParaRPr lang="en-US" dirty="0" smtClean="0"/>
          </a:p>
          <a:p>
            <a:r>
              <a:rPr lang="en-US" dirty="0" smtClean="0"/>
              <a:t>We get plenty of practice with </a:t>
            </a:r>
            <a:r>
              <a:rPr lang="en-US" dirty="0" err="1" smtClean="0"/>
              <a:t>intox</a:t>
            </a:r>
            <a:r>
              <a:rPr lang="en-US" dirty="0" smtClean="0"/>
              <a:t> assessments!</a:t>
            </a:r>
            <a:endParaRPr lang="en-US" dirty="0"/>
          </a:p>
        </p:txBody>
      </p:sp>
      <p:pic>
        <p:nvPicPr>
          <p:cNvPr id="4" name="Picture 3" descr="alcoho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90" y="827835"/>
            <a:ext cx="2086310" cy="1743559"/>
          </a:xfrm>
          <a:prstGeom prst="rect">
            <a:avLst/>
          </a:prstGeom>
        </p:spPr>
      </p:pic>
      <p:pic>
        <p:nvPicPr>
          <p:cNvPr id="5" name="Picture 4" descr="teen-drun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86" y="4456722"/>
            <a:ext cx="1283614" cy="19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Numbers, Nationally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1800 </a:t>
            </a:r>
            <a:r>
              <a:rPr lang="en-US" dirty="0"/>
              <a:t>college students die each year from alcohol related incidents.</a:t>
            </a:r>
            <a:r>
              <a:rPr lang="en-US" baseline="30000" dirty="0"/>
              <a:t>1</a:t>
            </a:r>
          </a:p>
          <a:p>
            <a:r>
              <a:rPr lang="en-US" dirty="0" smtClean="0"/>
              <a:t>~600,000 students are injured in an alcohol related incident.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700,000 assaulted by students, 97,000 are victims involved in sexual assault and rape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u="sng" dirty="0" smtClean="0"/>
              <a:t>Bottom Line: </a:t>
            </a:r>
            <a:r>
              <a:rPr lang="en-US" dirty="0" smtClean="0"/>
              <a:t>Alcohol is a problem 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EMS everywhere</a:t>
            </a:r>
            <a:endParaRPr lang="en-US" dirty="0"/>
          </a:p>
        </p:txBody>
      </p:sp>
      <p:pic>
        <p:nvPicPr>
          <p:cNvPr id="4" name="Picture 3" descr="10076_killed_drunk_driving_crash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45" y="4069422"/>
            <a:ext cx="3578183" cy="26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and the body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2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Alcohol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CNS Depressant</a:t>
            </a:r>
          </a:p>
          <a:p>
            <a:r>
              <a:rPr lang="en-US" dirty="0" smtClean="0"/>
              <a:t>Facilitates GABA receptors in brain, causes sedative-like effects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b="1" dirty="0" smtClean="0"/>
              <a:t>Lower Doses:</a:t>
            </a:r>
            <a:r>
              <a:rPr lang="en-US" dirty="0" smtClean="0"/>
              <a:t> Euphoria, lower social inhibitions, etc.</a:t>
            </a:r>
          </a:p>
          <a:p>
            <a:pPr lvl="1"/>
            <a:r>
              <a:rPr lang="en-US" b="1" dirty="0" smtClean="0"/>
              <a:t>Higher Doses: </a:t>
            </a:r>
            <a:r>
              <a:rPr lang="en-US" dirty="0" smtClean="0"/>
              <a:t>N/V, Ataxia (Appendicular, Gait, Trunk), Slow/Irregular Breathing, Hypothermia Risk, Coma, etc.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5-08-23 at 12.0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18861"/>
            <a:ext cx="8414649" cy="167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0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Body and 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Blood Alcohol content can give a reference point for various symptoms</a:t>
            </a:r>
          </a:p>
          <a:p>
            <a:pPr lvl="1"/>
            <a:r>
              <a:rPr lang="en-US" dirty="0" smtClean="0"/>
              <a:t>Varies greater for different people, still interesting</a:t>
            </a:r>
          </a:p>
          <a:p>
            <a:pPr lvl="1"/>
            <a:endParaRPr lang="en-US" dirty="0"/>
          </a:p>
          <a:p>
            <a:r>
              <a:rPr lang="en-US" dirty="0" smtClean="0"/>
              <a:t>.05- Peak Positive Effects</a:t>
            </a:r>
          </a:p>
          <a:p>
            <a:endParaRPr lang="en-US" dirty="0"/>
          </a:p>
          <a:p>
            <a:r>
              <a:rPr lang="en-US" dirty="0" smtClean="0"/>
              <a:t>.08- Legal Limit for </a:t>
            </a:r>
          </a:p>
          <a:p>
            <a:pPr marL="0" indent="0">
              <a:buNone/>
            </a:pPr>
            <a:r>
              <a:rPr lang="en-US" dirty="0" smtClean="0"/>
              <a:t>Driving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a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3" y="2829689"/>
            <a:ext cx="4795237" cy="38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8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Body and BAC</a:t>
            </a:r>
            <a:endParaRPr lang="en-US" dirty="0"/>
          </a:p>
        </p:txBody>
      </p:sp>
      <p:pic>
        <p:nvPicPr>
          <p:cNvPr id="4" name="Content Placeholder 3" descr="Screen Shot 2015-08-23 at 11.40.50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" r="8944"/>
          <a:stretch/>
        </p:blipFill>
        <p:spPr>
          <a:xfrm>
            <a:off x="4314815" y="1304126"/>
            <a:ext cx="4586732" cy="5366858"/>
          </a:xfrm>
        </p:spPr>
      </p:pic>
      <p:sp>
        <p:nvSpPr>
          <p:cNvPr id="5" name="TextBox 4"/>
          <p:cNvSpPr txBox="1"/>
          <p:nvPr/>
        </p:nvSpPr>
        <p:spPr>
          <a:xfrm>
            <a:off x="691718" y="1689693"/>
            <a:ext cx="346992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			Euphoria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Lethargy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	Confusion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Stupor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			Coma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3696722" y="1927838"/>
            <a:ext cx="260811" cy="105464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3696722" y="3134879"/>
            <a:ext cx="260811" cy="42595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718716" y="3690549"/>
            <a:ext cx="260811" cy="105464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3718716" y="4824573"/>
            <a:ext cx="260811" cy="652756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3696722" y="5616343"/>
            <a:ext cx="282805" cy="874665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Arrested for driving 55 in a</a:t>
            </a:r>
          </a:p>
          <a:p>
            <a:pPr marL="0" indent="0">
              <a:buNone/>
            </a:pPr>
            <a:r>
              <a:rPr lang="en-US" dirty="0" smtClean="0"/>
              <a:t>25 zone.  BAC .467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BAC .39</a:t>
            </a:r>
          </a:p>
          <a:p>
            <a:r>
              <a:rPr lang="en-US" dirty="0" smtClean="0"/>
              <a:t>1990’s: Polish Man steals grain alcohol from chemical plant, found dead with BAC 1.48</a:t>
            </a:r>
          </a:p>
          <a:p>
            <a:endParaRPr lang="en-US" dirty="0"/>
          </a:p>
          <a:p>
            <a:r>
              <a:rPr lang="en-US" dirty="0" smtClean="0"/>
              <a:t>1982: Woman walks into UCLA ED, CAOx3 with BAC 1.33. Survived.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R-30103995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20" y="442268"/>
            <a:ext cx="3406144" cy="1918795"/>
          </a:xfrm>
          <a:prstGeom prst="rect">
            <a:avLst/>
          </a:prstGeom>
        </p:spPr>
      </p:pic>
      <p:pic>
        <p:nvPicPr>
          <p:cNvPr id="5" name="Picture 4" descr="Screen Shot 2015-08-23 at 12.18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9" y="2544402"/>
            <a:ext cx="8584105" cy="8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98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463</TotalTime>
  <Words>877</Words>
  <Application>Microsoft Macintosh PowerPoint</Application>
  <PresentationFormat>On-screen Show (4:3)</PresentationFormat>
  <Paragraphs>165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Serious Alcohol Intoxication: Management and Treatment</vt:lpstr>
      <vt:lpstr>Goals </vt:lpstr>
      <vt:lpstr>Alcohol on Campus </vt:lpstr>
      <vt:lpstr>Alcohol Numbers, Nationally</vt:lpstr>
      <vt:lpstr>Alcohol and the body</vt:lpstr>
      <vt:lpstr>Effects of Alcohol</vt:lpstr>
      <vt:lpstr>The Body and BAC</vt:lpstr>
      <vt:lpstr>The Body and BAC</vt:lpstr>
      <vt:lpstr>Fun Facts</vt:lpstr>
      <vt:lpstr>BAC Testing</vt:lpstr>
      <vt:lpstr>Alcohol Equivalency</vt:lpstr>
      <vt:lpstr>Review: Basic assessment</vt:lpstr>
      <vt:lpstr>Basic Intox Assessment </vt:lpstr>
      <vt:lpstr>Refusing Intox</vt:lpstr>
      <vt:lpstr>General Intox Thoughts</vt:lpstr>
      <vt:lpstr>Serious Intox </vt:lpstr>
      <vt:lpstr>Serious Intox </vt:lpstr>
      <vt:lpstr>Unresponsive Patients</vt:lpstr>
      <vt:lpstr>Unresponsive Patients</vt:lpstr>
      <vt:lpstr>Unresponsive Patients</vt:lpstr>
      <vt:lpstr>Other Serious Problems</vt:lpstr>
      <vt:lpstr>Mental Hygiene Arrest</vt:lpstr>
      <vt:lpstr>Mental Hygiene Arrest </vt:lpstr>
      <vt:lpstr>Questions?</vt:lpstr>
      <vt:lpstr>Scenarios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Alcohol Intoxication: Management and Treatment</dc:title>
  <dc:creator>Porter Ladley</dc:creator>
  <cp:lastModifiedBy>Porter Ladley</cp:lastModifiedBy>
  <cp:revision>25</cp:revision>
  <dcterms:created xsi:type="dcterms:W3CDTF">2015-08-22T14:12:49Z</dcterms:created>
  <dcterms:modified xsi:type="dcterms:W3CDTF">2015-08-24T17:31:32Z</dcterms:modified>
</cp:coreProperties>
</file>