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724400" y="0"/>
            <a:ext cx="3012140" cy="5140547"/>
          </a:xfrm>
          <a:custGeom>
            <a:pathLst>
              <a:path extrusionOk="0" h="6854064" w="3012141">
                <a:moveTo>
                  <a:pt x="2623817" y="0"/>
                </a:moveTo>
                <a:lnTo>
                  <a:pt x="2791741" y="608783"/>
                </a:lnTo>
                <a:lnTo>
                  <a:pt x="1826176" y="1301537"/>
                </a:lnTo>
                <a:lnTo>
                  <a:pt x="2130539" y="2466623"/>
                </a:lnTo>
                <a:lnTo>
                  <a:pt x="1175470" y="3190866"/>
                </a:lnTo>
                <a:lnTo>
                  <a:pt x="1469337" y="4355952"/>
                </a:lnTo>
                <a:lnTo>
                  <a:pt x="493277" y="5080194"/>
                </a:lnTo>
                <a:lnTo>
                  <a:pt x="808135" y="6255776"/>
                </a:lnTo>
                <a:lnTo>
                  <a:pt x="0" y="6854064"/>
                </a:lnTo>
                <a:lnTo>
                  <a:pt x="388325" y="6854064"/>
                </a:lnTo>
                <a:lnTo>
                  <a:pt x="1007545" y="6308258"/>
                </a:lnTo>
                <a:lnTo>
                  <a:pt x="713678" y="5122179"/>
                </a:lnTo>
                <a:lnTo>
                  <a:pt x="1679242" y="4408433"/>
                </a:lnTo>
                <a:lnTo>
                  <a:pt x="1364384" y="3232851"/>
                </a:lnTo>
                <a:lnTo>
                  <a:pt x="2361435" y="2498112"/>
                </a:lnTo>
                <a:lnTo>
                  <a:pt x="2015091" y="1343522"/>
                </a:lnTo>
                <a:lnTo>
                  <a:pt x="3012141" y="608783"/>
                </a:lnTo>
                <a:lnTo>
                  <a:pt x="2833722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4571999" y="0"/>
            <a:ext cx="4546600" cy="5143499"/>
            <a:chOff x="1447" y="0"/>
            <a:chExt cx="2863" cy="4319"/>
          </a:xfrm>
        </p:grpSpPr>
        <p:sp>
          <p:nvSpPr>
            <p:cNvPr id="12" name="Shape 12"/>
            <p:cNvSpPr/>
            <p:nvPr/>
          </p:nvSpPr>
          <p:spPr>
            <a:xfrm>
              <a:off x="1447" y="0"/>
              <a:ext cx="1885" cy="4319"/>
            </a:xfrm>
            <a:custGeom>
              <a:pathLst>
                <a:path extrusionOk="0" h="4320" w="1886">
                  <a:moveTo>
                    <a:pt x="1719" y="0"/>
                  </a:moveTo>
                  <a:lnTo>
                    <a:pt x="1813" y="357"/>
                  </a:lnTo>
                  <a:lnTo>
                    <a:pt x="1194" y="805"/>
                  </a:lnTo>
                  <a:lnTo>
                    <a:pt x="1393" y="1544"/>
                  </a:lnTo>
                  <a:lnTo>
                    <a:pt x="777" y="1991"/>
                  </a:lnTo>
                  <a:lnTo>
                    <a:pt x="972" y="2734"/>
                  </a:lnTo>
                  <a:lnTo>
                    <a:pt x="355" y="3178"/>
                  </a:lnTo>
                  <a:lnTo>
                    <a:pt x="554" y="3921"/>
                  </a:lnTo>
                  <a:lnTo>
                    <a:pt x="0" y="4320"/>
                  </a:lnTo>
                  <a:lnTo>
                    <a:pt x="109" y="4320"/>
                  </a:lnTo>
                  <a:lnTo>
                    <a:pt x="623" y="3948"/>
                  </a:lnTo>
                  <a:lnTo>
                    <a:pt x="430" y="3205"/>
                  </a:lnTo>
                  <a:lnTo>
                    <a:pt x="1045" y="2761"/>
                  </a:lnTo>
                  <a:lnTo>
                    <a:pt x="850" y="2018"/>
                  </a:lnTo>
                  <a:lnTo>
                    <a:pt x="1468" y="1572"/>
                  </a:lnTo>
                  <a:lnTo>
                    <a:pt x="1271" y="830"/>
                  </a:lnTo>
                  <a:lnTo>
                    <a:pt x="1886" y="386"/>
                  </a:lnTo>
                  <a:lnTo>
                    <a:pt x="1788" y="0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A6412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559" y="0"/>
              <a:ext cx="1978" cy="4319"/>
            </a:xfrm>
            <a:custGeom>
              <a:pathLst>
                <a:path extrusionOk="0" h="4320" w="1979">
                  <a:moveTo>
                    <a:pt x="1673" y="0"/>
                  </a:moveTo>
                  <a:lnTo>
                    <a:pt x="1777" y="382"/>
                  </a:lnTo>
                  <a:lnTo>
                    <a:pt x="1160" y="830"/>
                  </a:lnTo>
                  <a:lnTo>
                    <a:pt x="1357" y="1570"/>
                  </a:lnTo>
                  <a:lnTo>
                    <a:pt x="743" y="2016"/>
                  </a:lnTo>
                  <a:lnTo>
                    <a:pt x="936" y="2759"/>
                  </a:lnTo>
                  <a:lnTo>
                    <a:pt x="319" y="3204"/>
                  </a:lnTo>
                  <a:lnTo>
                    <a:pt x="517" y="3947"/>
                  </a:lnTo>
                  <a:lnTo>
                    <a:pt x="0" y="4320"/>
                  </a:lnTo>
                  <a:lnTo>
                    <a:pt x="304" y="4320"/>
                  </a:lnTo>
                  <a:lnTo>
                    <a:pt x="717" y="4025"/>
                  </a:lnTo>
                  <a:lnTo>
                    <a:pt x="521" y="3280"/>
                  </a:lnTo>
                  <a:lnTo>
                    <a:pt x="1136" y="2836"/>
                  </a:lnTo>
                  <a:lnTo>
                    <a:pt x="941" y="2093"/>
                  </a:lnTo>
                  <a:lnTo>
                    <a:pt x="1559" y="1648"/>
                  </a:lnTo>
                  <a:lnTo>
                    <a:pt x="1362" y="905"/>
                  </a:lnTo>
                  <a:lnTo>
                    <a:pt x="1979" y="461"/>
                  </a:lnTo>
                  <a:lnTo>
                    <a:pt x="1859" y="0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8445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090" y="0"/>
              <a:ext cx="1805" cy="4319"/>
            </a:xfrm>
            <a:custGeom>
              <a:pathLst>
                <a:path extrusionOk="0" h="4320" w="1806">
                  <a:moveTo>
                    <a:pt x="1462" y="0"/>
                  </a:moveTo>
                  <a:lnTo>
                    <a:pt x="1604" y="510"/>
                  </a:lnTo>
                  <a:lnTo>
                    <a:pt x="987" y="958"/>
                  </a:lnTo>
                  <a:lnTo>
                    <a:pt x="1183" y="1696"/>
                  </a:lnTo>
                  <a:lnTo>
                    <a:pt x="570" y="2142"/>
                  </a:lnTo>
                  <a:lnTo>
                    <a:pt x="764" y="2885"/>
                  </a:lnTo>
                  <a:lnTo>
                    <a:pt x="147" y="3329"/>
                  </a:lnTo>
                  <a:lnTo>
                    <a:pt x="344" y="4072"/>
                  </a:lnTo>
                  <a:lnTo>
                    <a:pt x="0" y="4320"/>
                  </a:lnTo>
                  <a:lnTo>
                    <a:pt x="304" y="4320"/>
                  </a:lnTo>
                  <a:lnTo>
                    <a:pt x="544" y="4151"/>
                  </a:lnTo>
                  <a:lnTo>
                    <a:pt x="349" y="3406"/>
                  </a:lnTo>
                  <a:lnTo>
                    <a:pt x="965" y="2961"/>
                  </a:lnTo>
                  <a:lnTo>
                    <a:pt x="768" y="2220"/>
                  </a:lnTo>
                  <a:lnTo>
                    <a:pt x="1385" y="1776"/>
                  </a:lnTo>
                  <a:lnTo>
                    <a:pt x="1189" y="1031"/>
                  </a:lnTo>
                  <a:lnTo>
                    <a:pt x="1806" y="586"/>
                  </a:lnTo>
                  <a:lnTo>
                    <a:pt x="1647" y="0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rgbClr val="F68C1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463" y="0"/>
              <a:ext cx="1847" cy="4319"/>
            </a:xfrm>
            <a:custGeom>
              <a:pathLst>
                <a:path extrusionOk="0" h="4320" w="1848">
                  <a:moveTo>
                    <a:pt x="1311" y="0"/>
                  </a:moveTo>
                  <a:lnTo>
                    <a:pt x="1475" y="606"/>
                  </a:lnTo>
                  <a:lnTo>
                    <a:pt x="856" y="1055"/>
                  </a:lnTo>
                  <a:lnTo>
                    <a:pt x="1054" y="1794"/>
                  </a:lnTo>
                  <a:lnTo>
                    <a:pt x="439" y="2240"/>
                  </a:lnTo>
                  <a:lnTo>
                    <a:pt x="634" y="2981"/>
                  </a:lnTo>
                  <a:lnTo>
                    <a:pt x="16" y="3428"/>
                  </a:lnTo>
                  <a:lnTo>
                    <a:pt x="215" y="4169"/>
                  </a:lnTo>
                  <a:lnTo>
                    <a:pt x="0" y="4320"/>
                  </a:lnTo>
                  <a:lnTo>
                    <a:pt x="570" y="4320"/>
                  </a:lnTo>
                  <a:lnTo>
                    <a:pt x="584" y="4304"/>
                  </a:lnTo>
                  <a:lnTo>
                    <a:pt x="391" y="3570"/>
                  </a:lnTo>
                  <a:lnTo>
                    <a:pt x="1005" y="3118"/>
                  </a:lnTo>
                  <a:lnTo>
                    <a:pt x="810" y="2380"/>
                  </a:lnTo>
                  <a:lnTo>
                    <a:pt x="1422" y="1936"/>
                  </a:lnTo>
                  <a:lnTo>
                    <a:pt x="1229" y="1193"/>
                  </a:lnTo>
                  <a:lnTo>
                    <a:pt x="1848" y="743"/>
                  </a:lnTo>
                  <a:lnTo>
                    <a:pt x="1650" y="0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rgbClr val="A4BDC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685800" y="746438"/>
            <a:ext cx="5258700" cy="1158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5800" y="1986416"/>
            <a:ext cx="5258700" cy="77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-5400000">
            <a:off x="6431898" y="2431398"/>
            <a:ext cx="904306" cy="4519896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-5400000">
            <a:off x="6431898" y="2431398"/>
            <a:ext cx="904306" cy="4519896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rgbClr val="A5BDC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A64128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A64128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A64128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A64128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A64128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A64128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A64128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A64128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A64128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/>
          <p:nvPr/>
        </p:nvSpPr>
        <p:spPr>
          <a:xfrm rot="-5400000">
            <a:off x="6431898" y="2431398"/>
            <a:ext cx="904306" cy="4519896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36" name="Shape 36"/>
          <p:cNvSpPr/>
          <p:nvPr/>
        </p:nvSpPr>
        <p:spPr>
          <a:xfrm rot="10800000">
            <a:off x="7938258" y="0"/>
            <a:ext cx="1205741" cy="3389922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5400000">
            <a:off x="1807794" y="-1807795"/>
            <a:ext cx="904306" cy="4519896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 rot="-5400000">
            <a:off x="6431898" y="2431398"/>
            <a:ext cx="904306" cy="4519896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1753577"/>
            <a:ext cx="1205741" cy="3389922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youtube.com/watch?v=Uq6AxrEY3Vk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x="685800" y="827825"/>
            <a:ext cx="6641100" cy="115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MLREMS Drug Protocols</a:t>
            </a:r>
          </a:p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685800" y="1986416"/>
            <a:ext cx="5258700" cy="77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RC MERT 2015 Training Department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Nitroglycerin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Used to treat myocardial infarction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Dosages??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Adult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Pediatric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4985" y="1906100"/>
            <a:ext cx="3039293" cy="28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Nitroglycerin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</a:pPr>
            <a:r>
              <a:rPr lang="en"/>
              <a:t>Adult - Maximum of three doses of 0.4mg tablets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Pediatrics - Never indicated</a:t>
            </a:r>
          </a:p>
          <a:p>
            <a:pPr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Indications??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223" y="2285425"/>
            <a:ext cx="2511374" cy="237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Nitroglycerin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Non-traumatic chest pain or chest pain equivalents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SOB, Nausea, Diaphoresis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Systolic BP &gt;120mmHg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Contraindications??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903" y="2154650"/>
            <a:ext cx="3236899" cy="219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Nitroglycerin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Systolic BP&lt;120mmHg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Heart Rate &lt;60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Erectile Dysfunction Medications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Cialis, Viagra, Levitra taken within the past 72 hours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Aspirin Usage with Nitro??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9678" y="118225"/>
            <a:ext cx="3236899" cy="219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Nitroglycerin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Aspirin may be given in addition to nitro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553" y="2514025"/>
            <a:ext cx="3236899" cy="219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Nitroglycerin Administration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Pt must be prescribed sublingual Nitroglycerin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Medical Control must be contacted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MEDICAL CONTROL APPROVAL, assist with administration of one tablet</a:t>
            </a:r>
          </a:p>
          <a:p>
            <a:pPr indent="-228600" lvl="1" marL="914400" rtl="0">
              <a:lnSpc>
                <a:spcPct val="115000"/>
              </a:lnSpc>
              <a:spcBef>
                <a:spcPts val="500"/>
              </a:spcBef>
              <a:spcAft>
                <a:spcPts val="600"/>
              </a:spcAft>
              <a:buSzPct val="100000"/>
              <a:buFont typeface="Arial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Tablet should be placed under pt’s tongue and allowed to dissolve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doses</a:t>
            </a:r>
          </a:p>
          <a:p>
            <a:pPr indent="-228600" lvl="1" marL="914400" rtl="0">
              <a:lnSpc>
                <a:spcPct val="115000"/>
              </a:lnSpc>
              <a:spcBef>
                <a:spcPts val="500"/>
              </a:spcBef>
              <a:spcAft>
                <a:spcPts val="600"/>
              </a:spcAft>
              <a:buSzPct val="100000"/>
              <a:buFont typeface="Arial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Allowed ONLY IF systolic BP remains &gt; 120mmHg</a:t>
            </a:r>
          </a:p>
          <a:p>
            <a:pPr indent="-228600" lvl="1" marL="914400" rtl="0">
              <a:lnSpc>
                <a:spcPct val="115000"/>
              </a:lnSpc>
              <a:spcBef>
                <a:spcPts val="500"/>
              </a:spcBef>
              <a:spcAft>
                <a:spcPts val="600"/>
              </a:spcAft>
              <a:buSzPct val="100000"/>
              <a:buFont typeface="Arial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Allowed ONLY IF pain persists</a:t>
            </a:r>
          </a:p>
          <a:p>
            <a:pPr indent="-228600" lvl="1" marL="914400" rtl="0">
              <a:lnSpc>
                <a:spcPct val="115000"/>
              </a:lnSpc>
              <a:spcBef>
                <a:spcPts val="500"/>
              </a:spcBef>
              <a:spcAft>
                <a:spcPts val="600"/>
              </a:spcAft>
              <a:buSzPct val="100000"/>
              <a:buFont typeface="Arial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Repeat dosage after 3 to 5 minute interval</a:t>
            </a:r>
          </a:p>
          <a:p>
            <a:pPr indent="-228600" lvl="1" marL="914400" rtl="0">
              <a:lnSpc>
                <a:spcPct val="115000"/>
              </a:lnSpc>
              <a:spcBef>
                <a:spcPts val="500"/>
              </a:spcBef>
              <a:spcAft>
                <a:spcPts val="600"/>
              </a:spcAft>
              <a:buSzPct val="100000"/>
              <a:buFont typeface="Arial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Maximum of three doses (combination of both patient-administered and EMT-administered doses)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550" y="205975"/>
            <a:ext cx="11430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Aspirin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200150"/>
            <a:ext cx="5113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Used to thin blood for MI patients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Dosages??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Adult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Pediatrics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133" y="508700"/>
            <a:ext cx="3248344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Aspirin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200150"/>
            <a:ext cx="5113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Adults - Four tablets at 81mg per tablet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Total Dose: 324mg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Pediatric - Not Indicated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Indications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133" y="508700"/>
            <a:ext cx="3248344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Aspirin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200150"/>
            <a:ext cx="56322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Non-traumatic chest pain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Contraindications???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150" y="594983"/>
            <a:ext cx="2587724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Aspirin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200150"/>
            <a:ext cx="56322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Allergy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Active Bleeding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 Bleeding or Issues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150" y="594983"/>
            <a:ext cx="2587724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Medical Control Numbers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Adult Medical Control: 585-271-2769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Pediatric Medical Control: 585-756-3430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   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Put these numbers in your phone!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Aspirin Administration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Medical Control must be contacted prior to administration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MEDICAL CONTROL APPROVAL, four tablets to be chewed and swallowed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175" y="2974800"/>
            <a:ext cx="2926575" cy="19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Glucose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00150"/>
            <a:ext cx="4713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Used to treat hypoglycemic emergencies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Dosages??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Adult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Pediatric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700" y="550479"/>
            <a:ext cx="3246099" cy="284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Glucose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200150"/>
            <a:ext cx="4713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Adult - 10-15 grams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Pediatric - same dose administered slowly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Indications??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700" y="550479"/>
            <a:ext cx="3246099" cy="284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Glucose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200150"/>
            <a:ext cx="50823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Known history of diabetes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Pt has BG &lt;80mg/dl or appears hypoglycemic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Contraindications??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650" y="600853"/>
            <a:ext cx="3313899" cy="275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Glucose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200150"/>
            <a:ext cx="50823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Inability to speak or swallow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650" y="600853"/>
            <a:ext cx="3313899" cy="275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Glucose Administration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Adult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Arial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Place paste in between gum and cheek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Pediatric</a:t>
            </a:r>
          </a:p>
          <a:p>
            <a:pPr indent="-228600" lvl="1" marL="914400" rtl="0">
              <a:lnSpc>
                <a:spcPct val="115000"/>
              </a:lnSpc>
              <a:spcBef>
                <a:spcPts val="500"/>
              </a:spcBef>
              <a:spcAft>
                <a:spcPts val="600"/>
              </a:spcAft>
              <a:buFont typeface="Arial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Place paste in between gum and cheek</a:t>
            </a:r>
          </a:p>
          <a:p>
            <a:pPr indent="-228600" lvl="1" marL="914400" rtl="0">
              <a:lnSpc>
                <a:spcPct val="115000"/>
              </a:lnSpc>
              <a:spcBef>
                <a:spcPts val="500"/>
              </a:spcBef>
              <a:spcAft>
                <a:spcPts val="600"/>
              </a:spcAft>
              <a:buFont typeface="Arial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Several small administrations of paste may be used to accomplish full dose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337" y="3782850"/>
            <a:ext cx="35718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Albuterol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200150"/>
            <a:ext cx="44342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Used to treat respiratory distress with asthma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Dosages??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Adult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Pediatrics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450" y="1228725"/>
            <a:ext cx="379095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Albuterol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57200" y="1200150"/>
            <a:ext cx="44342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Adult - 5mg nebulizer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Pediatrics (8 years old or younger) - 2.5mg nebulizer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Indications???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450" y="1228725"/>
            <a:ext cx="379095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Albuterol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Signs and symptoms of respiratory distress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Patient is between 1 and 65 years of 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Patient has been diagnosed with asthma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Patient has been prescribed albuterol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Contraindications??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8475" y="3326012"/>
            <a:ext cx="24765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Albuterol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Patient does not meet all indications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775" y="2115057"/>
            <a:ext cx="3890452" cy="26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Talking to Medical Control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There’s a particular order in which you need to present things to Med Control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info (your name, your agency)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you want (why are you calling?)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Patient’s age, gender, and chief complaint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Patient’s vitals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other information you think is particularly relevant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Don’t forget to get their name and ID#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2375" y="2154800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Albuterol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596950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patient has own inhaler / nebulizer</a:t>
            </a:r>
          </a:p>
          <a:p>
            <a:pPr indent="-228600" lvl="1" marL="914400" rtl="0">
              <a:lnSpc>
                <a:spcPct val="115000"/>
              </a:lnSpc>
              <a:spcBef>
                <a:spcPts val="500"/>
              </a:spcBef>
              <a:spcAft>
                <a:spcPts val="600"/>
              </a:spcAft>
              <a:buSzPct val="100000"/>
              <a:buFont typeface="Arial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Assist in administration of device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patient does not have own inhaler / nebulizer</a:t>
            </a:r>
          </a:p>
          <a:p>
            <a:pPr indent="-228600" lvl="1" marL="914400" rtl="0">
              <a:lnSpc>
                <a:spcPct val="115000"/>
              </a:lnSpc>
              <a:spcBef>
                <a:spcPts val="500"/>
              </a:spcBef>
              <a:spcAft>
                <a:spcPts val="600"/>
              </a:spcAft>
              <a:buSzPct val="100000"/>
              <a:buFont typeface="Arial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Administer age-appropriate dose via nebulizer</a:t>
            </a:r>
          </a:p>
          <a:p>
            <a:pPr indent="-228600" lvl="2" marL="1371600" rtl="0">
              <a:lnSpc>
                <a:spcPct val="115000"/>
              </a:lnSpc>
              <a:spcBef>
                <a:spcPts val="500"/>
              </a:spcBef>
              <a:spcAft>
                <a:spcPts val="600"/>
              </a:spcAft>
              <a:buSzPct val="100000"/>
              <a:buFont typeface="Arial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 rate range: 4 to 6 LPM</a:t>
            </a:r>
          </a:p>
          <a:p>
            <a:pPr indent="-228600" lvl="2" marL="1371600" rtl="0">
              <a:lnSpc>
                <a:spcPct val="115000"/>
              </a:lnSpc>
              <a:spcBef>
                <a:spcPts val="500"/>
              </a:spcBef>
              <a:spcAft>
                <a:spcPts val="600"/>
              </a:spcAft>
              <a:buSzPct val="100000"/>
              <a:buFont typeface="Arial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capsules each carry 2.5 mg</a:t>
            </a:r>
          </a:p>
          <a:p>
            <a:pPr indent="-228600" lvl="1" marL="914400" rtl="0">
              <a:lnSpc>
                <a:spcPct val="115000"/>
              </a:lnSpc>
              <a:spcBef>
                <a:spcPts val="500"/>
              </a:spcBef>
              <a:spcAft>
                <a:spcPts val="600"/>
              </a:spcAft>
              <a:buSzPct val="100000"/>
              <a:buFont typeface="Arial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repeat once if ALS still en route or not available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Always call Medical Control! They should be informed if pt has any cardiac history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7928" y="344804"/>
            <a:ext cx="2005499" cy="190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Naloxone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Competitive narcotic antagonist that reverses opioid agents - used in cases of respiratory and peripheral nervous system depression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Dosages???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675" y="2855000"/>
            <a:ext cx="2626524" cy="217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Naloxone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457200" y="14178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</a:pPr>
            <a:r>
              <a:rPr lang="en"/>
              <a:t>Adult - 2mg IN</a:t>
            </a:r>
          </a:p>
          <a:p>
            <a:pPr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Which drugs does Narcan work against??</a:t>
            </a:r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9850" y="205975"/>
            <a:ext cx="2626524" cy="217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Naloxone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457200" y="14178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</a:pPr>
            <a:r>
              <a:rPr lang="en"/>
              <a:t>Heroin, morphine, codeine, oxycodone, methadone, vicodin, other opioids…</a:t>
            </a:r>
          </a:p>
          <a:p>
            <a:pPr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Indications??</a:t>
            </a: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1275" y="2721575"/>
            <a:ext cx="2626524" cy="217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Narcan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Respiratory depression, AMS, Pinpoint pupils </a:t>
            </a:r>
            <a:r>
              <a:rPr b="1" i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combination</a:t>
            </a:r>
          </a:p>
          <a:p>
            <a:pPr indent="-228600" lvl="0" marL="457200" rtl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Suspected OD on opioids, not responsive to painful stimuli, no or gasping breathing</a:t>
            </a:r>
          </a:p>
          <a:p>
            <a:pPr rtl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Contraindications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328" y="2733625"/>
            <a:ext cx="2918995" cy="21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Narcan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None, this patient is dying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328" y="2733625"/>
            <a:ext cx="2918995" cy="21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Naloxone Administration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457200" y="9605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074" y="1160200"/>
            <a:ext cx="4923274" cy="381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Naloxone Administration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457200" y="9605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mg in each nostril via Mucosal Atomization Device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AutoNum type="alphaLcPeriod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 off yellow caps on holder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AutoNum type="alphaLcPeriod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 off purple medication cap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AutoNum type="alphaLcPeriod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atomizer and attach it to holder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AutoNum type="alphaLcPeriod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Screw medication into holder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AutoNum type="alphaLcPeriod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 atomizer posteriorly (not toward the top of the head)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AutoNum type="alphaLcPeriod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Squeeze hard enough to atomize and squeeze until half of the contents are gone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AutoNum type="alphaLcPeriod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to the other nostril and repeat administration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/>
        </p:nvSpPr>
        <p:spPr>
          <a:xfrm>
            <a:off x="1371000" y="461925"/>
            <a:ext cx="7315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u="sng">
                <a:solidFill>
                  <a:schemeClr val="hlink"/>
                </a:solidFill>
                <a:hlinkClick r:id="rId3"/>
              </a:rPr>
              <a:t>VIDEO!!!!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Oxygen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457200" y="1200150"/>
            <a:ext cx="53127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Used to supplement pt’s respirations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Dosage??</a:t>
            </a:r>
          </a:p>
        </p:txBody>
      </p:sp>
      <p:pic>
        <p:nvPicPr>
          <p:cNvPr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601" y="953375"/>
            <a:ext cx="2847924" cy="323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 Conversation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700"/>
              </a:spcBef>
              <a:spcAft>
                <a:spcPts val="600"/>
              </a:spcAft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“Hi, I’m John Dorian with University of Rochester River Campus MERT.  I’m looking for clearance to push epinephrine in a 21 year-old female patient with stridor and airway swelling.  Her BP is 126/82, her pulse is 110, and her respiratory rate is 28.”</a:t>
            </a:r>
          </a:p>
          <a:p>
            <a:pPr lvl="0" rtl="0" algn="ctr">
              <a:lnSpc>
                <a:spcPct val="115000"/>
              </a:lnSpc>
              <a:spcBef>
                <a:spcPts val="700"/>
              </a:spcBef>
              <a:spcAft>
                <a:spcPts val="60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...(whatever they say)…</a:t>
            </a:r>
          </a:p>
          <a:p>
            <a:pPr indent="-228600" lvl="0" marL="457200" rtl="0">
              <a:lnSpc>
                <a:spcPct val="115000"/>
              </a:lnSpc>
              <a:spcBef>
                <a:spcPts val="700"/>
              </a:spcBef>
              <a:spcAft>
                <a:spcPts val="600"/>
              </a:spcAft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“Thank you.  And what is your name and ID number?”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Oxygen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457200" y="1200150"/>
            <a:ext cx="53127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Administer appropriate amount for the situations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Indications??</a:t>
            </a:r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601" y="953375"/>
            <a:ext cx="2847924" cy="323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Oxygen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457200" y="1200150"/>
            <a:ext cx="4933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Oxygen saturation below 94%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Precautions???</a:t>
            </a:r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229" y="904750"/>
            <a:ext cx="3214850" cy="304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Oxygen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457200" y="1200150"/>
            <a:ext cx="4933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COPD patients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NC should not be used with more than 6lpm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NRB must have a minimum of 12lpm</a:t>
            </a:r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229" y="904750"/>
            <a:ext cx="3214850" cy="304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Oxygen Administration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4 ways to administer oxygen??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Oxygen Administration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NC flow rate 4-6lpm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NRB 12-15lpm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Nebulizer 6-8lpm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BVM 12-15lpm</a:t>
            </a:r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398" y="3555075"/>
            <a:ext cx="2805625" cy="15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325" y="2744775"/>
            <a:ext cx="31051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8509" y="401550"/>
            <a:ext cx="2340643" cy="175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Epinephrine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Used to treat anaphylaxis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Dosages??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Adult 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Pediatric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612" y="433025"/>
            <a:ext cx="254317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Epinephrine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Adult (&gt;66ibs) 0.3mg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Pediatric (&lt;66ibs) 0.15mg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Indications?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612" y="433025"/>
            <a:ext cx="254317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Epinephrine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Respiratory distress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Wheezing, stridor, accessory muscles, unusual lung sounds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Airway Swelling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Signs/symptoms of shock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Contraindications??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575" y="2586575"/>
            <a:ext cx="2994775" cy="16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Epinephrine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None in the presence of anaphylaxis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Tell medical control about pregnant patient and patients with cardiac history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737" y="2906000"/>
            <a:ext cx="3134525" cy="17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1597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Epinephrine Administration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01712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 previously prescribed Epi-Pen</a:t>
            </a:r>
          </a:p>
          <a:p>
            <a:pPr indent="-228600" lvl="1" marL="914400" rtl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SzPct val="100000"/>
              <a:buFont typeface="Arial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Pt’s Epi-Pen on-scene</a:t>
            </a:r>
          </a:p>
          <a:p>
            <a:pPr indent="-228600" lvl="2" marL="1371600" rtl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SzPct val="100000"/>
              <a:buFont typeface="Arial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Assist pt in administering own Epi-Pen</a:t>
            </a:r>
          </a:p>
          <a:p>
            <a:pPr indent="-228600" lvl="2" marL="1371600" rtl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SzPct val="100000"/>
              <a:buFont typeface="Arial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Medical Control if the pt is not in critical condition</a:t>
            </a:r>
          </a:p>
          <a:p>
            <a:pPr indent="-228600" lvl="1" marL="914400" rtl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SzPct val="100000"/>
              <a:buFont typeface="Arial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Pt’s Epi-Pen not on scene</a:t>
            </a:r>
          </a:p>
          <a:p>
            <a:pPr indent="-228600" lvl="2" marL="1371600" rtl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SzPct val="100000"/>
              <a:buFont typeface="Arial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Administer age-appropriate MERT Epi-Pen</a:t>
            </a:r>
          </a:p>
          <a:p>
            <a:pPr indent="-228600" lvl="2" marL="1371600" rtl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SzPct val="100000"/>
              <a:buFont typeface="Arial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Medical Control if the pt is not in critical condition</a:t>
            </a:r>
          </a:p>
          <a:p>
            <a:pPr indent="-228600" lvl="0" marL="45720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 not previously prescribed Epi-Pen</a:t>
            </a:r>
          </a:p>
          <a:p>
            <a:pPr indent="-228600" lvl="1" marL="914400" rtl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SzPct val="100000"/>
              <a:buFont typeface="Arial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 Medical Control</a:t>
            </a:r>
          </a:p>
          <a:p>
            <a:pPr indent="-228600" lvl="1" marL="914400" rtl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SzPct val="100000"/>
              <a:buFont typeface="Arial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MEDICAL CONTROL APPROVAL, administer age-appropriate MERT Epi-Pen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287" y="4029062"/>
            <a:ext cx="284797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stern">
  <a:themeElements>
    <a:clrScheme name="Custom 424">
      <a:dk1>
        <a:srgbClr val="B0271C"/>
      </a:dk1>
      <a:lt1>
        <a:srgbClr val="FFE8BB"/>
      </a:lt1>
      <a:dk2>
        <a:srgbClr val="374252"/>
      </a:dk2>
      <a:lt2>
        <a:srgbClr val="A5BDC0"/>
      </a:lt2>
      <a:accent1>
        <a:srgbClr val="C0974D"/>
      </a:accent1>
      <a:accent2>
        <a:srgbClr val="E49C5F"/>
      </a:accent2>
      <a:accent3>
        <a:srgbClr val="5D7372"/>
      </a:accent3>
      <a:accent4>
        <a:srgbClr val="B92C00"/>
      </a:accent4>
      <a:accent5>
        <a:srgbClr val="804000"/>
      </a:accent5>
      <a:accent6>
        <a:srgbClr val="A49D80"/>
      </a:accent6>
      <a:hlink>
        <a:srgbClr val="B0271C"/>
      </a:hlink>
      <a:folHlink>
        <a:srgbClr val="5B5F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