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3"/>
  </p:notesMasterIdLst>
  <p:sldIdLst>
    <p:sldId id="256" r:id="rId2"/>
    <p:sldId id="262" r:id="rId3"/>
    <p:sldId id="279" r:id="rId4"/>
    <p:sldId id="268" r:id="rId5"/>
    <p:sldId id="261" r:id="rId6"/>
    <p:sldId id="266" r:id="rId7"/>
    <p:sldId id="259" r:id="rId8"/>
    <p:sldId id="264" r:id="rId9"/>
    <p:sldId id="270" r:id="rId10"/>
    <p:sldId id="271" r:id="rId11"/>
    <p:sldId id="290" r:id="rId12"/>
    <p:sldId id="263" r:id="rId13"/>
    <p:sldId id="280" r:id="rId14"/>
    <p:sldId id="283" r:id="rId15"/>
    <p:sldId id="275" r:id="rId16"/>
    <p:sldId id="269" r:id="rId17"/>
    <p:sldId id="281" r:id="rId18"/>
    <p:sldId id="282" r:id="rId19"/>
    <p:sldId id="285" r:id="rId20"/>
    <p:sldId id="286" r:id="rId21"/>
    <p:sldId id="260" r:id="rId22"/>
    <p:sldId id="274" r:id="rId23"/>
    <p:sldId id="291" r:id="rId24"/>
    <p:sldId id="276" r:id="rId25"/>
    <p:sldId id="284" r:id="rId26"/>
    <p:sldId id="273" r:id="rId27"/>
    <p:sldId id="277" r:id="rId28"/>
    <p:sldId id="278" r:id="rId29"/>
    <p:sldId id="287" r:id="rId30"/>
    <p:sldId id="288" r:id="rId31"/>
    <p:sldId id="28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7170" autoAdjust="0"/>
    <p:restoredTop sz="94660"/>
  </p:normalViewPr>
  <p:slideViewPr>
    <p:cSldViewPr snapToObjects="1">
      <p:cViewPr>
        <p:scale>
          <a:sx n="90" d="100"/>
          <a:sy n="90" d="100"/>
        </p:scale>
        <p:origin x="-152" y="-5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32877-B1BB-6143-B14F-25146FB0C9F1}" type="datetimeFigureOut">
              <a:rPr lang="en-US" smtClean="0"/>
              <a:pPr/>
              <a:t>8/25/15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4DA618-ABE5-AD4A-AEB9-4197F54F8E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4DA618-ABE5-AD4A-AEB9-4197F54F8EA8}"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1D9E17-79CD-4449-8CAA-1A7BA582600C}" type="datetimeFigureOut">
              <a:rPr lang="en-US" smtClean="0"/>
              <a:pPr/>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D9E17-79CD-4449-8CAA-1A7BA582600C}" type="datetimeFigureOut">
              <a:rPr lang="en-US" smtClean="0"/>
              <a:pPr/>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D9E17-79CD-4449-8CAA-1A7BA582600C}" type="datetimeFigureOut">
              <a:rPr lang="en-US" smtClean="0"/>
              <a:pPr/>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D9E17-79CD-4449-8CAA-1A7BA582600C}" type="datetimeFigureOut">
              <a:rPr lang="en-US" smtClean="0"/>
              <a:pPr/>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1D9E17-79CD-4449-8CAA-1A7BA582600C}" type="datetimeFigureOut">
              <a:rPr lang="en-US" smtClean="0"/>
              <a:pPr/>
              <a:t>8/25/15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1D9E17-79CD-4449-8CAA-1A7BA582600C}" type="datetimeFigureOut">
              <a:rPr lang="en-US" smtClean="0"/>
              <a:pPr/>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1D9E17-79CD-4449-8CAA-1A7BA582600C}" type="datetimeFigureOut">
              <a:rPr lang="en-US" smtClean="0"/>
              <a:pPr/>
              <a:t>8/25/15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1D9E17-79CD-4449-8CAA-1A7BA582600C}" type="datetimeFigureOut">
              <a:rPr lang="en-US" smtClean="0"/>
              <a:pPr/>
              <a:t>8/25/15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D9E17-79CD-4449-8CAA-1A7BA582600C}" type="datetimeFigureOut">
              <a:rPr lang="en-US" smtClean="0"/>
              <a:pPr/>
              <a:t>8/25/15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D9E17-79CD-4449-8CAA-1A7BA582600C}" type="datetimeFigureOut">
              <a:rPr lang="en-US" smtClean="0"/>
              <a:pPr/>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D9E17-79CD-4449-8CAA-1A7BA582600C}" type="datetimeFigureOut">
              <a:rPr lang="en-US" smtClean="0"/>
              <a:pPr/>
              <a:t>8/25/15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B4570-AD4D-9041-A0EF-98E4AF2D4E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D9E17-79CD-4449-8CAA-1A7BA582600C}" type="datetimeFigureOut">
              <a:rPr lang="en-US" smtClean="0"/>
              <a:pPr/>
              <a:t>8/25/15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B4570-AD4D-9041-A0EF-98E4AF2D4E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14800"/>
            <a:ext cx="6400800" cy="1752600"/>
          </a:xfrm>
        </p:spPr>
        <p:txBody>
          <a:bodyPr>
            <a:normAutofit/>
          </a:bodyPr>
          <a:lstStyle/>
          <a:p>
            <a:r>
              <a:rPr lang="en-US" dirty="0" smtClean="0">
                <a:solidFill>
                  <a:schemeClr val="tx1"/>
                </a:solidFill>
                <a:latin typeface="Georgia"/>
                <a:cs typeface="Georgia"/>
              </a:rPr>
              <a:t>Sanuja Bose</a:t>
            </a:r>
          </a:p>
          <a:p>
            <a:r>
              <a:rPr lang="en-US" i="1" dirty="0" smtClean="0">
                <a:solidFill>
                  <a:schemeClr val="tx1"/>
                </a:solidFill>
                <a:latin typeface="Georgia"/>
                <a:cs typeface="Georgia"/>
              </a:rPr>
              <a:t>August 26, 2015</a:t>
            </a:r>
          </a:p>
          <a:p>
            <a:r>
              <a:rPr lang="en-US" i="1" dirty="0" smtClean="0">
                <a:solidFill>
                  <a:schemeClr val="tx1"/>
                </a:solidFill>
                <a:latin typeface="Georgia"/>
                <a:cs typeface="Georgia"/>
              </a:rPr>
              <a:t>RC MERT Training Week 2015 </a:t>
            </a:r>
            <a:endParaRPr lang="en-US" i="1" dirty="0">
              <a:solidFill>
                <a:schemeClr val="tx1"/>
              </a:solidFill>
              <a:latin typeface="Georgia"/>
              <a:cs typeface="Georgia"/>
            </a:endParaRPr>
          </a:p>
        </p:txBody>
      </p:sp>
      <p:pic>
        <p:nvPicPr>
          <p:cNvPr id="3074" name="Picture 2"/>
          <p:cNvPicPr>
            <a:picLocks noChangeAspect="1" noChangeArrowheads="1"/>
          </p:cNvPicPr>
          <p:nvPr/>
        </p:nvPicPr>
        <p:blipFill>
          <a:blip r:embed="rId2"/>
          <a:srcRect/>
          <a:stretch>
            <a:fillRect/>
          </a:stretch>
        </p:blipFill>
        <p:spPr bwMode="auto">
          <a:xfrm>
            <a:off x="685800" y="883920"/>
            <a:ext cx="7772400" cy="284988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915400" cy="1143000"/>
          </a:xfrm>
        </p:spPr>
        <p:txBody>
          <a:bodyPr>
            <a:noAutofit/>
          </a:bodyPr>
          <a:lstStyle/>
          <a:p>
            <a:r>
              <a:rPr lang="en-US" sz="3600" b="1" dirty="0" smtClean="0">
                <a:latin typeface="Georgia"/>
                <a:cs typeface="Georgia"/>
              </a:rPr>
              <a:t>Posttraumatic Stress Disorder (PTSD)</a:t>
            </a:r>
            <a:endParaRPr lang="en-US" sz="3600" b="1" dirty="0">
              <a:latin typeface="Georgia"/>
              <a:cs typeface="Georgia"/>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2800" dirty="0" smtClean="0">
                <a:latin typeface="Georgia"/>
                <a:cs typeface="Georgia"/>
              </a:rPr>
              <a:t>“A serious potentially debilitating condition that can occur in people who have experienced or witnessed a natural disaster, serious accident, terrorist incident, sudden death of a loved one, war, violent personal assault such as rape, or other life-threatening events.”</a:t>
            </a:r>
          </a:p>
          <a:p>
            <a:r>
              <a:rPr lang="en-US" sz="2800" dirty="0" smtClean="0">
                <a:latin typeface="Georgia"/>
                <a:cs typeface="Georgia"/>
              </a:rPr>
              <a:t>Flashbacks can cause panic </a:t>
            </a:r>
            <a:r>
              <a:rPr lang="en-US" sz="2800" dirty="0" smtClean="0">
                <a:latin typeface="Georgia"/>
                <a:cs typeface="Georgia"/>
              </a:rPr>
              <a:t>attacks </a:t>
            </a:r>
            <a:endParaRPr lang="en-US" sz="2800" dirty="0" smtClean="0">
              <a:latin typeface="Georgia"/>
              <a:cs typeface="Georgia"/>
            </a:endParaRPr>
          </a:p>
          <a:p>
            <a:endParaRPr lang="en-US" sz="2800" dirty="0" smtClean="0">
              <a:latin typeface="Georgia"/>
              <a:cs typeface="Georgia"/>
            </a:endParaRPr>
          </a:p>
          <a:p>
            <a:pPr lvl="1"/>
            <a:endParaRPr lang="en-US" dirty="0" smtClean="0">
              <a:latin typeface="Georgia"/>
              <a:cs typeface="Georgia"/>
            </a:endParaRPr>
          </a:p>
          <a:p>
            <a:pPr lvl="1"/>
            <a:endParaRPr lang="en-US" dirty="0" smtClean="0">
              <a:latin typeface="Georgia"/>
              <a:cs typeface="Georgia"/>
            </a:endParaRPr>
          </a:p>
          <a:p>
            <a:pPr lvl="1"/>
            <a:endParaRPr lang="en-US" dirty="0" smtClean="0">
              <a:latin typeface="Georgia"/>
              <a:cs typeface="Georgia"/>
            </a:endParaRPr>
          </a:p>
          <a:p>
            <a:pPr lvl="1"/>
            <a:endParaRPr lang="en-US" dirty="0" smtClean="0">
              <a:latin typeface="Georgia"/>
              <a:cs typeface="Georgia"/>
            </a:endParaRPr>
          </a:p>
        </p:txBody>
      </p:sp>
      <p:sp>
        <p:nvSpPr>
          <p:cNvPr id="4" name="TextBox 3"/>
          <p:cNvSpPr txBox="1"/>
          <p:nvPr/>
        </p:nvSpPr>
        <p:spPr>
          <a:xfrm>
            <a:off x="3124200" y="6534835"/>
            <a:ext cx="6858000" cy="323165"/>
          </a:xfrm>
          <a:prstGeom prst="rect">
            <a:avLst/>
          </a:prstGeom>
          <a:noFill/>
        </p:spPr>
        <p:txBody>
          <a:bodyPr wrap="square" rtlCol="0">
            <a:spAutoFit/>
          </a:bodyPr>
          <a:lstStyle/>
          <a:p>
            <a:r>
              <a:rPr lang="en-US" sz="1500" dirty="0" smtClean="0">
                <a:latin typeface="Georgia"/>
                <a:cs typeface="Georgia"/>
              </a:rPr>
              <a:t>© Anxiety and Depression Association of America (ADAA), 2010-2015</a:t>
            </a:r>
            <a:endParaRPr lang="en-US" sz="1500" dirty="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915400" cy="1143000"/>
          </a:xfrm>
        </p:spPr>
        <p:txBody>
          <a:bodyPr>
            <a:noAutofit/>
          </a:bodyPr>
          <a:lstStyle/>
          <a:p>
            <a:r>
              <a:rPr lang="en-US" sz="3600" b="1" dirty="0" smtClean="0">
                <a:latin typeface="Georgia"/>
                <a:cs typeface="Georgia"/>
              </a:rPr>
              <a:t>Sexual Assault</a:t>
            </a:r>
            <a:endParaRPr lang="en-US" sz="3600" b="1" dirty="0">
              <a:latin typeface="Georgia"/>
              <a:cs typeface="Georgia"/>
            </a:endParaRPr>
          </a:p>
        </p:txBody>
      </p:sp>
      <p:sp>
        <p:nvSpPr>
          <p:cNvPr id="3" name="Content Placeholder 2"/>
          <p:cNvSpPr>
            <a:spLocks noGrp="1"/>
          </p:cNvSpPr>
          <p:nvPr>
            <p:ph idx="1"/>
          </p:nvPr>
        </p:nvSpPr>
        <p:spPr>
          <a:xfrm>
            <a:off x="457200" y="1600200"/>
            <a:ext cx="8229600" cy="4525963"/>
          </a:xfrm>
        </p:spPr>
        <p:txBody>
          <a:bodyPr>
            <a:normAutofit/>
          </a:bodyPr>
          <a:lstStyle/>
          <a:p>
            <a:pPr lvl="1">
              <a:buFont typeface="Arial"/>
              <a:buChar char="•"/>
            </a:pPr>
            <a:r>
              <a:rPr lang="en-US" dirty="0" smtClean="0">
                <a:latin typeface="Georgia"/>
                <a:cs typeface="Georgia"/>
              </a:rPr>
              <a:t>Affects nearly 1 in 5 women in the U.S. </a:t>
            </a:r>
            <a:r>
              <a:rPr lang="en-US" sz="2000" dirty="0" smtClean="0">
                <a:latin typeface="Georgia"/>
                <a:cs typeface="Georgia"/>
              </a:rPr>
              <a:t>(CDC, 2012)  </a:t>
            </a:r>
          </a:p>
          <a:p>
            <a:pPr lvl="1">
              <a:buFont typeface="Arial"/>
              <a:buChar char="•"/>
            </a:pPr>
            <a:r>
              <a:rPr lang="en-US" dirty="0" smtClean="0">
                <a:latin typeface="Georgia"/>
                <a:cs typeface="Georgia"/>
              </a:rPr>
              <a:t>Approximately </a:t>
            </a:r>
            <a:r>
              <a:rPr lang="en-US" dirty="0" smtClean="0">
                <a:latin typeface="Georgia"/>
                <a:cs typeface="Georgia"/>
              </a:rPr>
              <a:t>11.5% of the 6 million women who currently attend undergrad in the U.S. have been </a:t>
            </a:r>
            <a:r>
              <a:rPr lang="en-US" dirty="0" smtClean="0">
                <a:latin typeface="Georgia"/>
                <a:cs typeface="Georgia"/>
              </a:rPr>
              <a:t>raped</a:t>
            </a:r>
          </a:p>
          <a:p>
            <a:pPr lvl="1">
              <a:buFont typeface="Arial"/>
              <a:buChar char="•"/>
            </a:pPr>
            <a:r>
              <a:rPr lang="en-US" dirty="0" smtClean="0">
                <a:latin typeface="Georgia"/>
                <a:cs typeface="Georgia"/>
              </a:rPr>
              <a:t>Survivors may suffer from:</a:t>
            </a:r>
          </a:p>
          <a:p>
            <a:pPr lvl="3"/>
            <a:r>
              <a:rPr lang="en-US" dirty="0" smtClean="0">
                <a:latin typeface="Georgia"/>
                <a:cs typeface="Georgia"/>
              </a:rPr>
              <a:t>PTSD (as many as 65%)</a:t>
            </a:r>
          </a:p>
          <a:p>
            <a:pPr lvl="3"/>
            <a:r>
              <a:rPr lang="en-US" dirty="0" smtClean="0">
                <a:latin typeface="Georgia"/>
                <a:cs typeface="Georgia"/>
              </a:rPr>
              <a:t>Depression (as many as 51%)</a:t>
            </a:r>
          </a:p>
          <a:p>
            <a:pPr lvl="3"/>
            <a:r>
              <a:rPr lang="en-US" dirty="0" smtClean="0">
                <a:latin typeface="Georgia"/>
                <a:cs typeface="Georgia"/>
              </a:rPr>
              <a:t>General Anxiety Disorder (as many as 40%)</a:t>
            </a:r>
          </a:p>
          <a:p>
            <a:pPr lvl="1">
              <a:buFont typeface="Arial"/>
              <a:buChar char="•"/>
            </a:pPr>
            <a:endParaRPr lang="en-US" dirty="0" smtClean="0">
              <a:latin typeface="Georgia"/>
              <a:cs typeface="Georgia"/>
            </a:endParaRPr>
          </a:p>
          <a:p>
            <a:pPr lvl="1">
              <a:buFont typeface="Arial"/>
              <a:buChar char="•"/>
            </a:pPr>
            <a:endParaRPr lang="en-US" dirty="0" smtClean="0">
              <a:latin typeface="Georgia"/>
              <a:cs typeface="Georgia"/>
            </a:endParaRPr>
          </a:p>
          <a:p>
            <a:pPr lvl="3"/>
            <a:endParaRPr lang="en-US" dirty="0" smtClean="0">
              <a:latin typeface="Georgia"/>
              <a:cs typeface="Georgia"/>
            </a:endParaRPr>
          </a:p>
          <a:p>
            <a:pPr lvl="3"/>
            <a:endParaRPr lang="en-US" dirty="0" smtClean="0">
              <a:latin typeface="Georgia"/>
              <a:cs typeface="Georgia"/>
            </a:endParaRPr>
          </a:p>
        </p:txBody>
      </p:sp>
      <p:sp>
        <p:nvSpPr>
          <p:cNvPr id="4" name="TextBox 3"/>
          <p:cNvSpPr txBox="1"/>
          <p:nvPr/>
        </p:nvSpPr>
        <p:spPr>
          <a:xfrm>
            <a:off x="6248400" y="6534835"/>
            <a:ext cx="6858000" cy="323165"/>
          </a:xfrm>
          <a:prstGeom prst="rect">
            <a:avLst/>
          </a:prstGeom>
          <a:noFill/>
        </p:spPr>
        <p:txBody>
          <a:bodyPr wrap="square" rtlCol="0">
            <a:spAutoFit/>
          </a:bodyPr>
          <a:lstStyle/>
          <a:p>
            <a:r>
              <a:rPr lang="en-US" sz="1500" dirty="0" smtClean="0">
                <a:latin typeface="Georgia"/>
                <a:cs typeface="Georgia"/>
              </a:rPr>
              <a:t>©</a:t>
            </a:r>
            <a:r>
              <a:rPr lang="en-US" sz="1500" dirty="0" smtClean="0">
                <a:latin typeface="Georgia"/>
                <a:cs typeface="Georgia"/>
              </a:rPr>
              <a:t> Campbell et al., 2009</a:t>
            </a:r>
            <a:endParaRPr lang="en-US" sz="1500" dirty="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Schizophrenia</a:t>
            </a:r>
            <a:endParaRPr lang="en-US" sz="3600" b="1" dirty="0">
              <a:latin typeface="Georgia"/>
              <a:cs typeface="Georgia"/>
            </a:endParaRPr>
          </a:p>
        </p:txBody>
      </p:sp>
      <p:sp>
        <p:nvSpPr>
          <p:cNvPr id="3" name="Content Placeholder 2"/>
          <p:cNvSpPr>
            <a:spLocks noGrp="1"/>
          </p:cNvSpPr>
          <p:nvPr>
            <p:ph idx="1"/>
          </p:nvPr>
        </p:nvSpPr>
        <p:spPr/>
        <p:txBody>
          <a:bodyPr>
            <a:normAutofit lnSpcReduction="10000"/>
          </a:bodyPr>
          <a:lstStyle/>
          <a:p>
            <a:r>
              <a:rPr lang="en-US" sz="3000" dirty="0" smtClean="0">
                <a:latin typeface="Georgia"/>
                <a:cs typeface="Georgia"/>
              </a:rPr>
              <a:t>1% of Americans have this illness</a:t>
            </a:r>
          </a:p>
          <a:p>
            <a:r>
              <a:rPr lang="en-US" sz="3000" dirty="0" smtClean="0">
                <a:latin typeface="Georgia"/>
                <a:cs typeface="Georgia"/>
              </a:rPr>
              <a:t>Look for the following symptoms:</a:t>
            </a:r>
          </a:p>
          <a:p>
            <a:pPr lvl="1"/>
            <a:r>
              <a:rPr lang="en-US" sz="2600" dirty="0" smtClean="0">
                <a:latin typeface="Georgia"/>
                <a:cs typeface="Georgia"/>
              </a:rPr>
              <a:t>Hallucinations (hearing, seeing, smelling, feeling things that are not there)</a:t>
            </a:r>
          </a:p>
          <a:p>
            <a:pPr lvl="1"/>
            <a:r>
              <a:rPr lang="en-US" sz="2600" dirty="0" smtClean="0">
                <a:latin typeface="Georgia"/>
                <a:cs typeface="Georgia"/>
              </a:rPr>
              <a:t>Delusions (false, unchangeable beliefs)  </a:t>
            </a:r>
          </a:p>
          <a:p>
            <a:pPr lvl="1"/>
            <a:r>
              <a:rPr lang="en-US" sz="2600" dirty="0" smtClean="0">
                <a:latin typeface="Georgia"/>
                <a:cs typeface="Georgia"/>
              </a:rPr>
              <a:t>Thought disorders (unusual or dysfunctional ways of thinking; garbled speech; thought blocking)</a:t>
            </a:r>
          </a:p>
          <a:p>
            <a:pPr lvl="1"/>
            <a:r>
              <a:rPr lang="en-US" sz="2600" dirty="0" smtClean="0">
                <a:latin typeface="Georgia"/>
                <a:cs typeface="Georgia"/>
              </a:rPr>
              <a:t>Movement disorders (agitated body movements; repeated motions) </a:t>
            </a:r>
          </a:p>
          <a:p>
            <a:pPr lvl="1"/>
            <a:endParaRPr lang="en-US" sz="26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a:p>
            <a:endParaRPr lang="en-US" sz="3000" dirty="0" smtClean="0">
              <a:latin typeface="Georgia"/>
              <a:cs typeface="Georgia"/>
            </a:endParaRPr>
          </a:p>
        </p:txBody>
      </p:sp>
      <p:sp>
        <p:nvSpPr>
          <p:cNvPr id="5" name="TextBox 4"/>
          <p:cNvSpPr txBox="1"/>
          <p:nvPr/>
        </p:nvSpPr>
        <p:spPr>
          <a:xfrm>
            <a:off x="3124200" y="6534835"/>
            <a:ext cx="6858000" cy="323165"/>
          </a:xfrm>
          <a:prstGeom prst="rect">
            <a:avLst/>
          </a:prstGeom>
          <a:noFill/>
        </p:spPr>
        <p:txBody>
          <a:bodyPr wrap="square" rtlCol="0">
            <a:spAutoFit/>
          </a:bodyPr>
          <a:lstStyle/>
          <a:p>
            <a:r>
              <a:rPr lang="en-US" sz="1500" dirty="0" smtClean="0">
                <a:latin typeface="Georgia"/>
                <a:cs typeface="Georgia"/>
              </a:rPr>
              <a:t>© Anxiety and Depression Association of America (ADAA), 2010-2015</a:t>
            </a:r>
            <a:endParaRPr lang="en-US"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Bipolar Disorder</a:t>
            </a:r>
            <a:endParaRPr lang="en-US" sz="3600" b="1" dirty="0">
              <a:latin typeface="Georgia"/>
              <a:cs typeface="Georgia"/>
            </a:endParaRPr>
          </a:p>
        </p:txBody>
      </p:sp>
      <p:sp>
        <p:nvSpPr>
          <p:cNvPr id="3" name="Content Placeholder 2"/>
          <p:cNvSpPr>
            <a:spLocks noGrp="1"/>
          </p:cNvSpPr>
          <p:nvPr>
            <p:ph idx="1"/>
          </p:nvPr>
        </p:nvSpPr>
        <p:spPr/>
        <p:txBody>
          <a:bodyPr>
            <a:normAutofit/>
          </a:bodyPr>
          <a:lstStyle/>
          <a:p>
            <a:r>
              <a:rPr lang="en-US" sz="2600" dirty="0" smtClean="0">
                <a:latin typeface="Georgia"/>
                <a:cs typeface="Georgia"/>
              </a:rPr>
              <a:t>Also known as “manic-depressive illness”</a:t>
            </a:r>
          </a:p>
          <a:p>
            <a:r>
              <a:rPr lang="en-US" sz="2600" dirty="0" smtClean="0">
                <a:latin typeface="Georgia"/>
                <a:cs typeface="Georgia"/>
              </a:rPr>
              <a:t>Affects men and women equally</a:t>
            </a:r>
          </a:p>
          <a:p>
            <a:r>
              <a:rPr lang="en-US" sz="2600" dirty="0" smtClean="0">
                <a:latin typeface="Georgia"/>
                <a:cs typeface="Georgia"/>
              </a:rPr>
              <a:t>Mood cycling begins between ages of 15-25</a:t>
            </a:r>
          </a:p>
          <a:p>
            <a:r>
              <a:rPr lang="en-US" sz="2600" dirty="0" smtClean="0">
                <a:latin typeface="Georgia"/>
                <a:cs typeface="Georgia"/>
              </a:rPr>
              <a:t>Causes unusual shifts in mood, energy, activity levels, and the ability to carry out daily tasks</a:t>
            </a:r>
          </a:p>
          <a:p>
            <a:r>
              <a:rPr lang="en-US" sz="2600" dirty="0" smtClean="0">
                <a:latin typeface="Georgia"/>
                <a:cs typeface="Georgia"/>
              </a:rPr>
              <a:t>Manic episode – overly joyful or overexcited, often with irritability </a:t>
            </a:r>
          </a:p>
          <a:p>
            <a:r>
              <a:rPr lang="en-US" sz="2600" dirty="0" smtClean="0">
                <a:latin typeface="Georgia"/>
                <a:cs typeface="Georgia"/>
              </a:rPr>
              <a:t>Depressive episode – extremely sad or hopeless </a:t>
            </a:r>
            <a:r>
              <a:rPr lang="en-US" sz="2600" dirty="0" smtClean="0">
                <a:latin typeface="Georgia"/>
                <a:cs typeface="Georgia"/>
              </a:rPr>
              <a:t>state</a:t>
            </a:r>
          </a:p>
          <a:p>
            <a:pPr lvl="1">
              <a:buNone/>
            </a:pPr>
            <a:r>
              <a:rPr lang="en-US" sz="2200" dirty="0" smtClean="0">
                <a:latin typeface="Georgia"/>
                <a:cs typeface="Georgia"/>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96862"/>
            <a:ext cx="9144000" cy="1143000"/>
          </a:xfrm>
        </p:spPr>
        <p:txBody>
          <a:bodyPr>
            <a:noAutofit/>
          </a:bodyPr>
          <a:lstStyle/>
          <a:p>
            <a:r>
              <a:rPr lang="en-US" sz="3600" b="1" dirty="0" smtClean="0">
                <a:latin typeface="Georgia"/>
                <a:cs typeface="Georgia"/>
              </a:rPr>
              <a:t>Common Medications</a:t>
            </a:r>
            <a:endParaRPr lang="en-US" sz="3600" b="1" dirty="0">
              <a:latin typeface="Georgia"/>
              <a:cs typeface="Georgia"/>
            </a:endParaRPr>
          </a:p>
        </p:txBody>
      </p:sp>
      <p:graphicFrame>
        <p:nvGraphicFramePr>
          <p:cNvPr id="4" name="Content Placeholder 3"/>
          <p:cNvGraphicFramePr>
            <a:graphicFrameLocks noGrp="1"/>
          </p:cNvGraphicFramePr>
          <p:nvPr>
            <p:ph idx="1"/>
          </p:nvPr>
        </p:nvGraphicFramePr>
        <p:xfrm>
          <a:off x="457200" y="559118"/>
          <a:ext cx="8229600" cy="616965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latin typeface="Times New Roman"/>
                          <a:cs typeface="Times New Roman"/>
                        </a:rPr>
                        <a:t>Disorder</a:t>
                      </a:r>
                      <a:endParaRPr lang="en-US" dirty="0">
                        <a:latin typeface="Times New Roman"/>
                        <a:cs typeface="Times New Roman"/>
                      </a:endParaRPr>
                    </a:p>
                  </a:txBody>
                  <a:tcPr/>
                </a:tc>
                <a:tc>
                  <a:txBody>
                    <a:bodyPr/>
                    <a:lstStyle/>
                    <a:p>
                      <a:pPr algn="ctr"/>
                      <a:r>
                        <a:rPr lang="en-US" dirty="0" smtClean="0">
                          <a:latin typeface="Times New Roman"/>
                          <a:cs typeface="Times New Roman"/>
                        </a:rPr>
                        <a:t>Common</a:t>
                      </a:r>
                      <a:r>
                        <a:rPr lang="en-US" baseline="0" dirty="0" smtClean="0">
                          <a:latin typeface="Times New Roman"/>
                          <a:cs typeface="Times New Roman"/>
                        </a:rPr>
                        <a:t> Medications</a:t>
                      </a:r>
                      <a:endParaRPr lang="en-US" dirty="0">
                        <a:latin typeface="Times New Roman"/>
                        <a:cs typeface="Times New Roman"/>
                      </a:endParaRPr>
                    </a:p>
                  </a:txBody>
                  <a:tcPr/>
                </a:tc>
              </a:tr>
              <a:tr h="370840">
                <a:tc>
                  <a:txBody>
                    <a:bodyPr/>
                    <a:lstStyle/>
                    <a:p>
                      <a:pPr algn="ctr"/>
                      <a:r>
                        <a:rPr lang="en-US" dirty="0" smtClean="0">
                          <a:latin typeface="Times New Roman"/>
                          <a:cs typeface="Times New Roman"/>
                        </a:rPr>
                        <a:t>Depression</a:t>
                      </a:r>
                      <a:endParaRPr lang="en-US" dirty="0">
                        <a:latin typeface="Times New Roman"/>
                        <a:cs typeface="Times New Roman"/>
                      </a:endParaRPr>
                    </a:p>
                  </a:txBody>
                  <a:tcPr/>
                </a:tc>
                <a:tc>
                  <a:txBody>
                    <a:bodyPr/>
                    <a:lstStyle/>
                    <a:p>
                      <a:pPr algn="ctr"/>
                      <a:r>
                        <a:rPr lang="en-US" sz="1800" dirty="0" smtClean="0">
                          <a:latin typeface="Times New Roman"/>
                          <a:cs typeface="Times New Roman"/>
                        </a:rPr>
                        <a:t>Prozac</a:t>
                      </a:r>
                    </a:p>
                    <a:p>
                      <a:pPr algn="ctr"/>
                      <a:r>
                        <a:rPr lang="en-US" sz="1800" dirty="0" smtClean="0">
                          <a:latin typeface="Times New Roman"/>
                          <a:cs typeface="Times New Roman"/>
                        </a:rPr>
                        <a:t>Zoloft</a:t>
                      </a:r>
                    </a:p>
                    <a:p>
                      <a:pPr algn="ctr"/>
                      <a:r>
                        <a:rPr lang="en-US" sz="1800" dirty="0" err="1" smtClean="0">
                          <a:latin typeface="Times New Roman"/>
                          <a:cs typeface="Times New Roman"/>
                        </a:rPr>
                        <a:t>Lexapro</a:t>
                      </a:r>
                      <a:r>
                        <a:rPr lang="en-US" sz="1800" dirty="0" smtClean="0">
                          <a:latin typeface="Times New Roman"/>
                          <a:cs typeface="Times New Roman"/>
                        </a:rPr>
                        <a:t> </a:t>
                      </a:r>
                    </a:p>
                    <a:p>
                      <a:pPr algn="ctr"/>
                      <a:r>
                        <a:rPr lang="en-US" sz="1800" dirty="0" err="1" smtClean="0">
                          <a:latin typeface="Georgia"/>
                          <a:cs typeface="Georgia"/>
                        </a:rPr>
                        <a:t>Celexa</a:t>
                      </a:r>
                      <a:endParaRPr lang="en-US" sz="1800" dirty="0" smtClean="0">
                        <a:latin typeface="Georgia"/>
                        <a:cs typeface="Georgia"/>
                      </a:endParaRPr>
                    </a:p>
                    <a:p>
                      <a:pPr algn="ctr"/>
                      <a:r>
                        <a:rPr lang="en-US" sz="1800" dirty="0" err="1" smtClean="0">
                          <a:latin typeface="Georgia"/>
                          <a:cs typeface="Georgia"/>
                        </a:rPr>
                        <a:t>Cymbalta</a:t>
                      </a:r>
                      <a:endParaRPr lang="en-US" sz="1800" dirty="0" smtClean="0">
                        <a:latin typeface="Georgia"/>
                        <a:cs typeface="Georgia"/>
                      </a:endParaRPr>
                    </a:p>
                    <a:p>
                      <a:pPr algn="ctr"/>
                      <a:r>
                        <a:rPr lang="en-US" sz="1800" dirty="0" err="1" smtClean="0">
                          <a:latin typeface="Georgia"/>
                          <a:cs typeface="Georgia"/>
                        </a:rPr>
                        <a:t>Wellbutrin</a:t>
                      </a:r>
                      <a:endParaRPr lang="en-US" sz="1800" dirty="0" smtClean="0">
                        <a:latin typeface="Georgia"/>
                        <a:cs typeface="Georgia"/>
                      </a:endParaRPr>
                    </a:p>
                    <a:p>
                      <a:pPr algn="ctr"/>
                      <a:r>
                        <a:rPr lang="en-US" sz="1800" dirty="0" err="1" smtClean="0">
                          <a:latin typeface="Georgia"/>
                          <a:cs typeface="Georgia"/>
                        </a:rPr>
                        <a:t>Viibryd</a:t>
                      </a:r>
                      <a:endParaRPr lang="en-US" sz="1800" dirty="0" smtClean="0">
                        <a:latin typeface="Times New Roman"/>
                        <a:cs typeface="Times New Roman"/>
                      </a:endParaRPr>
                    </a:p>
                    <a:p>
                      <a:endParaRPr lang="en-US" dirty="0">
                        <a:latin typeface="Times New Roman"/>
                        <a:cs typeface="Times New Roman"/>
                      </a:endParaRPr>
                    </a:p>
                  </a:txBody>
                  <a:tcPr/>
                </a:tc>
              </a:tr>
              <a:tr h="370840">
                <a:tc>
                  <a:txBody>
                    <a:bodyPr/>
                    <a:lstStyle/>
                    <a:p>
                      <a:pPr algn="ctr"/>
                      <a:r>
                        <a:rPr lang="en-US" dirty="0" smtClean="0">
                          <a:latin typeface="Times New Roman"/>
                          <a:cs typeface="Times New Roman"/>
                        </a:rPr>
                        <a:t>Anxiety</a:t>
                      </a:r>
                      <a:endParaRPr lang="en-US" dirty="0">
                        <a:latin typeface="Times New Roman"/>
                        <a:cs typeface="Times New Roman"/>
                      </a:endParaRPr>
                    </a:p>
                  </a:txBody>
                  <a:tcPr/>
                </a:tc>
                <a:tc>
                  <a:txBody>
                    <a:bodyPr/>
                    <a:lstStyle/>
                    <a:p>
                      <a:pPr algn="ctr"/>
                      <a:r>
                        <a:rPr lang="en-US" dirty="0" err="1" smtClean="0">
                          <a:latin typeface="Times New Roman"/>
                          <a:cs typeface="Times New Roman"/>
                        </a:rPr>
                        <a:t>Xanax</a:t>
                      </a:r>
                      <a:endParaRPr lang="en-US" dirty="0" smtClean="0">
                        <a:latin typeface="Times New Roman"/>
                        <a:cs typeface="Times New Roman"/>
                      </a:endParaRPr>
                    </a:p>
                    <a:p>
                      <a:pPr algn="ctr"/>
                      <a:r>
                        <a:rPr lang="en-US" dirty="0" smtClean="0">
                          <a:latin typeface="Times New Roman"/>
                          <a:cs typeface="Times New Roman"/>
                        </a:rPr>
                        <a:t>Valium (diazepam)</a:t>
                      </a:r>
                    </a:p>
                    <a:p>
                      <a:pPr algn="ctr"/>
                      <a:r>
                        <a:rPr lang="en-US" dirty="0" err="1" smtClean="0">
                          <a:latin typeface="Times New Roman"/>
                          <a:cs typeface="Times New Roman"/>
                        </a:rPr>
                        <a:t>Klonopin</a:t>
                      </a:r>
                      <a:endParaRPr lang="en-US" dirty="0" smtClean="0">
                        <a:latin typeface="Times New Roman"/>
                        <a:cs typeface="Times New Roman"/>
                      </a:endParaRPr>
                    </a:p>
                    <a:p>
                      <a:pPr algn="ctr"/>
                      <a:r>
                        <a:rPr lang="en-US" dirty="0" err="1" smtClean="0">
                          <a:latin typeface="Times New Roman"/>
                          <a:cs typeface="Times New Roman"/>
                        </a:rPr>
                        <a:t>Ativan</a:t>
                      </a:r>
                      <a:endParaRPr lang="en-US" dirty="0" smtClean="0">
                        <a:latin typeface="Times New Roman"/>
                        <a:cs typeface="Times New Roman"/>
                      </a:endParaRPr>
                    </a:p>
                    <a:p>
                      <a:pPr algn="ctr"/>
                      <a:r>
                        <a:rPr lang="en-US" dirty="0" err="1" smtClean="0">
                          <a:latin typeface="Times New Roman"/>
                          <a:cs typeface="Times New Roman"/>
                        </a:rPr>
                        <a:t>Cymbalta</a:t>
                      </a:r>
                      <a:endParaRPr lang="en-US" dirty="0" smtClean="0">
                        <a:latin typeface="Times New Roman"/>
                        <a:cs typeface="Times New Roman"/>
                      </a:endParaRPr>
                    </a:p>
                    <a:p>
                      <a:pPr algn="ctr"/>
                      <a:r>
                        <a:rPr lang="en-US" dirty="0" err="1" smtClean="0">
                          <a:latin typeface="Times New Roman"/>
                          <a:cs typeface="Times New Roman"/>
                        </a:rPr>
                        <a:t>Lexapro</a:t>
                      </a:r>
                      <a:endParaRPr lang="en-US" dirty="0">
                        <a:latin typeface="Times New Roman"/>
                        <a:cs typeface="Times New Roman"/>
                      </a:endParaRPr>
                    </a:p>
                  </a:txBody>
                  <a:tcPr/>
                </a:tc>
              </a:tr>
              <a:tr h="370840">
                <a:tc>
                  <a:txBody>
                    <a:bodyPr/>
                    <a:lstStyle/>
                    <a:p>
                      <a:pPr algn="ctr"/>
                      <a:r>
                        <a:rPr lang="en-US" dirty="0" smtClean="0">
                          <a:latin typeface="Times New Roman"/>
                          <a:cs typeface="Times New Roman"/>
                        </a:rPr>
                        <a:t>Schizophrenia</a:t>
                      </a:r>
                      <a:endParaRPr lang="en-US" dirty="0">
                        <a:latin typeface="Times New Roman"/>
                        <a:cs typeface="Times New Roman"/>
                      </a:endParaRPr>
                    </a:p>
                  </a:txBody>
                  <a:tcPr/>
                </a:tc>
                <a:tc>
                  <a:txBody>
                    <a:bodyPr/>
                    <a:lstStyle/>
                    <a:p>
                      <a:pPr algn="ctr"/>
                      <a:r>
                        <a:rPr lang="en-US" dirty="0" err="1" smtClean="0">
                          <a:latin typeface="Times New Roman"/>
                          <a:cs typeface="Times New Roman"/>
                        </a:rPr>
                        <a:t>Thorazine</a:t>
                      </a:r>
                      <a:endParaRPr lang="en-US" dirty="0" smtClean="0">
                        <a:latin typeface="Times New Roman"/>
                        <a:cs typeface="Times New Roman"/>
                      </a:endParaRPr>
                    </a:p>
                    <a:p>
                      <a:pPr algn="ctr"/>
                      <a:r>
                        <a:rPr lang="en-US" dirty="0" err="1" smtClean="0">
                          <a:latin typeface="Times New Roman"/>
                          <a:cs typeface="Times New Roman"/>
                        </a:rPr>
                        <a:t>Haldol</a:t>
                      </a:r>
                      <a:endParaRPr lang="en-US" dirty="0" smtClean="0">
                        <a:latin typeface="Times New Roman"/>
                        <a:cs typeface="Times New Roman"/>
                      </a:endParaRPr>
                    </a:p>
                  </a:txBody>
                  <a:tcPr/>
                </a:tc>
              </a:tr>
              <a:tr h="370840">
                <a:tc>
                  <a:txBody>
                    <a:bodyPr/>
                    <a:lstStyle/>
                    <a:p>
                      <a:pPr algn="ctr"/>
                      <a:r>
                        <a:rPr lang="en-US" dirty="0" smtClean="0">
                          <a:latin typeface="Times New Roman"/>
                          <a:cs typeface="Times New Roman"/>
                        </a:rPr>
                        <a:t>Bipolar Disorder</a:t>
                      </a:r>
                      <a:endParaRPr lang="en-US" dirty="0">
                        <a:latin typeface="Times New Roman"/>
                        <a:cs typeface="Times New Roman"/>
                      </a:endParaRPr>
                    </a:p>
                  </a:txBody>
                  <a:tcPr/>
                </a:tc>
                <a:tc>
                  <a:txBody>
                    <a:bodyPr/>
                    <a:lstStyle/>
                    <a:p>
                      <a:pPr algn="ctr"/>
                      <a:r>
                        <a:rPr lang="en-US" dirty="0" err="1" smtClean="0">
                          <a:latin typeface="Times New Roman"/>
                          <a:cs typeface="Times New Roman"/>
                        </a:rPr>
                        <a:t>Tegretol</a:t>
                      </a:r>
                      <a:endParaRPr lang="en-US" dirty="0" smtClean="0">
                        <a:latin typeface="Times New Roman"/>
                        <a:cs typeface="Times New Roman"/>
                      </a:endParaRPr>
                    </a:p>
                    <a:p>
                      <a:pPr algn="ctr"/>
                      <a:r>
                        <a:rPr lang="en-US" dirty="0" err="1" smtClean="0">
                          <a:latin typeface="Times New Roman"/>
                          <a:cs typeface="Times New Roman"/>
                        </a:rPr>
                        <a:t>Depakote</a:t>
                      </a:r>
                      <a:endParaRPr lang="en-US" dirty="0" smtClean="0">
                        <a:latin typeface="Times New Roman"/>
                        <a:cs typeface="Times New Roman"/>
                      </a:endParaRPr>
                    </a:p>
                    <a:p>
                      <a:pPr algn="ctr"/>
                      <a:r>
                        <a:rPr lang="en-US" dirty="0" smtClean="0">
                          <a:latin typeface="Times New Roman"/>
                          <a:cs typeface="Times New Roman"/>
                        </a:rPr>
                        <a:t>Lithium</a:t>
                      </a:r>
                    </a:p>
                    <a:p>
                      <a:pPr algn="ctr"/>
                      <a:r>
                        <a:rPr lang="en-US" dirty="0" err="1" smtClean="0">
                          <a:latin typeface="Times New Roman"/>
                          <a:cs typeface="Times New Roman"/>
                        </a:rPr>
                        <a:t>Lamictal</a:t>
                      </a:r>
                      <a:endParaRPr lang="en-US" dirty="0" smtClean="0">
                        <a:latin typeface="Times New Roman"/>
                        <a:cs typeface="Times New Roman"/>
                      </a:endParaRPr>
                    </a:p>
                  </a:txBody>
                  <a:tcPr/>
                </a:tc>
              </a:tr>
              <a:tr h="149860">
                <a:tc>
                  <a:txBody>
                    <a:bodyPr/>
                    <a:lstStyle/>
                    <a:p>
                      <a:endParaRPr lang="en-US" dirty="0">
                        <a:latin typeface="Times New Roman"/>
                        <a:cs typeface="Times New Roman"/>
                      </a:endParaRPr>
                    </a:p>
                  </a:txBody>
                  <a:tcPr/>
                </a:tc>
                <a:tc>
                  <a:txBody>
                    <a:bodyPr/>
                    <a:lstStyle/>
                    <a:p>
                      <a:endParaRPr lang="en-US" dirty="0">
                        <a:latin typeface="Times New Roman"/>
                        <a:cs typeface="Times New Roman"/>
                      </a:endParaRPr>
                    </a:p>
                  </a:txBody>
                  <a:tcPr/>
                </a:tc>
              </a:tr>
            </a:tbl>
          </a:graphicData>
        </a:graphic>
      </p:graphicFrame>
      <p:sp>
        <p:nvSpPr>
          <p:cNvPr id="5" name="TextBox 4"/>
          <p:cNvSpPr txBox="1"/>
          <p:nvPr/>
        </p:nvSpPr>
        <p:spPr>
          <a:xfrm>
            <a:off x="304800" y="6457890"/>
            <a:ext cx="8686800" cy="400110"/>
          </a:xfrm>
          <a:prstGeom prst="rect">
            <a:avLst/>
          </a:prstGeom>
          <a:noFill/>
        </p:spPr>
        <p:txBody>
          <a:bodyPr wrap="square" rtlCol="0">
            <a:spAutoFit/>
          </a:bodyPr>
          <a:lstStyle/>
          <a:p>
            <a:r>
              <a:rPr lang="en-US" sz="2000" dirty="0" smtClean="0">
                <a:latin typeface="Georgia"/>
                <a:cs typeface="Georgia"/>
              </a:rPr>
              <a:t>Some overlap. Ask your patient what their medication was prescribed for.</a:t>
            </a:r>
            <a:endParaRPr lang="en-US" sz="2000" dirty="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Georgia"/>
                <a:cs typeface="Georgia"/>
              </a:rPr>
              <a:t>Altered Mental Status</a:t>
            </a:r>
            <a:endParaRPr lang="en-US" dirty="0">
              <a:latin typeface="Georgia"/>
              <a:cs typeface="Georgia"/>
            </a:endParaRPr>
          </a:p>
        </p:txBody>
      </p:sp>
      <p:graphicFrame>
        <p:nvGraphicFramePr>
          <p:cNvPr id="6" name="Content Placeholder 5"/>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2667000"/>
                <a:gridCol w="5562600"/>
              </a:tblGrid>
              <a:tr h="370840">
                <a:tc>
                  <a:txBody>
                    <a:bodyPr/>
                    <a:lstStyle/>
                    <a:p>
                      <a:pPr algn="ctr"/>
                      <a:r>
                        <a:rPr lang="en-US" dirty="0" smtClean="0">
                          <a:latin typeface="Georgia"/>
                          <a:cs typeface="Georgia"/>
                        </a:rPr>
                        <a:t>Cause</a:t>
                      </a:r>
                      <a:endParaRPr lang="en-US" dirty="0">
                        <a:latin typeface="Georgia"/>
                        <a:cs typeface="Georgia"/>
                      </a:endParaRPr>
                    </a:p>
                  </a:txBody>
                  <a:tcPr/>
                </a:tc>
                <a:tc>
                  <a:txBody>
                    <a:bodyPr/>
                    <a:lstStyle/>
                    <a:p>
                      <a:pPr algn="ctr"/>
                      <a:r>
                        <a:rPr lang="en-US" dirty="0" smtClean="0">
                          <a:latin typeface="Georgia"/>
                          <a:cs typeface="Georgia"/>
                        </a:rPr>
                        <a:t>Examples</a:t>
                      </a:r>
                      <a:endParaRPr lang="en-US" dirty="0">
                        <a:latin typeface="Georgia"/>
                        <a:cs typeface="Georgia"/>
                      </a:endParaRPr>
                    </a:p>
                  </a:txBody>
                  <a:tcPr/>
                </a:tc>
              </a:tr>
              <a:tr h="370840">
                <a:tc>
                  <a:txBody>
                    <a:bodyPr/>
                    <a:lstStyle/>
                    <a:p>
                      <a:pPr algn="ctr"/>
                      <a:r>
                        <a:rPr lang="en-US" dirty="0" smtClean="0">
                          <a:latin typeface="Georgia"/>
                          <a:cs typeface="Georgia"/>
                        </a:rPr>
                        <a:t>Vital sign abnormalities</a:t>
                      </a:r>
                      <a:endParaRPr lang="en-US" dirty="0">
                        <a:latin typeface="Georgia"/>
                        <a:cs typeface="Georgia"/>
                      </a:endParaRPr>
                    </a:p>
                  </a:txBody>
                  <a:tcPr/>
                </a:tc>
                <a:tc>
                  <a:txBody>
                    <a:bodyPr/>
                    <a:lstStyle/>
                    <a:p>
                      <a:pPr algn="ctr"/>
                      <a:r>
                        <a:rPr lang="en-US" dirty="0" smtClean="0">
                          <a:latin typeface="Georgia"/>
                          <a:cs typeface="Georgia"/>
                        </a:rPr>
                        <a:t>Shock, hypoxia, hyperthermia,</a:t>
                      </a:r>
                      <a:r>
                        <a:rPr lang="en-US" baseline="0" dirty="0" smtClean="0">
                          <a:latin typeface="Georgia"/>
                          <a:cs typeface="Georgia"/>
                        </a:rPr>
                        <a:t> hypertension</a:t>
                      </a:r>
                      <a:endParaRPr lang="en-US" dirty="0">
                        <a:latin typeface="Georgia"/>
                        <a:cs typeface="Georgia"/>
                      </a:endParaRPr>
                    </a:p>
                  </a:txBody>
                  <a:tcPr/>
                </a:tc>
              </a:tr>
              <a:tr h="370840">
                <a:tc>
                  <a:txBody>
                    <a:bodyPr/>
                    <a:lstStyle/>
                    <a:p>
                      <a:pPr algn="ctr"/>
                      <a:r>
                        <a:rPr lang="en-US" dirty="0" smtClean="0">
                          <a:latin typeface="Georgia"/>
                          <a:cs typeface="Georgia"/>
                        </a:rPr>
                        <a:t>Toxic/metabolic</a:t>
                      </a:r>
                      <a:endParaRPr lang="en-US" dirty="0">
                        <a:latin typeface="Georgia"/>
                        <a:cs typeface="Georgia"/>
                      </a:endParaRPr>
                    </a:p>
                  </a:txBody>
                  <a:tcPr/>
                </a:tc>
                <a:tc>
                  <a:txBody>
                    <a:bodyPr/>
                    <a:lstStyle/>
                    <a:p>
                      <a:r>
                        <a:rPr lang="en-US" dirty="0" err="1" smtClean="0">
                          <a:latin typeface="Georgia"/>
                          <a:cs typeface="Georgia"/>
                        </a:rPr>
                        <a:t>Intox</a:t>
                      </a:r>
                      <a:r>
                        <a:rPr lang="en-US" dirty="0" smtClean="0">
                          <a:latin typeface="Georgia"/>
                          <a:cs typeface="Georgia"/>
                        </a:rPr>
                        <a:t>, hypoglycemia,</a:t>
                      </a:r>
                      <a:r>
                        <a:rPr lang="en-US" baseline="0" dirty="0" smtClean="0">
                          <a:latin typeface="Georgia"/>
                          <a:cs typeface="Georgia"/>
                        </a:rPr>
                        <a:t> uremia, </a:t>
                      </a:r>
                      <a:r>
                        <a:rPr lang="en-US" baseline="0" dirty="0" err="1" smtClean="0">
                          <a:latin typeface="Georgia"/>
                          <a:cs typeface="Georgia"/>
                        </a:rPr>
                        <a:t>hyponatremia</a:t>
                      </a:r>
                      <a:r>
                        <a:rPr lang="en-US" baseline="0" dirty="0" smtClean="0">
                          <a:latin typeface="Georgia"/>
                          <a:cs typeface="Georgia"/>
                        </a:rPr>
                        <a:t> (</a:t>
                      </a:r>
                      <a:r>
                        <a:rPr lang="en-US" baseline="0" dirty="0" err="1" smtClean="0">
                          <a:latin typeface="Wingdings"/>
                          <a:ea typeface="Wingdings"/>
                          <a:cs typeface="Wingdings"/>
                        </a:rPr>
                        <a:t></a:t>
                      </a:r>
                      <a:r>
                        <a:rPr lang="en-US" baseline="0" dirty="0" smtClean="0">
                          <a:latin typeface="Georgia"/>
                          <a:cs typeface="Georgia"/>
                        </a:rPr>
                        <a:t> Na</a:t>
                      </a:r>
                      <a:r>
                        <a:rPr lang="en-US" baseline="30000" dirty="0" smtClean="0">
                          <a:latin typeface="Georgia"/>
                          <a:cs typeface="Georgia"/>
                        </a:rPr>
                        <a:t>+</a:t>
                      </a:r>
                      <a:r>
                        <a:rPr lang="en-US" baseline="0" dirty="0" smtClean="0">
                          <a:latin typeface="Georgia"/>
                          <a:cs typeface="Georgia"/>
                        </a:rPr>
                        <a:t>)</a:t>
                      </a:r>
                      <a:endParaRPr lang="en-US" dirty="0">
                        <a:latin typeface="Georgia"/>
                        <a:cs typeface="Georgia"/>
                      </a:endParaRPr>
                    </a:p>
                  </a:txBody>
                  <a:tcPr/>
                </a:tc>
              </a:tr>
              <a:tr h="370840">
                <a:tc>
                  <a:txBody>
                    <a:bodyPr/>
                    <a:lstStyle/>
                    <a:p>
                      <a:pPr algn="ctr"/>
                      <a:r>
                        <a:rPr lang="en-US" dirty="0" smtClean="0">
                          <a:latin typeface="Georgia"/>
                          <a:cs typeface="Georgia"/>
                        </a:rPr>
                        <a:t>Structural</a:t>
                      </a:r>
                      <a:endParaRPr lang="en-US" dirty="0">
                        <a:latin typeface="Georgia"/>
                        <a:cs typeface="Georgia"/>
                      </a:endParaRPr>
                    </a:p>
                  </a:txBody>
                  <a:tcPr/>
                </a:tc>
                <a:tc>
                  <a:txBody>
                    <a:bodyPr/>
                    <a:lstStyle/>
                    <a:p>
                      <a:r>
                        <a:rPr lang="en-US" dirty="0" err="1" smtClean="0">
                          <a:latin typeface="Georgia"/>
                          <a:cs typeface="Georgia"/>
                        </a:rPr>
                        <a:t>Intercranial</a:t>
                      </a:r>
                      <a:r>
                        <a:rPr lang="en-US" dirty="0" smtClean="0">
                          <a:latin typeface="Georgia"/>
                          <a:cs typeface="Georgia"/>
                        </a:rPr>
                        <a:t> hemorrhag</a:t>
                      </a:r>
                      <a:r>
                        <a:rPr lang="en-US" baseline="0" dirty="0" smtClean="0">
                          <a:latin typeface="Georgia"/>
                          <a:cs typeface="Georgia"/>
                        </a:rPr>
                        <a:t>e, acute stroke </a:t>
                      </a:r>
                      <a:endParaRPr lang="en-US" dirty="0">
                        <a:latin typeface="Georgia"/>
                        <a:cs typeface="Georgia"/>
                      </a:endParaRPr>
                    </a:p>
                  </a:txBody>
                  <a:tcPr/>
                </a:tc>
              </a:tr>
              <a:tr h="370840">
                <a:tc>
                  <a:txBody>
                    <a:bodyPr/>
                    <a:lstStyle/>
                    <a:p>
                      <a:pPr algn="ctr"/>
                      <a:r>
                        <a:rPr lang="en-US" dirty="0" smtClean="0">
                          <a:latin typeface="Georgia"/>
                          <a:cs typeface="Georgia"/>
                        </a:rPr>
                        <a:t>Infection</a:t>
                      </a:r>
                      <a:endParaRPr lang="en-US" dirty="0">
                        <a:latin typeface="Georgia"/>
                        <a:cs typeface="Georgia"/>
                      </a:endParaRPr>
                    </a:p>
                  </a:txBody>
                  <a:tcPr/>
                </a:tc>
                <a:tc>
                  <a:txBody>
                    <a:bodyPr/>
                    <a:lstStyle/>
                    <a:p>
                      <a:r>
                        <a:rPr lang="en-US" dirty="0" smtClean="0">
                          <a:latin typeface="Georgia"/>
                          <a:cs typeface="Georgia"/>
                        </a:rPr>
                        <a:t>Sepsis,</a:t>
                      </a:r>
                      <a:r>
                        <a:rPr lang="en-US" baseline="0" dirty="0" smtClean="0">
                          <a:latin typeface="Georgia"/>
                          <a:cs typeface="Georgia"/>
                        </a:rPr>
                        <a:t> central nervous system infections</a:t>
                      </a:r>
                      <a:r>
                        <a:rPr lang="en-US" dirty="0" smtClean="0">
                          <a:latin typeface="Georgia"/>
                          <a:cs typeface="Georgia"/>
                        </a:rPr>
                        <a:t> </a:t>
                      </a:r>
                      <a:endParaRPr lang="en-US" dirty="0">
                        <a:latin typeface="Georgia"/>
                        <a:cs typeface="Georgia"/>
                      </a:endParaRPr>
                    </a:p>
                  </a:txBody>
                  <a:tcPr/>
                </a:tc>
              </a:tr>
              <a:tr h="370840">
                <a:tc>
                  <a:txBody>
                    <a:bodyPr/>
                    <a:lstStyle/>
                    <a:p>
                      <a:pPr algn="ctr"/>
                      <a:r>
                        <a:rPr lang="en-US" dirty="0" smtClean="0">
                          <a:latin typeface="Georgia"/>
                          <a:cs typeface="Georgia"/>
                        </a:rPr>
                        <a:t>Psychiatric</a:t>
                      </a:r>
                      <a:endParaRPr lang="en-US" dirty="0">
                        <a:latin typeface="Georgia"/>
                        <a:cs typeface="Georgia"/>
                      </a:endParaRPr>
                    </a:p>
                  </a:txBody>
                  <a:tcPr/>
                </a:tc>
                <a:tc>
                  <a:txBody>
                    <a:bodyPr/>
                    <a:lstStyle/>
                    <a:p>
                      <a:r>
                        <a:rPr lang="en-US" dirty="0" smtClean="0">
                          <a:latin typeface="Georgia"/>
                          <a:cs typeface="Georgia"/>
                        </a:rPr>
                        <a:t>Dementia, delirium,</a:t>
                      </a:r>
                      <a:r>
                        <a:rPr lang="en-US" baseline="0" dirty="0" smtClean="0">
                          <a:latin typeface="Georgia"/>
                          <a:cs typeface="Georgia"/>
                        </a:rPr>
                        <a:t> psychosis, mood disorders, etc.</a:t>
                      </a:r>
                      <a:r>
                        <a:rPr lang="en-US" dirty="0" smtClean="0">
                          <a:latin typeface="Georgia"/>
                          <a:cs typeface="Georgia"/>
                        </a:rPr>
                        <a:t> </a:t>
                      </a:r>
                      <a:endParaRPr lang="en-US" dirty="0">
                        <a:latin typeface="Georgia"/>
                        <a:cs typeface="Georgia"/>
                      </a:endParaRPr>
                    </a:p>
                  </a:txBody>
                  <a:tcPr/>
                </a:tc>
              </a:tr>
            </a:tbl>
          </a:graphicData>
        </a:graphic>
      </p:graphicFrame>
      <p:sp>
        <p:nvSpPr>
          <p:cNvPr id="7" name="TextBox 6"/>
          <p:cNvSpPr txBox="1"/>
          <p:nvPr/>
        </p:nvSpPr>
        <p:spPr>
          <a:xfrm>
            <a:off x="3505200" y="6357608"/>
            <a:ext cx="6629400" cy="307777"/>
          </a:xfrm>
          <a:prstGeom prst="rect">
            <a:avLst/>
          </a:prstGeom>
          <a:noFill/>
        </p:spPr>
        <p:txBody>
          <a:bodyPr wrap="square" rtlCol="0">
            <a:spAutoFit/>
          </a:bodyPr>
          <a:lstStyle/>
          <a:p>
            <a:r>
              <a:rPr lang="en-US" sz="1400" dirty="0" smtClean="0">
                <a:latin typeface="Georgia"/>
                <a:cs typeface="Georgia"/>
              </a:rPr>
              <a:t>J. David Ritchie, MD (Journal of Emergency Medical Services,2015) </a:t>
            </a:r>
            <a:endParaRPr lang="en-US" sz="1400" dirty="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dirty="0" smtClean="0">
                <a:latin typeface="Georgia"/>
                <a:cs typeface="Georgia"/>
              </a:rPr>
              <a:t>Altered Mental Status</a:t>
            </a:r>
            <a:endParaRPr lang="en-US" sz="3600" b="1" dirty="0">
              <a:latin typeface="Georgia"/>
              <a:cs typeface="Georgia"/>
            </a:endParaRPr>
          </a:p>
        </p:txBody>
      </p:sp>
      <p:sp>
        <p:nvSpPr>
          <p:cNvPr id="3" name="Content Placeholder 2"/>
          <p:cNvSpPr>
            <a:spLocks noGrp="1"/>
          </p:cNvSpPr>
          <p:nvPr>
            <p:ph idx="1"/>
          </p:nvPr>
        </p:nvSpPr>
        <p:spPr>
          <a:xfrm>
            <a:off x="457200" y="838200"/>
            <a:ext cx="8229600" cy="6019800"/>
          </a:xfrm>
        </p:spPr>
        <p:txBody>
          <a:bodyPr>
            <a:normAutofit/>
          </a:bodyPr>
          <a:lstStyle/>
          <a:p>
            <a:pPr>
              <a:buNone/>
            </a:pPr>
            <a:r>
              <a:rPr lang="en-US" sz="3500" b="1" dirty="0" smtClean="0">
                <a:latin typeface="Georgia"/>
                <a:cs typeface="Georgia"/>
              </a:rPr>
              <a:t>A</a:t>
            </a:r>
            <a:r>
              <a:rPr lang="en-US" sz="3000" dirty="0" smtClean="0">
                <a:latin typeface="Georgia"/>
                <a:cs typeface="Georgia"/>
              </a:rPr>
              <a:t>lcohol</a:t>
            </a:r>
            <a:endParaRPr lang="en-US" sz="3000" b="1" dirty="0" smtClean="0">
              <a:latin typeface="Georgia"/>
              <a:cs typeface="Georgia"/>
            </a:endParaRPr>
          </a:p>
          <a:p>
            <a:pPr>
              <a:buNone/>
            </a:pPr>
            <a:r>
              <a:rPr lang="en-US" sz="3500" b="1" dirty="0" smtClean="0">
                <a:latin typeface="Georgia"/>
                <a:cs typeface="Georgia"/>
              </a:rPr>
              <a:t>E</a:t>
            </a:r>
            <a:r>
              <a:rPr lang="en-US" sz="3000" dirty="0" smtClean="0">
                <a:latin typeface="Georgia"/>
                <a:cs typeface="Georgia"/>
              </a:rPr>
              <a:t>pilepsy</a:t>
            </a:r>
          </a:p>
          <a:p>
            <a:pPr>
              <a:buNone/>
            </a:pPr>
            <a:r>
              <a:rPr lang="en-US" sz="3500" b="1" dirty="0" smtClean="0">
                <a:latin typeface="Georgia"/>
                <a:cs typeface="Georgia"/>
              </a:rPr>
              <a:t>I</a:t>
            </a:r>
            <a:r>
              <a:rPr lang="en-US" sz="3000" dirty="0" smtClean="0">
                <a:latin typeface="Georgia"/>
                <a:cs typeface="Georgia"/>
              </a:rPr>
              <a:t>nsulin</a:t>
            </a:r>
            <a:endParaRPr lang="en-US" sz="3000" b="1" dirty="0" smtClean="0">
              <a:latin typeface="Georgia"/>
              <a:cs typeface="Georgia"/>
            </a:endParaRPr>
          </a:p>
          <a:p>
            <a:pPr>
              <a:buNone/>
            </a:pPr>
            <a:r>
              <a:rPr lang="en-US" sz="3500" b="1" dirty="0" smtClean="0">
                <a:latin typeface="Georgia"/>
                <a:cs typeface="Georgia"/>
              </a:rPr>
              <a:t>O</a:t>
            </a:r>
            <a:r>
              <a:rPr lang="en-US" sz="3000" dirty="0" smtClean="0">
                <a:latin typeface="Georgia"/>
                <a:cs typeface="Georgia"/>
              </a:rPr>
              <a:t>verdose</a:t>
            </a:r>
            <a:endParaRPr lang="en-US" sz="3000" b="1" dirty="0" smtClean="0">
              <a:latin typeface="Georgia"/>
              <a:cs typeface="Georgia"/>
            </a:endParaRPr>
          </a:p>
          <a:p>
            <a:pPr>
              <a:buNone/>
            </a:pPr>
            <a:r>
              <a:rPr lang="en-US" sz="3500" b="1" dirty="0" smtClean="0">
                <a:latin typeface="Georgia"/>
                <a:cs typeface="Georgia"/>
              </a:rPr>
              <a:t>U</a:t>
            </a:r>
            <a:r>
              <a:rPr lang="en-US" sz="3000" dirty="0" smtClean="0">
                <a:latin typeface="Georgia"/>
                <a:cs typeface="Georgia"/>
              </a:rPr>
              <a:t>remia</a:t>
            </a:r>
            <a:endParaRPr lang="en-US" sz="3000" b="1" dirty="0" smtClean="0">
              <a:latin typeface="Georgia"/>
              <a:cs typeface="Georgia"/>
            </a:endParaRPr>
          </a:p>
          <a:p>
            <a:pPr>
              <a:buNone/>
            </a:pPr>
            <a:r>
              <a:rPr lang="en-US" sz="3500" b="1" dirty="0" smtClean="0">
                <a:latin typeface="Georgia"/>
                <a:cs typeface="Georgia"/>
              </a:rPr>
              <a:t>T</a:t>
            </a:r>
            <a:r>
              <a:rPr lang="en-US" sz="3000" dirty="0" smtClean="0">
                <a:latin typeface="Georgia"/>
                <a:cs typeface="Georgia"/>
              </a:rPr>
              <a:t>rauma</a:t>
            </a:r>
            <a:endParaRPr lang="en-US" sz="3000" b="1" dirty="0" smtClean="0">
              <a:latin typeface="Georgia"/>
              <a:cs typeface="Georgia"/>
            </a:endParaRPr>
          </a:p>
          <a:p>
            <a:pPr>
              <a:buNone/>
            </a:pPr>
            <a:r>
              <a:rPr lang="en-US" sz="3500" b="1" dirty="0" smtClean="0">
                <a:latin typeface="Georgia"/>
                <a:cs typeface="Georgia"/>
              </a:rPr>
              <a:t>I</a:t>
            </a:r>
            <a:r>
              <a:rPr lang="en-US" sz="3000" dirty="0" smtClean="0">
                <a:latin typeface="Georgia"/>
                <a:cs typeface="Georgia"/>
              </a:rPr>
              <a:t>nfection</a:t>
            </a:r>
          </a:p>
          <a:p>
            <a:pPr>
              <a:buNone/>
            </a:pPr>
            <a:r>
              <a:rPr lang="en-US" sz="3500" b="1" dirty="0" smtClean="0">
                <a:latin typeface="Georgia"/>
                <a:cs typeface="Georgia"/>
              </a:rPr>
              <a:t>P</a:t>
            </a:r>
            <a:r>
              <a:rPr lang="en-US" sz="3000" dirty="0" smtClean="0">
                <a:latin typeface="Georgia"/>
                <a:cs typeface="Georgia"/>
              </a:rPr>
              <a:t>sychiatric/</a:t>
            </a:r>
            <a:r>
              <a:rPr lang="en-US" sz="3000" b="1" dirty="0" smtClean="0">
                <a:latin typeface="Georgia"/>
                <a:cs typeface="Georgia"/>
              </a:rPr>
              <a:t>P</a:t>
            </a:r>
            <a:r>
              <a:rPr lang="en-US" sz="3000" dirty="0" smtClean="0">
                <a:latin typeface="Georgia"/>
                <a:cs typeface="Georgia"/>
              </a:rPr>
              <a:t>oisoning</a:t>
            </a:r>
            <a:endParaRPr lang="en-US" sz="3000" b="1" dirty="0" smtClean="0">
              <a:latin typeface="Georgia"/>
              <a:cs typeface="Georgia"/>
            </a:endParaRPr>
          </a:p>
          <a:p>
            <a:pPr>
              <a:buNone/>
            </a:pPr>
            <a:r>
              <a:rPr lang="en-US" sz="3500" b="1" dirty="0" smtClean="0">
                <a:latin typeface="Georgia"/>
                <a:cs typeface="Georgia"/>
              </a:rPr>
              <a:t>S</a:t>
            </a:r>
            <a:r>
              <a:rPr lang="en-US" sz="3000" dirty="0" smtClean="0">
                <a:latin typeface="Georgia"/>
                <a:cs typeface="Georgia"/>
              </a:rPr>
              <a:t>troke/Shock</a:t>
            </a:r>
            <a:endParaRPr lang="en-US" sz="3000" b="1" dirty="0" smtClean="0">
              <a:latin typeface="Georgia"/>
              <a:cs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Autofit/>
          </a:bodyPr>
          <a:lstStyle/>
          <a:p>
            <a:r>
              <a:rPr lang="en-US" sz="3600" b="1" dirty="0" smtClean="0">
                <a:latin typeface="Georgia"/>
                <a:cs typeface="Georgia"/>
              </a:rPr>
              <a:t>Working with Psychiatric Emergency Patients</a:t>
            </a:r>
            <a:endParaRPr lang="en-US" sz="3600" b="1" dirty="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General Actions and Precautions</a:t>
            </a:r>
            <a:endParaRPr lang="en-US" sz="3600" b="1" dirty="0">
              <a:latin typeface="Georgia"/>
              <a:cs typeface="Georgia"/>
            </a:endParaRPr>
          </a:p>
        </p:txBody>
      </p:sp>
      <p:sp>
        <p:nvSpPr>
          <p:cNvPr id="3" name="Content Placeholder 2"/>
          <p:cNvSpPr>
            <a:spLocks noGrp="1"/>
          </p:cNvSpPr>
          <p:nvPr>
            <p:ph idx="1"/>
          </p:nvPr>
        </p:nvSpPr>
        <p:spPr>
          <a:xfrm>
            <a:off x="457200" y="1417638"/>
            <a:ext cx="8229600" cy="5440362"/>
          </a:xfrm>
        </p:spPr>
        <p:txBody>
          <a:bodyPr>
            <a:normAutofit/>
          </a:bodyPr>
          <a:lstStyle/>
          <a:p>
            <a:r>
              <a:rPr lang="en-US" sz="2600" dirty="0" smtClean="0">
                <a:latin typeface="Georgia"/>
                <a:cs typeface="Georgia"/>
              </a:rPr>
              <a:t>Scene safety is always #1 </a:t>
            </a:r>
          </a:p>
          <a:p>
            <a:r>
              <a:rPr lang="en-US" sz="2600" dirty="0" smtClean="0">
                <a:latin typeface="Georgia"/>
                <a:cs typeface="Georgia"/>
              </a:rPr>
              <a:t>Be alert for changes in behavior (i.e. calm to violent)</a:t>
            </a:r>
          </a:p>
          <a:p>
            <a:r>
              <a:rPr lang="en-US" sz="2600" dirty="0" smtClean="0">
                <a:latin typeface="Georgia"/>
                <a:cs typeface="Georgia"/>
              </a:rPr>
              <a:t>Be alert for weapons/items that can be used as weapons </a:t>
            </a:r>
          </a:p>
          <a:p>
            <a:r>
              <a:rPr lang="en-US" sz="2600" dirty="0" smtClean="0">
                <a:latin typeface="Georgia"/>
                <a:cs typeface="Georgia"/>
              </a:rPr>
              <a:t>Have family members, friends, bystanders leave the room if the patient is agitated by their presence. Alternatively, have one of aforementioned persons stay in the room if that person is calming the patient </a:t>
            </a:r>
          </a:p>
          <a:p>
            <a:r>
              <a:rPr lang="en-US" sz="2600" dirty="0" smtClean="0">
                <a:latin typeface="Georgia"/>
                <a:cs typeface="Georgia"/>
              </a:rPr>
              <a:t>Always be in a position where you can easily retreat/have Public Safety take over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dirty="0" smtClean="0">
                <a:latin typeface="Georgia"/>
                <a:cs typeface="Georgia"/>
              </a:rPr>
              <a:t>Patients with Suicidal Ideation</a:t>
            </a:r>
            <a:endParaRPr lang="en-US" sz="3600" b="1" dirty="0">
              <a:latin typeface="Georgia"/>
              <a:cs typeface="Georgia"/>
            </a:endParaRPr>
          </a:p>
        </p:txBody>
      </p:sp>
      <p:sp>
        <p:nvSpPr>
          <p:cNvPr id="3" name="Content Placeholder 2"/>
          <p:cNvSpPr>
            <a:spLocks noGrp="1"/>
          </p:cNvSpPr>
          <p:nvPr>
            <p:ph idx="1"/>
          </p:nvPr>
        </p:nvSpPr>
        <p:spPr>
          <a:xfrm>
            <a:off x="457200" y="1143000"/>
            <a:ext cx="8229600" cy="5257800"/>
          </a:xfrm>
        </p:spPr>
        <p:txBody>
          <a:bodyPr>
            <a:normAutofit fontScale="85000" lnSpcReduction="20000"/>
          </a:bodyPr>
          <a:lstStyle/>
          <a:p>
            <a:r>
              <a:rPr lang="en-US" sz="2600" b="1" dirty="0" smtClean="0">
                <a:latin typeface="Georgia"/>
                <a:cs typeface="Georgia"/>
              </a:rPr>
              <a:t>SCENE SAFETY</a:t>
            </a:r>
            <a:endParaRPr lang="en-US" sz="2600" dirty="0" smtClean="0">
              <a:latin typeface="Georgia"/>
              <a:cs typeface="Georgia"/>
            </a:endParaRPr>
          </a:p>
          <a:p>
            <a:r>
              <a:rPr lang="en-US" sz="2600" dirty="0" smtClean="0">
                <a:latin typeface="Georgia"/>
                <a:cs typeface="Georgia"/>
              </a:rPr>
              <a:t>Introduce yourself. Ensure the pt. is </a:t>
            </a:r>
            <a:r>
              <a:rPr lang="en-US" sz="2600" dirty="0" smtClean="0">
                <a:latin typeface="Georgia"/>
                <a:cs typeface="Georgia"/>
              </a:rPr>
              <a:t>CAOx3</a:t>
            </a:r>
          </a:p>
          <a:p>
            <a:r>
              <a:rPr lang="en-US" sz="2600" dirty="0" smtClean="0">
                <a:latin typeface="Georgia"/>
                <a:cs typeface="Georgia"/>
              </a:rPr>
              <a:t>Be kind and non-judgemental. Do not talk down to the patient. Establish rapport. Maintain eye contact at eye level</a:t>
            </a:r>
          </a:p>
          <a:p>
            <a:r>
              <a:rPr lang="en-US" sz="2600" dirty="0" smtClean="0">
                <a:latin typeface="Georgia"/>
                <a:cs typeface="Georgia"/>
              </a:rPr>
              <a:t>ABCs – look for physical injuries that might need attention </a:t>
            </a:r>
          </a:p>
          <a:p>
            <a:r>
              <a:rPr lang="en-US" sz="2600" dirty="0" smtClean="0">
                <a:latin typeface="Georgia"/>
                <a:cs typeface="Georgia"/>
              </a:rPr>
              <a:t>Patient history – ask about </a:t>
            </a:r>
            <a:r>
              <a:rPr lang="en-US" sz="2600" dirty="0" err="1" smtClean="0">
                <a:latin typeface="Georgia"/>
                <a:cs typeface="Georgia"/>
              </a:rPr>
              <a:t>hx</a:t>
            </a:r>
            <a:r>
              <a:rPr lang="en-US" sz="2600" dirty="0" smtClean="0">
                <a:latin typeface="Georgia"/>
                <a:cs typeface="Georgia"/>
              </a:rPr>
              <a:t> of depression, anxiety, suicide attempts, or other psychiatric illnesses</a:t>
            </a:r>
          </a:p>
          <a:p>
            <a:r>
              <a:rPr lang="en-US" sz="2600" dirty="0" smtClean="0">
                <a:latin typeface="Georgia"/>
                <a:cs typeface="Georgia"/>
              </a:rPr>
              <a:t>If the pt. has depression/another psychiatric condition, ask about medications</a:t>
            </a:r>
          </a:p>
          <a:p>
            <a:pPr lvl="1"/>
            <a:r>
              <a:rPr lang="en-US" sz="2200" dirty="0" smtClean="0">
                <a:latin typeface="Georgia"/>
                <a:cs typeface="Georgia"/>
              </a:rPr>
              <a:t>Ask if they are actually </a:t>
            </a:r>
            <a:r>
              <a:rPr lang="en-US" sz="2200" b="1" dirty="0" smtClean="0">
                <a:latin typeface="Georgia"/>
                <a:cs typeface="Georgia"/>
              </a:rPr>
              <a:t>taking </a:t>
            </a:r>
            <a:r>
              <a:rPr lang="en-US" sz="2200" dirty="0" smtClean="0">
                <a:latin typeface="Georgia"/>
                <a:cs typeface="Georgia"/>
              </a:rPr>
              <a:t>their medication as prescribed</a:t>
            </a:r>
          </a:p>
          <a:p>
            <a:r>
              <a:rPr lang="en-US" sz="2600" dirty="0" smtClean="0">
                <a:latin typeface="Georgia"/>
                <a:cs typeface="Georgia"/>
              </a:rPr>
              <a:t>Inspect the scene for evidence of alcohol, drug paraphernalia, and pill bottles</a:t>
            </a:r>
          </a:p>
          <a:p>
            <a:r>
              <a:rPr lang="en-US" sz="2600" dirty="0" smtClean="0">
                <a:latin typeface="Georgia"/>
                <a:cs typeface="Georgia"/>
              </a:rPr>
              <a:t>Ask the roommate for any additional information (atypical behavior, etc.)</a:t>
            </a:r>
          </a:p>
          <a:p>
            <a:r>
              <a:rPr lang="en-US" sz="2600" dirty="0" smtClean="0">
                <a:latin typeface="Georgia"/>
                <a:cs typeface="Georgia"/>
              </a:rPr>
              <a:t>If your patient expresses suicidal thoughts, or has attempted suicide, they </a:t>
            </a:r>
            <a:r>
              <a:rPr lang="en-US" sz="2600" b="1" u="sng" dirty="0" smtClean="0">
                <a:latin typeface="Georgia"/>
                <a:cs typeface="Georgia"/>
              </a:rPr>
              <a:t>must be mental hygiene arrested (MHA’d)</a:t>
            </a:r>
            <a:endParaRPr lang="en-US" sz="2600" u="sng" dirty="0" smtClean="0">
              <a:latin typeface="Georgia"/>
              <a:cs typeface="Georgia"/>
            </a:endParaRPr>
          </a:p>
          <a:p>
            <a:endParaRPr lang="en-US" sz="2600" dirty="0" smtClean="0">
              <a:latin typeface="Georgia"/>
              <a:cs typeface="Georgia"/>
            </a:endParaRPr>
          </a:p>
          <a:p>
            <a:pPr>
              <a:buNone/>
            </a:pPr>
            <a:endParaRPr lang="en-US" sz="2600" dirty="0" smtClean="0">
              <a:latin typeface="Georgia"/>
              <a:cs typeface="Georgia"/>
            </a:endParaRPr>
          </a:p>
          <a:p>
            <a:endParaRPr lang="en-US" sz="2600" dirty="0" smtClean="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Objectives</a:t>
            </a:r>
            <a:endParaRPr lang="en-US" sz="3600" b="1" dirty="0">
              <a:latin typeface="Georgia"/>
              <a:cs typeface="Georgia"/>
            </a:endParaRPr>
          </a:p>
        </p:txBody>
      </p:sp>
      <p:sp>
        <p:nvSpPr>
          <p:cNvPr id="3" name="Content Placeholder 2"/>
          <p:cNvSpPr>
            <a:spLocks noGrp="1"/>
          </p:cNvSpPr>
          <p:nvPr>
            <p:ph idx="1"/>
          </p:nvPr>
        </p:nvSpPr>
        <p:spPr/>
        <p:txBody>
          <a:bodyPr>
            <a:normAutofit/>
          </a:bodyPr>
          <a:lstStyle/>
          <a:p>
            <a:pPr>
              <a:buNone/>
            </a:pPr>
            <a:r>
              <a:rPr lang="en-US" sz="2600" dirty="0" smtClean="0">
                <a:latin typeface="Georgia"/>
                <a:cs typeface="Georgia"/>
              </a:rPr>
              <a:t>1. Defining psychiatric/behavioral emergencies</a:t>
            </a:r>
          </a:p>
          <a:p>
            <a:pPr>
              <a:buNone/>
            </a:pPr>
            <a:r>
              <a:rPr lang="en-US" sz="2600" dirty="0" smtClean="0">
                <a:latin typeface="Georgia"/>
                <a:cs typeface="Georgia"/>
              </a:rPr>
              <a:t>2.Understanding some basic background on psychiatric disorders </a:t>
            </a:r>
          </a:p>
          <a:p>
            <a:pPr>
              <a:buNone/>
            </a:pPr>
            <a:r>
              <a:rPr lang="en-US" sz="2600" dirty="0" smtClean="0">
                <a:latin typeface="Georgia"/>
                <a:cs typeface="Georgia"/>
              </a:rPr>
              <a:t>3. Reviewing how to treat patients having some of the more common behavioral/psychiatric emergencies you see on a college campus</a:t>
            </a:r>
          </a:p>
          <a:p>
            <a:pPr>
              <a:buNone/>
            </a:pPr>
            <a:r>
              <a:rPr lang="en-US" sz="2600" dirty="0" smtClean="0">
                <a:latin typeface="Georgia"/>
                <a:cs typeface="Georgia"/>
              </a:rPr>
              <a:t>4. Successfully clearing scenarios </a:t>
            </a:r>
          </a:p>
          <a:p>
            <a:pPr>
              <a:buNone/>
            </a:pPr>
            <a:endParaRPr lang="en-US" sz="2600" dirty="0" smtClean="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600" b="1" dirty="0" smtClean="0">
                <a:latin typeface="Georgia"/>
                <a:cs typeface="Georgia"/>
              </a:rPr>
              <a:t>Mental Hygiene Law</a:t>
            </a:r>
            <a:endParaRPr lang="en-US" sz="3600" b="1" dirty="0">
              <a:latin typeface="Georgia"/>
              <a:cs typeface="Georgia"/>
            </a:endParaRPr>
          </a:p>
        </p:txBody>
      </p:sp>
      <p:sp>
        <p:nvSpPr>
          <p:cNvPr id="3" name="Content Placeholder 2"/>
          <p:cNvSpPr>
            <a:spLocks noGrp="1"/>
          </p:cNvSpPr>
          <p:nvPr>
            <p:ph idx="1"/>
          </p:nvPr>
        </p:nvSpPr>
        <p:spPr>
          <a:xfrm>
            <a:off x="457200" y="685800"/>
            <a:ext cx="8229600" cy="5257800"/>
          </a:xfrm>
        </p:spPr>
        <p:txBody>
          <a:bodyPr>
            <a:normAutofit/>
          </a:bodyPr>
          <a:lstStyle/>
          <a:p>
            <a:pPr>
              <a:buNone/>
            </a:pPr>
            <a:r>
              <a:rPr lang="en-US" sz="2600" dirty="0" smtClean="0">
                <a:latin typeface="Georgia"/>
                <a:cs typeface="Georgia"/>
              </a:rPr>
              <a:t>According to the NYS Office of Mental Health:</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1" y="1371599"/>
          <a:ext cx="8763001" cy="5372099"/>
        </p:xfrm>
        <a:graphic>
          <a:graphicData uri="http://schemas.openxmlformats.org/drawingml/2006/table">
            <a:tbl>
              <a:tblPr firstRow="1" bandRow="1">
                <a:tableStyleId>{B301B821-A1FF-4177-AEE7-76D212191A09}</a:tableStyleId>
              </a:tblPr>
              <a:tblGrid>
                <a:gridCol w="3962399"/>
                <a:gridCol w="1600200"/>
                <a:gridCol w="1676400"/>
                <a:gridCol w="1524002"/>
              </a:tblGrid>
              <a:tr h="396240">
                <a:tc>
                  <a:txBody>
                    <a:bodyPr/>
                    <a:lstStyle/>
                    <a:p>
                      <a:pPr algn="ctr"/>
                      <a:r>
                        <a:rPr lang="en-US" sz="1500" baseline="0" dirty="0" smtClean="0">
                          <a:latin typeface="Georgia"/>
                          <a:cs typeface="Georgia"/>
                        </a:rPr>
                        <a:t>Admission Standard</a:t>
                      </a:r>
                      <a:endParaRPr lang="en-US" sz="1500" dirty="0">
                        <a:latin typeface="Georgia"/>
                        <a:cs typeface="Georgia"/>
                      </a:endParaRPr>
                    </a:p>
                  </a:txBody>
                  <a:tcPr/>
                </a:tc>
                <a:tc>
                  <a:txBody>
                    <a:bodyPr/>
                    <a:lstStyle/>
                    <a:p>
                      <a:pPr algn="ctr"/>
                      <a:r>
                        <a:rPr lang="en-US" sz="1100" dirty="0" smtClean="0">
                          <a:latin typeface="Georgia"/>
                          <a:cs typeface="Georgia"/>
                        </a:rPr>
                        <a:t>Who Evaluates at the Hospital Before Admission</a:t>
                      </a:r>
                      <a:endParaRPr lang="en-US" sz="1100" dirty="0">
                        <a:latin typeface="Georgia"/>
                        <a:cs typeface="Georgia"/>
                      </a:endParaRPr>
                    </a:p>
                  </a:txBody>
                  <a:tcPr/>
                </a:tc>
                <a:tc>
                  <a:txBody>
                    <a:bodyPr/>
                    <a:lstStyle/>
                    <a:p>
                      <a:pPr algn="ctr"/>
                      <a:r>
                        <a:rPr lang="en-US" sz="1400" dirty="0" smtClean="0">
                          <a:latin typeface="Georgia"/>
                          <a:cs typeface="Georgia"/>
                        </a:rPr>
                        <a:t>Who Confirms</a:t>
                      </a:r>
                      <a:endParaRPr lang="en-US" sz="1400" dirty="0">
                        <a:latin typeface="Georgia"/>
                        <a:cs typeface="Georgia"/>
                      </a:endParaRPr>
                    </a:p>
                  </a:txBody>
                  <a:tcPr/>
                </a:tc>
                <a:tc>
                  <a:txBody>
                    <a:bodyPr/>
                    <a:lstStyle/>
                    <a:p>
                      <a:pPr algn="ctr"/>
                      <a:r>
                        <a:rPr lang="en-US" sz="1400" dirty="0" smtClean="0">
                          <a:latin typeface="Georgia"/>
                          <a:cs typeface="Georgia"/>
                        </a:rPr>
                        <a:t>Duration of Hospital Stay</a:t>
                      </a:r>
                      <a:endParaRPr lang="en-US" sz="1400" dirty="0">
                        <a:latin typeface="Georgia"/>
                        <a:cs typeface="Georgia"/>
                      </a:endParaRPr>
                    </a:p>
                  </a:txBody>
                  <a:tcPr/>
                </a:tc>
              </a:tr>
              <a:tr h="2727960">
                <a:tc>
                  <a:txBody>
                    <a:bodyPr/>
                    <a:lstStyle/>
                    <a:p>
                      <a:r>
                        <a:rPr lang="en-US" sz="1200" b="1" dirty="0" smtClean="0">
                          <a:latin typeface="Georgia"/>
                          <a:cs typeface="Georgia"/>
                        </a:rPr>
                        <a:t>Emergency</a:t>
                      </a:r>
                    </a:p>
                    <a:p>
                      <a:endParaRPr lang="en-US" sz="1200" dirty="0" smtClean="0">
                        <a:latin typeface="Georgia"/>
                        <a:cs typeface="Georgia"/>
                      </a:endParaRPr>
                    </a:p>
                    <a:p>
                      <a:r>
                        <a:rPr lang="en-US" sz="1200" dirty="0" smtClean="0">
                          <a:latin typeface="Georgia"/>
                          <a:cs typeface="Georgia"/>
                        </a:rPr>
                        <a:t>Standard: reasonable cause to believe that the person has a mental illness for which immediate observation, care and treatment in a hospital is appropriate and which is likely to result in serious harm to him/ herself or others. </a:t>
                      </a:r>
                      <a:r>
                        <a:rPr lang="en-US" sz="1200" baseline="0" dirty="0" smtClean="0">
                          <a:latin typeface="Georgia"/>
                          <a:cs typeface="Georgia"/>
                        </a:rPr>
                        <a:t> </a:t>
                      </a:r>
                      <a:r>
                        <a:rPr lang="en-US" sz="1200" dirty="0" smtClean="0">
                          <a:latin typeface="Georgia"/>
                          <a:cs typeface="Georgia"/>
                        </a:rPr>
                        <a:t>"Likelihood of serious harm" means:</a:t>
                      </a:r>
                      <a:r>
                        <a:rPr lang="en-US" sz="1200" baseline="0" dirty="0" smtClean="0">
                          <a:latin typeface="Georgia"/>
                          <a:cs typeface="Georgia"/>
                        </a:rPr>
                        <a:t> </a:t>
                      </a:r>
                      <a:r>
                        <a:rPr lang="en-US" sz="1200" dirty="0" smtClean="0">
                          <a:latin typeface="Georgia"/>
                          <a:cs typeface="Georgia"/>
                        </a:rPr>
                        <a:t>a substantial risk of physical harm to the person as manifested by threats of or attempts at suicide or serious bodily harm or other conduct demonstrating that the person is dangerous to him/herself (See reverse #6). Or</a:t>
                      </a:r>
                      <a:r>
                        <a:rPr lang="en-US" sz="1200" baseline="0" dirty="0" smtClean="0">
                          <a:latin typeface="Georgia"/>
                          <a:cs typeface="Georgia"/>
                        </a:rPr>
                        <a:t> </a:t>
                      </a:r>
                      <a:r>
                        <a:rPr lang="en-US" sz="1200" dirty="0" smtClean="0">
                          <a:latin typeface="Georgia"/>
                          <a:cs typeface="Georgia"/>
                        </a:rPr>
                        <a:t>a substantial risk of physical harm to other persons as manifested by homicidal or other violent behavior by which others are placed in reasonable fear of serious physical harm.</a:t>
                      </a:r>
                    </a:p>
                    <a:p>
                      <a:r>
                        <a:rPr lang="en-US" sz="1200" dirty="0" smtClean="0">
                          <a:latin typeface="Georgia"/>
                          <a:cs typeface="Georgia"/>
                        </a:rPr>
                        <a:t> </a:t>
                      </a:r>
                      <a:endParaRPr lang="en-US" sz="1200" dirty="0">
                        <a:latin typeface="Georgia"/>
                        <a:cs typeface="Georgia"/>
                      </a:endParaRPr>
                    </a:p>
                  </a:txBody>
                  <a:tcPr/>
                </a:tc>
                <a:tc>
                  <a:txBody>
                    <a:bodyPr/>
                    <a:lstStyle/>
                    <a:p>
                      <a:r>
                        <a:rPr lang="en-US" sz="1200" dirty="0" smtClean="0">
                          <a:latin typeface="Georgia"/>
                          <a:cs typeface="Georgia"/>
                        </a:rPr>
                        <a:t>Staff MD must examine and determine that the person meets the Emergency Standard.</a:t>
                      </a:r>
                      <a:endParaRPr lang="en-US" sz="1200" dirty="0">
                        <a:latin typeface="Georgia"/>
                        <a:cs typeface="Georgia"/>
                      </a:endParaRPr>
                    </a:p>
                  </a:txBody>
                  <a:tcPr/>
                </a:tc>
                <a:tc>
                  <a:txBody>
                    <a:bodyPr/>
                    <a:lstStyle/>
                    <a:p>
                      <a:r>
                        <a:rPr lang="en-US" sz="1200" dirty="0" smtClean="0">
                          <a:latin typeface="Georgia"/>
                          <a:cs typeface="Georgia"/>
                        </a:rPr>
                        <a:t>Staff psychiatrist</a:t>
                      </a:r>
                      <a:r>
                        <a:rPr lang="en-US" sz="1200" baseline="0" dirty="0" smtClean="0">
                          <a:latin typeface="Georgia"/>
                          <a:cs typeface="Georgia"/>
                        </a:rPr>
                        <a:t> must, within 48 hours after admission, examine the patient and confirm the first MD’s finding that the patient meets the Emergency Standard.</a:t>
                      </a:r>
                      <a:endParaRPr lang="en-US" sz="1200" dirty="0">
                        <a:latin typeface="Georgia"/>
                        <a:cs typeface="Georg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Georgia"/>
                          <a:cs typeface="Georgia"/>
                        </a:rPr>
                        <a:t>Up to 15 days.** Patient may be held involuntarily beyond 15 days if he/she meets the Involuntary Standard and is converted to a §9.27 involuntary admission.</a:t>
                      </a:r>
                    </a:p>
                    <a:p>
                      <a:endParaRPr lang="en-US" sz="1200" dirty="0">
                        <a:latin typeface="Georgia"/>
                        <a:cs typeface="Georgia"/>
                      </a:endParaRPr>
                    </a:p>
                  </a:txBody>
                  <a:tcPr/>
                </a:tc>
              </a:tr>
              <a:tr h="1049741">
                <a:tc>
                  <a:txBody>
                    <a:bodyPr/>
                    <a:lstStyle/>
                    <a:p>
                      <a:r>
                        <a:rPr lang="en-US" sz="1200" b="1" dirty="0" smtClean="0">
                          <a:latin typeface="Georgia"/>
                          <a:cs typeface="Georgia"/>
                        </a:rPr>
                        <a:t>Comprehensive Psychiatric Emergency Program (CPEP)</a:t>
                      </a:r>
                      <a:r>
                        <a:rPr lang="en-US" sz="1200" b="1" baseline="0" dirty="0" smtClean="0">
                          <a:latin typeface="Georgia"/>
                          <a:cs typeface="Georgia"/>
                        </a:rPr>
                        <a:t> </a:t>
                      </a:r>
                      <a:r>
                        <a:rPr lang="en-US" sz="1200" b="1" dirty="0" smtClean="0">
                          <a:latin typeface="Georgia"/>
                          <a:cs typeface="Georgia"/>
                        </a:rPr>
                        <a:t>Emergency</a:t>
                      </a:r>
                    </a:p>
                    <a:p>
                      <a:endParaRPr lang="en-US" sz="1200" dirty="0" smtClean="0">
                        <a:latin typeface="Georgia"/>
                        <a:cs typeface="Georgia"/>
                      </a:endParaRPr>
                    </a:p>
                    <a:p>
                      <a:r>
                        <a:rPr lang="en-US" sz="1200" dirty="0" smtClean="0">
                          <a:latin typeface="Georgia"/>
                          <a:cs typeface="Georgia"/>
                        </a:rPr>
                        <a:t>Same description as above.</a:t>
                      </a:r>
                      <a:r>
                        <a:rPr lang="en-US" sz="1200" baseline="0" dirty="0" smtClean="0">
                          <a:latin typeface="Georgia"/>
                          <a:cs typeface="Georgia"/>
                        </a:rPr>
                        <a:t> </a:t>
                      </a:r>
                      <a:endParaRPr lang="en-US" sz="1200" dirty="0">
                        <a:latin typeface="Georgia"/>
                        <a:cs typeface="Georgia"/>
                      </a:endParaRPr>
                    </a:p>
                  </a:txBody>
                  <a:tcPr/>
                </a:tc>
                <a:tc>
                  <a:txBody>
                    <a:bodyPr/>
                    <a:lstStyle/>
                    <a:p>
                      <a:r>
                        <a:rPr lang="en-US" sz="1100" dirty="0" smtClean="0">
                          <a:latin typeface="Georgia"/>
                          <a:cs typeface="Georgia"/>
                        </a:rPr>
                        <a:t>Staff MD of C.P.E.P. must, within 6</a:t>
                      </a:r>
                      <a:r>
                        <a:rPr lang="en-US" sz="1100" baseline="0" dirty="0" smtClean="0">
                          <a:latin typeface="Georgia"/>
                          <a:cs typeface="Georgia"/>
                        </a:rPr>
                        <a:t> hours after the person is received in the C.P.E.P emergency room examine and determine that he/she meets the C.P.E.P. Emergency Standard.</a:t>
                      </a:r>
                      <a:endParaRPr lang="en-US" sz="1100" dirty="0">
                        <a:latin typeface="Georgia"/>
                        <a:cs typeface="Georgia"/>
                      </a:endParaRPr>
                    </a:p>
                  </a:txBody>
                  <a:tcPr/>
                </a:tc>
                <a:tc>
                  <a:txBody>
                    <a:bodyPr/>
                    <a:lstStyle/>
                    <a:p>
                      <a:r>
                        <a:rPr lang="en-US" sz="1100" dirty="0" smtClean="0">
                          <a:latin typeface="Georgia"/>
                          <a:cs typeface="Georgia"/>
                        </a:rPr>
                        <a:t>Staff psychiatrist must, within 24 hours after the patient is received in the C.P.E.P. emergency room, examine the patient and confirm the first MD's finding that the patient meets the C.P.E.P. Emergency Standard.</a:t>
                      </a:r>
                    </a:p>
                    <a:p>
                      <a:endParaRPr lang="en-US" sz="1100" dirty="0">
                        <a:latin typeface="Georgia"/>
                        <a:cs typeface="Georgia"/>
                      </a:endParaRPr>
                    </a:p>
                  </a:txBody>
                  <a:tcPr/>
                </a:tc>
                <a:tc>
                  <a:txBody>
                    <a:bodyPr/>
                    <a:lstStyle/>
                    <a:p>
                      <a:r>
                        <a:rPr lang="en-US" sz="1100" dirty="0" smtClean="0">
                          <a:latin typeface="Georgia"/>
                          <a:cs typeface="Georgia"/>
                        </a:rPr>
                        <a:t>Up to 72 hours (after which the patient must be discharged from C.P.E.P.). ** Patient may subsequently be held involuntarily if he/she meets the Involuntary Standard or Emergency Standard.</a:t>
                      </a:r>
                    </a:p>
                    <a:p>
                      <a:endParaRPr lang="en-US" sz="1100" dirty="0">
                        <a:latin typeface="Georgia"/>
                        <a:cs typeface="Georgia"/>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Signs of Risk for Suicide</a:t>
            </a:r>
            <a:endParaRPr lang="en-US" sz="3600" b="1" dirty="0">
              <a:latin typeface="Georgia"/>
              <a:cs typeface="Georgia"/>
            </a:endParaRPr>
          </a:p>
        </p:txBody>
      </p:sp>
      <p:sp>
        <p:nvSpPr>
          <p:cNvPr id="3" name="Content Placeholder 2"/>
          <p:cNvSpPr>
            <a:spLocks noGrp="1"/>
          </p:cNvSpPr>
          <p:nvPr>
            <p:ph idx="1"/>
          </p:nvPr>
        </p:nvSpPr>
        <p:spPr>
          <a:xfrm>
            <a:off x="457200" y="1417638"/>
            <a:ext cx="8229600" cy="5668962"/>
          </a:xfrm>
        </p:spPr>
        <p:txBody>
          <a:bodyPr>
            <a:normAutofit fontScale="85000" lnSpcReduction="20000"/>
          </a:bodyPr>
          <a:lstStyle/>
          <a:p>
            <a:r>
              <a:rPr lang="en-US" sz="3000" dirty="0" smtClean="0">
                <a:latin typeface="Georgia"/>
                <a:cs typeface="Georgia"/>
              </a:rPr>
              <a:t>Verbal </a:t>
            </a:r>
          </a:p>
          <a:p>
            <a:pPr lvl="1"/>
            <a:r>
              <a:rPr lang="en-US" sz="2600" dirty="0" smtClean="0">
                <a:latin typeface="Georgia"/>
                <a:cs typeface="Georgia"/>
              </a:rPr>
              <a:t>Pt. explicitly says he/she wants to kill him/herself</a:t>
            </a:r>
          </a:p>
          <a:p>
            <a:pPr lvl="1"/>
            <a:r>
              <a:rPr lang="en-US" sz="2600" dirty="0" smtClean="0">
                <a:latin typeface="Georgia"/>
                <a:cs typeface="Georgia"/>
              </a:rPr>
              <a:t>Pt. talks about wanting to die</a:t>
            </a:r>
          </a:p>
          <a:p>
            <a:pPr lvl="1"/>
            <a:r>
              <a:rPr lang="en-US" sz="2600" dirty="0" smtClean="0">
                <a:latin typeface="Georgia"/>
                <a:cs typeface="Georgia"/>
              </a:rPr>
              <a:t>Pt. talks about feeling hopeless or having no reason to live</a:t>
            </a:r>
          </a:p>
          <a:p>
            <a:pPr lvl="1">
              <a:buNone/>
            </a:pPr>
            <a:r>
              <a:rPr lang="en-US" sz="2600" b="1" dirty="0" smtClean="0">
                <a:latin typeface="Georgia"/>
                <a:cs typeface="Georgia"/>
              </a:rPr>
              <a:t>*Straightforwardly </a:t>
            </a:r>
            <a:r>
              <a:rPr lang="en-US" sz="2600" b="1" i="1" dirty="0" smtClean="0">
                <a:latin typeface="Georgia"/>
                <a:cs typeface="Georgia"/>
              </a:rPr>
              <a:t>ask</a:t>
            </a:r>
            <a:r>
              <a:rPr lang="en-US" sz="2600" b="1" dirty="0" smtClean="0">
                <a:latin typeface="Georgia"/>
                <a:cs typeface="Georgia"/>
              </a:rPr>
              <a:t> a pt. if he or she has had thoughts about hurting him or herself.*   </a:t>
            </a:r>
          </a:p>
          <a:p>
            <a:r>
              <a:rPr lang="en-US" sz="3000" dirty="0" smtClean="0">
                <a:latin typeface="Georgia"/>
                <a:cs typeface="Georgia"/>
              </a:rPr>
              <a:t>Physical/Environmental</a:t>
            </a:r>
          </a:p>
          <a:p>
            <a:pPr lvl="1"/>
            <a:r>
              <a:rPr lang="en-US" sz="2600" dirty="0" smtClean="0">
                <a:latin typeface="Georgia"/>
                <a:cs typeface="Georgia"/>
              </a:rPr>
              <a:t>Pt. has self-inflected cuts </a:t>
            </a:r>
          </a:p>
          <a:p>
            <a:pPr lvl="1"/>
            <a:r>
              <a:rPr lang="en-US" sz="2600" dirty="0" smtClean="0">
                <a:latin typeface="Georgia"/>
                <a:cs typeface="Georgia"/>
              </a:rPr>
              <a:t>Knives, razors, empty pill bottles, etc.</a:t>
            </a:r>
          </a:p>
          <a:p>
            <a:r>
              <a:rPr lang="en-US" sz="3000" dirty="0" smtClean="0">
                <a:latin typeface="Georgia"/>
                <a:cs typeface="Georgia"/>
              </a:rPr>
              <a:t>Friend/Roommate</a:t>
            </a:r>
          </a:p>
          <a:p>
            <a:pPr lvl="1"/>
            <a:r>
              <a:rPr lang="en-US" sz="2588" dirty="0" smtClean="0">
                <a:latin typeface="Georgia"/>
                <a:cs typeface="Georgia"/>
              </a:rPr>
              <a:t>Ask if he or she has witnessed any atypical behavior</a:t>
            </a:r>
          </a:p>
          <a:p>
            <a:pPr lvl="1"/>
            <a:r>
              <a:rPr lang="en-US" sz="2588" dirty="0" smtClean="0">
                <a:latin typeface="Georgia"/>
                <a:cs typeface="Georgia"/>
              </a:rPr>
              <a:t>Ask if he/she witnessed the pt. taking any pills, harming him/herself, sleeping for unusually excessive amount of time, etc. </a:t>
            </a:r>
          </a:p>
          <a:p>
            <a:pPr lvl="1">
              <a:buNone/>
            </a:pPr>
            <a:endParaRPr lang="en-US" sz="2600" dirty="0" smtClean="0">
              <a:latin typeface="Georgia"/>
              <a:cs typeface="Georgia"/>
            </a:endParaRPr>
          </a:p>
          <a:p>
            <a:pPr lvl="1">
              <a:buNone/>
            </a:pPr>
            <a:r>
              <a:rPr lang="en-US" sz="2600" dirty="0" smtClean="0">
                <a:latin typeface="Georgia"/>
                <a:cs typeface="Georgia"/>
              </a:rPr>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400" b="1" dirty="0" smtClean="0">
                <a:latin typeface="Georgia"/>
                <a:cs typeface="Georgia"/>
              </a:rPr>
              <a:t>What NOT Say to a Suicidal Patient</a:t>
            </a:r>
            <a:endParaRPr lang="en-US" sz="3400" b="1" dirty="0">
              <a:latin typeface="Georgia"/>
              <a:cs typeface="Georgia"/>
            </a:endParaRPr>
          </a:p>
        </p:txBody>
      </p:sp>
      <p:sp>
        <p:nvSpPr>
          <p:cNvPr id="3" name="Content Placeholder 2"/>
          <p:cNvSpPr>
            <a:spLocks noGrp="1"/>
          </p:cNvSpPr>
          <p:nvPr>
            <p:ph idx="1"/>
          </p:nvPr>
        </p:nvSpPr>
        <p:spPr/>
        <p:txBody>
          <a:bodyPr>
            <a:normAutofit/>
          </a:bodyPr>
          <a:lstStyle/>
          <a:p>
            <a:r>
              <a:rPr lang="en-US" sz="2600" dirty="0" smtClean="0">
                <a:latin typeface="Georgia"/>
                <a:cs typeface="Georgia"/>
              </a:rPr>
              <a:t>“I’ve been exactly where you are.”</a:t>
            </a:r>
          </a:p>
          <a:p>
            <a:r>
              <a:rPr lang="en-US" sz="2600" dirty="0" smtClean="0">
                <a:latin typeface="Georgia"/>
                <a:cs typeface="Georgia"/>
              </a:rPr>
              <a:t>“Only cowards commit suicide.” </a:t>
            </a:r>
          </a:p>
          <a:p>
            <a:r>
              <a:rPr lang="en-US" sz="2600" dirty="0" smtClean="0">
                <a:latin typeface="Georgia"/>
                <a:cs typeface="Georgia"/>
              </a:rPr>
              <a:t>“Considering suicide is selfish.”</a:t>
            </a:r>
          </a:p>
          <a:p>
            <a:r>
              <a:rPr lang="en-US" sz="2600" dirty="0" smtClean="0">
                <a:latin typeface="Georgia"/>
                <a:cs typeface="Georgia"/>
              </a:rPr>
              <a:t>“You are so young. Your whole life awaits you!”</a:t>
            </a:r>
          </a:p>
          <a:p>
            <a:r>
              <a:rPr lang="en-US" sz="2600" dirty="0" smtClean="0">
                <a:latin typeface="Georgia"/>
                <a:cs typeface="Georgia"/>
              </a:rPr>
              <a:t>“Think of how much you would hurt your family and friends.”</a:t>
            </a:r>
          </a:p>
          <a:p>
            <a:r>
              <a:rPr lang="en-US" sz="2600" dirty="0" smtClean="0">
                <a:latin typeface="Georgia"/>
                <a:cs typeface="Georgia"/>
              </a:rPr>
              <a:t>“It’s all in your head.” </a:t>
            </a:r>
          </a:p>
          <a:p>
            <a:endParaRPr lang="en-US" sz="2600" dirty="0" smtClean="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400" b="1" dirty="0" smtClean="0">
                <a:latin typeface="Georgia"/>
                <a:cs typeface="Georgia"/>
              </a:rPr>
              <a:t>Sexual Assault Patients</a:t>
            </a:r>
            <a:endParaRPr lang="en-US" sz="3400" b="1" dirty="0">
              <a:latin typeface="Georgia"/>
              <a:cs typeface="Georgia"/>
            </a:endParaRPr>
          </a:p>
        </p:txBody>
      </p:sp>
      <p:sp>
        <p:nvSpPr>
          <p:cNvPr id="3" name="Content Placeholder 2"/>
          <p:cNvSpPr>
            <a:spLocks noGrp="1"/>
          </p:cNvSpPr>
          <p:nvPr>
            <p:ph idx="1"/>
          </p:nvPr>
        </p:nvSpPr>
        <p:spPr>
          <a:xfrm>
            <a:off x="457200" y="1417638"/>
            <a:ext cx="8229600" cy="4906962"/>
          </a:xfrm>
        </p:spPr>
        <p:txBody>
          <a:bodyPr>
            <a:normAutofit fontScale="92500" lnSpcReduction="20000"/>
          </a:bodyPr>
          <a:lstStyle/>
          <a:p>
            <a:r>
              <a:rPr lang="en-US" sz="2600" dirty="0" smtClean="0">
                <a:latin typeface="Georgia"/>
                <a:cs typeface="Georgia"/>
              </a:rPr>
              <a:t>Do both a physical and mental assessment</a:t>
            </a:r>
          </a:p>
          <a:p>
            <a:r>
              <a:rPr lang="en-US" sz="2600" dirty="0" smtClean="0">
                <a:latin typeface="Georgia"/>
                <a:cs typeface="Georgia"/>
              </a:rPr>
              <a:t>Check for abrasions, bruises (upper limbs, head, neck in particular)</a:t>
            </a:r>
          </a:p>
          <a:p>
            <a:r>
              <a:rPr lang="en-US" sz="2600" dirty="0" smtClean="0">
                <a:latin typeface="Georgia"/>
                <a:cs typeface="Georgia"/>
              </a:rPr>
              <a:t>May have pain or bleeding from vagina/rectum, but may not want you to get near those areas because of what just occurred – </a:t>
            </a:r>
            <a:r>
              <a:rPr lang="en-US" sz="2600" u="sng" dirty="0" smtClean="0">
                <a:latin typeface="Georgia"/>
                <a:cs typeface="Georgia"/>
              </a:rPr>
              <a:t>respect that</a:t>
            </a:r>
          </a:p>
          <a:p>
            <a:r>
              <a:rPr lang="en-US" sz="2600" u="sng" dirty="0" smtClean="0">
                <a:latin typeface="Georgia"/>
                <a:cs typeface="Georgia"/>
              </a:rPr>
              <a:t>Listen</a:t>
            </a:r>
            <a:r>
              <a:rPr lang="en-US" sz="2600" dirty="0" smtClean="0">
                <a:latin typeface="Georgia"/>
                <a:cs typeface="Georgia"/>
              </a:rPr>
              <a:t> to your patient calmly and kindly </a:t>
            </a:r>
          </a:p>
          <a:p>
            <a:r>
              <a:rPr lang="en-US" sz="2600" dirty="0" smtClean="0">
                <a:latin typeface="Georgia"/>
                <a:cs typeface="Georgia"/>
              </a:rPr>
              <a:t>Remind your patient that the assault was </a:t>
            </a:r>
            <a:r>
              <a:rPr lang="en-US" sz="2600" u="sng" dirty="0" smtClean="0">
                <a:latin typeface="Georgia"/>
                <a:cs typeface="Georgia"/>
              </a:rPr>
              <a:t>not his/her fault</a:t>
            </a:r>
          </a:p>
          <a:p>
            <a:r>
              <a:rPr lang="en-US" sz="2600" b="1" dirty="0" smtClean="0">
                <a:latin typeface="Georgia"/>
                <a:cs typeface="Georgia"/>
              </a:rPr>
              <a:t>Ask whether he or she is having thoughts about hurting him/herself</a:t>
            </a:r>
          </a:p>
          <a:p>
            <a:r>
              <a:rPr lang="en-US" sz="2600" dirty="0" smtClean="0">
                <a:latin typeface="Georgia"/>
                <a:cs typeface="Georgia"/>
              </a:rPr>
              <a:t>You are not required or allowed to report – it is the patient’s decision</a:t>
            </a:r>
          </a:p>
          <a:p>
            <a:r>
              <a:rPr lang="en-US" sz="2600" dirty="0" smtClean="0">
                <a:latin typeface="Georgia"/>
                <a:cs typeface="Georgia"/>
              </a:rPr>
              <a:t>Transport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601200" cy="1143000"/>
          </a:xfrm>
        </p:spPr>
        <p:txBody>
          <a:bodyPr>
            <a:noAutofit/>
          </a:bodyPr>
          <a:lstStyle/>
          <a:p>
            <a:r>
              <a:rPr lang="en-US" sz="3600" b="1" dirty="0" smtClean="0">
                <a:latin typeface="Georgia"/>
                <a:cs typeface="Georgia"/>
              </a:rPr>
              <a:t>Patients Experiencing a Panic Attack</a:t>
            </a:r>
            <a:endParaRPr lang="en-US" sz="3600" b="1" dirty="0">
              <a:latin typeface="Georgia"/>
              <a:cs typeface="Georgia"/>
            </a:endParaRPr>
          </a:p>
        </p:txBody>
      </p:sp>
      <p:sp>
        <p:nvSpPr>
          <p:cNvPr id="3" name="Content Placeholder 2"/>
          <p:cNvSpPr>
            <a:spLocks noGrp="1"/>
          </p:cNvSpPr>
          <p:nvPr>
            <p:ph idx="1"/>
          </p:nvPr>
        </p:nvSpPr>
        <p:spPr>
          <a:xfrm>
            <a:off x="457200" y="1417638"/>
            <a:ext cx="8229600" cy="4525963"/>
          </a:xfrm>
        </p:spPr>
        <p:txBody>
          <a:bodyPr>
            <a:normAutofit lnSpcReduction="10000"/>
          </a:bodyPr>
          <a:lstStyle/>
          <a:p>
            <a:r>
              <a:rPr lang="en-US" sz="3000" dirty="0" smtClean="0">
                <a:latin typeface="Georgia"/>
                <a:cs typeface="Georgia"/>
              </a:rPr>
              <a:t>Be calm and speak calmly </a:t>
            </a:r>
          </a:p>
          <a:p>
            <a:r>
              <a:rPr lang="en-US" sz="3000" dirty="0" smtClean="0">
                <a:latin typeface="Georgia"/>
                <a:cs typeface="Georgia"/>
              </a:rPr>
              <a:t>Do not overcrowd the patient with your crew and massive amounts of equipment</a:t>
            </a:r>
          </a:p>
          <a:p>
            <a:r>
              <a:rPr lang="en-US" sz="3000" dirty="0" smtClean="0">
                <a:latin typeface="Georgia"/>
                <a:cs typeface="Georgia"/>
              </a:rPr>
              <a:t>Coach them in breathing</a:t>
            </a:r>
          </a:p>
          <a:p>
            <a:pPr lvl="1"/>
            <a:r>
              <a:rPr lang="en-US" sz="2600" dirty="0" smtClean="0">
                <a:latin typeface="Georgia"/>
                <a:cs typeface="Georgia"/>
              </a:rPr>
              <a:t>Slowly breathe in and out along with them</a:t>
            </a:r>
          </a:p>
          <a:p>
            <a:pPr lvl="1"/>
            <a:r>
              <a:rPr lang="en-US" sz="2600" dirty="0" smtClean="0">
                <a:latin typeface="Georgia"/>
                <a:cs typeface="Georgia"/>
              </a:rPr>
              <a:t>Say it verbally </a:t>
            </a:r>
            <a:r>
              <a:rPr lang="en-US" sz="2600" u="sng" dirty="0" smtClean="0">
                <a:latin typeface="Georgia"/>
                <a:cs typeface="Georgia"/>
              </a:rPr>
              <a:t>and</a:t>
            </a:r>
            <a:r>
              <a:rPr lang="en-US" sz="2600" dirty="0" smtClean="0">
                <a:latin typeface="Georgia"/>
                <a:cs typeface="Georgia"/>
              </a:rPr>
              <a:t> do it physically</a:t>
            </a:r>
            <a:endParaRPr lang="en-US" sz="3000" dirty="0" smtClean="0">
              <a:latin typeface="Georgia"/>
              <a:cs typeface="Georgia"/>
            </a:endParaRPr>
          </a:p>
          <a:p>
            <a:pPr>
              <a:buNone/>
            </a:pPr>
            <a:endParaRPr lang="en-US" sz="3000" dirty="0" smtClean="0">
              <a:latin typeface="Georgia"/>
              <a:cs typeface="Georgia"/>
            </a:endParaRPr>
          </a:p>
          <a:p>
            <a:pPr>
              <a:buNone/>
            </a:pPr>
            <a:r>
              <a:rPr lang="en-US" sz="3000" dirty="0" smtClean="0">
                <a:latin typeface="Georgia"/>
                <a:cs typeface="Georgia"/>
              </a:rPr>
              <a:t>Question: When do you give hyperventilating 				patients oxygen?  </a:t>
            </a:r>
          </a:p>
          <a:p>
            <a:endParaRPr lang="en-US" sz="30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a:p>
            <a:pPr lvl="1">
              <a:buNone/>
            </a:pPr>
            <a:endParaRPr lang="en-US" sz="26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dirty="0" smtClean="0">
                <a:latin typeface="Georgia"/>
                <a:cs typeface="Georgia"/>
              </a:rPr>
              <a:t>Conclusion</a:t>
            </a:r>
            <a:endParaRPr lang="en-US" sz="3600" b="1" dirty="0">
              <a:latin typeface="Georgia"/>
              <a:cs typeface="Georgia"/>
            </a:endParaRPr>
          </a:p>
        </p:txBody>
      </p:sp>
      <p:sp>
        <p:nvSpPr>
          <p:cNvPr id="3" name="Content Placeholder 2"/>
          <p:cNvSpPr>
            <a:spLocks noGrp="1"/>
          </p:cNvSpPr>
          <p:nvPr>
            <p:ph idx="1"/>
          </p:nvPr>
        </p:nvSpPr>
        <p:spPr>
          <a:xfrm>
            <a:off x="228600" y="990600"/>
            <a:ext cx="8915400" cy="5715000"/>
          </a:xfrm>
        </p:spPr>
        <p:txBody>
          <a:bodyPr>
            <a:normAutofit/>
          </a:bodyPr>
          <a:lstStyle/>
          <a:p>
            <a:r>
              <a:rPr lang="en-US" sz="2600" dirty="0" smtClean="0">
                <a:latin typeface="Georgia"/>
                <a:cs typeface="Georgia"/>
              </a:rPr>
              <a:t>The safety of you and your crew comes first</a:t>
            </a:r>
          </a:p>
          <a:p>
            <a:r>
              <a:rPr lang="en-US" sz="2600" dirty="0" smtClean="0">
                <a:latin typeface="Georgia"/>
                <a:cs typeface="Georgia"/>
              </a:rPr>
              <a:t>Any patient that is a danger to him or herself or to others must be MHA’d  </a:t>
            </a:r>
          </a:p>
          <a:p>
            <a:r>
              <a:rPr lang="en-US" sz="2600" dirty="0" smtClean="0">
                <a:latin typeface="Georgia"/>
                <a:cs typeface="Georgia"/>
              </a:rPr>
              <a:t>Avoid having tunnel vision when dealing with behavioral emergencies or AMS </a:t>
            </a:r>
          </a:p>
          <a:p>
            <a:r>
              <a:rPr lang="en-US" sz="2600" dirty="0" smtClean="0">
                <a:latin typeface="Georgia"/>
                <a:cs typeface="Georgia"/>
              </a:rPr>
              <a:t>Don’t administer oxygen to people who are hyperventilating – be a breathing coach instead </a:t>
            </a:r>
          </a:p>
          <a:p>
            <a:r>
              <a:rPr lang="en-US" sz="2600" dirty="0" smtClean="0">
                <a:latin typeface="Georgia"/>
                <a:cs typeface="Georgia"/>
              </a:rPr>
              <a:t>Never judge or look down on a patient, regardless of his or her thoughts or actions</a:t>
            </a:r>
          </a:p>
          <a:p>
            <a:r>
              <a:rPr lang="en-US" sz="2600" dirty="0" smtClean="0">
                <a:latin typeface="Georgia"/>
                <a:cs typeface="Georgia"/>
              </a:rPr>
              <a:t>If a call has been particularly upsetting to you as an EMS provider, remember that your crew is a support system</a:t>
            </a:r>
          </a:p>
          <a:p>
            <a:endParaRPr lang="en-US" sz="2600" dirty="0" smtClean="0">
              <a:latin typeface="Georgia"/>
              <a:cs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Scenario #1</a:t>
            </a:r>
            <a:endParaRPr lang="en-US" sz="3600" b="1" dirty="0">
              <a:latin typeface="Georgia"/>
              <a:cs typeface="Georgia"/>
            </a:endParaRPr>
          </a:p>
        </p:txBody>
      </p:sp>
      <p:sp>
        <p:nvSpPr>
          <p:cNvPr id="3" name="Content Placeholder 2"/>
          <p:cNvSpPr>
            <a:spLocks noGrp="1"/>
          </p:cNvSpPr>
          <p:nvPr>
            <p:ph idx="1"/>
          </p:nvPr>
        </p:nvSpPr>
        <p:spPr/>
        <p:txBody>
          <a:bodyPr>
            <a:normAutofit fontScale="92500" lnSpcReduction="10000"/>
          </a:bodyPr>
          <a:lstStyle/>
          <a:p>
            <a:pPr>
              <a:buNone/>
            </a:pPr>
            <a:r>
              <a:rPr lang="en-US" sz="2600" dirty="0" smtClean="0">
                <a:latin typeface="Georgia"/>
                <a:cs typeface="Georgia"/>
              </a:rPr>
              <a:t>Dispatch: 18-year-old female having a panic attack.</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Outcome: Pt. has history of panic attacks; does not know what caused this one; takes </a:t>
            </a:r>
            <a:r>
              <a:rPr lang="en-US" sz="2600" dirty="0" err="1" smtClean="0">
                <a:latin typeface="Georgia"/>
                <a:cs typeface="Georgia"/>
              </a:rPr>
              <a:t>Klonopin</a:t>
            </a:r>
            <a:r>
              <a:rPr lang="en-US" sz="2600" dirty="0" smtClean="0">
                <a:latin typeface="Georgia"/>
                <a:cs typeface="Georgia"/>
              </a:rPr>
              <a:t>, but stopped (without physician recommendation) two weeks ago.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514600"/>
          <a:ext cx="6096000" cy="2225040"/>
        </p:xfrm>
        <a:graphic>
          <a:graphicData uri="http://schemas.openxmlformats.org/drawingml/2006/table">
            <a:tbl>
              <a:tblPr firstRow="1" bandRow="1">
                <a:tableStyleId>{B301B821-A1FF-4177-AEE7-76D212191A09}</a:tableStyleId>
              </a:tblPr>
              <a:tblGrid>
                <a:gridCol w="3048000"/>
                <a:gridCol w="3048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Result</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110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130/90 mmHg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26 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pale, diaphoretic</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95%</a:t>
                      </a:r>
                      <a:endParaRPr lang="en-US" dirty="0">
                        <a:latin typeface="Georgia"/>
                        <a:cs typeface="Georgia"/>
                      </a:endParaRPr>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Scenario #2</a:t>
            </a:r>
            <a:endParaRPr lang="en-US" sz="3600" b="1" dirty="0">
              <a:latin typeface="Georgia"/>
              <a:cs typeface="Georgia"/>
            </a:endParaRP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buNone/>
            </a:pPr>
            <a:r>
              <a:rPr lang="en-US" sz="2600" dirty="0" smtClean="0">
                <a:latin typeface="Georgia"/>
                <a:cs typeface="Georgia"/>
              </a:rPr>
              <a:t>Dispatch: </a:t>
            </a:r>
          </a:p>
          <a:p>
            <a:pPr>
              <a:buNone/>
            </a:pPr>
            <a:r>
              <a:rPr lang="en-US" sz="2600" dirty="0" smtClean="0">
                <a:latin typeface="Georgia"/>
                <a:cs typeface="Georgia"/>
              </a:rPr>
              <a:t>	22-year-old male throwing furniture around his room.</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	</a:t>
            </a:r>
          </a:p>
          <a:p>
            <a:pPr>
              <a:buNone/>
            </a:pPr>
            <a:r>
              <a:rPr lang="en-US" sz="2600" dirty="0" smtClean="0">
                <a:latin typeface="Georgia"/>
                <a:cs typeface="Georgia"/>
              </a:rPr>
              <a:t>Outcome: Scene is initially not safe. Pt. has anger management problems but no known psychiatric disorder. Pt. mutters something about wanting to kill his girlfriend </a:t>
            </a:r>
            <a:r>
              <a:rPr lang="en-US" sz="2600" dirty="0" err="1" smtClean="0">
                <a:latin typeface="Georgia"/>
                <a:cs typeface="Georgia"/>
              </a:rPr>
              <a:t>o.o</a:t>
            </a:r>
            <a:r>
              <a:rPr lang="en-US" sz="2600" dirty="0" smtClean="0">
                <a:latin typeface="Georgia"/>
                <a:cs typeface="Georgia"/>
              </a:rPr>
              <a:t>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590800"/>
          <a:ext cx="6096000" cy="2225040"/>
        </p:xfrm>
        <a:graphic>
          <a:graphicData uri="http://schemas.openxmlformats.org/drawingml/2006/table">
            <a:tbl>
              <a:tblPr firstRow="1" bandRow="1">
                <a:tableStyleId>{B301B821-A1FF-4177-AEE7-76D212191A09}</a:tableStyleId>
              </a:tblPr>
              <a:tblGrid>
                <a:gridCol w="3048000"/>
                <a:gridCol w="3048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Outcome</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130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150/100 mm 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18 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good color, sweaty  </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98%</a:t>
                      </a:r>
                      <a:endParaRPr lang="en-US" dirty="0">
                        <a:latin typeface="Georgia"/>
                        <a:cs typeface="Georgia"/>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Scenario #3</a:t>
            </a:r>
            <a:endParaRPr lang="en-US" sz="3600" b="1" dirty="0">
              <a:latin typeface="Georgia"/>
              <a:cs typeface="Georgia"/>
            </a:endParaRPr>
          </a:p>
        </p:txBody>
      </p:sp>
      <p:sp>
        <p:nvSpPr>
          <p:cNvPr id="3" name="Content Placeholder 2"/>
          <p:cNvSpPr>
            <a:spLocks noGrp="1"/>
          </p:cNvSpPr>
          <p:nvPr>
            <p:ph idx="1"/>
          </p:nvPr>
        </p:nvSpPr>
        <p:spPr>
          <a:xfrm>
            <a:off x="457200" y="1417638"/>
            <a:ext cx="8229600" cy="5059362"/>
          </a:xfrm>
        </p:spPr>
        <p:txBody>
          <a:bodyPr>
            <a:normAutofit fontScale="85000" lnSpcReduction="20000"/>
          </a:bodyPr>
          <a:lstStyle/>
          <a:p>
            <a:pPr>
              <a:buNone/>
            </a:pPr>
            <a:r>
              <a:rPr lang="en-US" sz="2600" dirty="0" smtClean="0">
                <a:latin typeface="Georgia"/>
                <a:cs typeface="Georgia"/>
              </a:rPr>
              <a:t>Dispatch: </a:t>
            </a:r>
          </a:p>
          <a:p>
            <a:pPr>
              <a:buNone/>
            </a:pPr>
            <a:r>
              <a:rPr lang="en-US" sz="2600" dirty="0" smtClean="0">
                <a:latin typeface="Georgia"/>
                <a:cs typeface="Georgia"/>
              </a:rPr>
              <a:t>	20-year-old male whose wrists are bleeding.</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Outcome: Pt.’s wrists are bleeding profusely. Upon further inspections, pt.’s thighs are also found to be bleeding. He has a history of depression, and takes Zoloft as prescribed. He previously attempted suicide a year ago, on the same date.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743200"/>
          <a:ext cx="6096000" cy="2225040"/>
        </p:xfrm>
        <a:graphic>
          <a:graphicData uri="http://schemas.openxmlformats.org/drawingml/2006/table">
            <a:tbl>
              <a:tblPr firstRow="1" bandRow="1">
                <a:tableStyleId>{B301B821-A1FF-4177-AEE7-76D212191A09}</a:tableStyleId>
              </a:tblPr>
              <a:tblGrid>
                <a:gridCol w="3048000"/>
                <a:gridCol w="3048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Outcome</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140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90/60 mmHg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18 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sweaty, good color</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98%</a:t>
                      </a:r>
                      <a:endParaRPr lang="en-US" dirty="0">
                        <a:latin typeface="Georgia"/>
                        <a:cs typeface="Georgia"/>
                      </a:endParaRPr>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Scenario #4</a:t>
            </a:r>
            <a:endParaRPr lang="en-US" sz="3600" b="1" dirty="0">
              <a:latin typeface="Georgia"/>
              <a:cs typeface="Georgia"/>
            </a:endParaRPr>
          </a:p>
        </p:txBody>
      </p:sp>
      <p:sp>
        <p:nvSpPr>
          <p:cNvPr id="3" name="Content Placeholder 2"/>
          <p:cNvSpPr>
            <a:spLocks noGrp="1"/>
          </p:cNvSpPr>
          <p:nvPr>
            <p:ph idx="1"/>
          </p:nvPr>
        </p:nvSpPr>
        <p:spPr>
          <a:xfrm>
            <a:off x="457200" y="1417638"/>
            <a:ext cx="8229600" cy="5059362"/>
          </a:xfrm>
        </p:spPr>
        <p:txBody>
          <a:bodyPr>
            <a:normAutofit fontScale="85000" lnSpcReduction="10000"/>
          </a:bodyPr>
          <a:lstStyle/>
          <a:p>
            <a:pPr>
              <a:buNone/>
            </a:pPr>
            <a:r>
              <a:rPr lang="en-US" sz="2600" dirty="0" smtClean="0">
                <a:latin typeface="Georgia"/>
                <a:cs typeface="Georgia"/>
              </a:rPr>
              <a:t>Dispatch: </a:t>
            </a:r>
          </a:p>
          <a:p>
            <a:pPr>
              <a:buNone/>
            </a:pPr>
            <a:r>
              <a:rPr lang="en-US" sz="2600" dirty="0" smtClean="0">
                <a:latin typeface="Georgia"/>
                <a:cs typeface="Georgia"/>
              </a:rPr>
              <a:t>	21-year-old female who has experienced unwanted touching.</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	Outcome: Pt. is CAOx1. She complains of someone repeatedly touching her without her permission, and also someone incessantly whispering in her ear. Pt. is hallucinating due to her schizophrenia. Pt. takes medication for it.</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286000"/>
          <a:ext cx="6096000" cy="2225040"/>
        </p:xfrm>
        <a:graphic>
          <a:graphicData uri="http://schemas.openxmlformats.org/drawingml/2006/table">
            <a:tbl>
              <a:tblPr firstRow="1" bandRow="1">
                <a:tableStyleId>{B301B821-A1FF-4177-AEE7-76D212191A09}</a:tableStyleId>
              </a:tblPr>
              <a:tblGrid>
                <a:gridCol w="3048000"/>
                <a:gridCol w="3048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Outcome</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100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130/80 mmHg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16 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dry, good color</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100%</a:t>
                      </a:r>
                      <a:endParaRPr lang="en-US" dirty="0">
                        <a:latin typeface="Georgia"/>
                        <a:cs typeface="Georgia"/>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What is a Psychiatric Emergency?</a:t>
            </a:r>
            <a:endParaRPr lang="en-US" sz="3600" b="1" dirty="0">
              <a:latin typeface="Georgia"/>
              <a:cs typeface="Georgia"/>
            </a:endParaRPr>
          </a:p>
        </p:txBody>
      </p:sp>
      <p:sp>
        <p:nvSpPr>
          <p:cNvPr id="3" name="Content Placeholder 2"/>
          <p:cNvSpPr>
            <a:spLocks noGrp="1"/>
          </p:cNvSpPr>
          <p:nvPr>
            <p:ph idx="1"/>
          </p:nvPr>
        </p:nvSpPr>
        <p:spPr/>
        <p:txBody>
          <a:bodyPr>
            <a:normAutofit/>
          </a:bodyPr>
          <a:lstStyle/>
          <a:p>
            <a:pPr algn="ctr">
              <a:buNone/>
            </a:pPr>
            <a:r>
              <a:rPr lang="en-US" sz="2600" dirty="0" smtClean="0">
                <a:latin typeface="Georgia"/>
                <a:cs typeface="Georgia"/>
              </a:rPr>
              <a:t>“A situation in which a patient cannot refrain from acting in a manner that is dangerous to himself or herself or to others.” – </a:t>
            </a:r>
            <a:r>
              <a:rPr lang="en-US" sz="2600" i="1" dirty="0" smtClean="0">
                <a:latin typeface="Georgia"/>
                <a:cs typeface="Georgia"/>
              </a:rPr>
              <a:t>Psychiatric Times 2010</a:t>
            </a:r>
          </a:p>
          <a:p>
            <a:pPr algn="ctr">
              <a:buNone/>
            </a:pPr>
            <a:endParaRPr lang="en-US" sz="2600" i="1" dirty="0" smtClean="0">
              <a:latin typeface="Georgia"/>
              <a:cs typeface="Georgia"/>
            </a:endParaRPr>
          </a:p>
          <a:p>
            <a:pPr algn="ctr">
              <a:buNone/>
            </a:pPr>
            <a:r>
              <a:rPr lang="en-US" sz="2600" dirty="0" smtClean="0">
                <a:latin typeface="Georgia"/>
                <a:cs typeface="Georgia"/>
              </a:rPr>
              <a:t>“Behavior that threatens a person's health or safety and the health and safety of another person.”            – </a:t>
            </a:r>
            <a:r>
              <a:rPr lang="en-US" sz="2600" i="1" dirty="0" smtClean="0">
                <a:latin typeface="Georgia"/>
                <a:cs typeface="Georgia"/>
              </a:rPr>
              <a:t>Jones &amp; Bartlett Learning </a:t>
            </a:r>
            <a:r>
              <a:rPr lang="en-US" sz="2600" dirty="0" smtClean="0">
                <a:latin typeface="Georgia"/>
                <a:cs typeface="Georgia"/>
              </a:rPr>
              <a:t>2013</a:t>
            </a:r>
          </a:p>
          <a:p>
            <a:pPr algn="ctr">
              <a:buNone/>
            </a:pPr>
            <a:endParaRPr lang="en-US" sz="2600" dirty="0">
              <a:latin typeface="Georgia"/>
              <a:cs typeface="Georgia"/>
            </a:endParaRPr>
          </a:p>
          <a:p>
            <a:pPr algn="ctr">
              <a:buNone/>
            </a:pPr>
            <a:r>
              <a:rPr lang="en-US" sz="2600" dirty="0" smtClean="0">
                <a:latin typeface="Georgia"/>
                <a:cs typeface="Georgia"/>
              </a:rPr>
              <a:t>   </a:t>
            </a:r>
          </a:p>
          <a:p>
            <a:pPr algn="ctr">
              <a:buNone/>
            </a:pPr>
            <a:endParaRPr lang="en-US" sz="2600" i="1" dirty="0">
              <a:latin typeface="Georgia"/>
              <a:cs typeface="Georgia"/>
            </a:endParaRPr>
          </a:p>
          <a:p>
            <a:pPr algn="ctr">
              <a:buNone/>
            </a:pPr>
            <a:endParaRPr lang="en-US" sz="2600" dirty="0" smtClean="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Scenario #5</a:t>
            </a:r>
            <a:endParaRPr lang="en-US" sz="3600" b="1" dirty="0">
              <a:latin typeface="Georgia"/>
              <a:cs typeface="Georgia"/>
            </a:endParaRPr>
          </a:p>
        </p:txBody>
      </p:sp>
      <p:sp>
        <p:nvSpPr>
          <p:cNvPr id="3" name="Content Placeholder 2"/>
          <p:cNvSpPr>
            <a:spLocks noGrp="1"/>
          </p:cNvSpPr>
          <p:nvPr>
            <p:ph idx="1"/>
          </p:nvPr>
        </p:nvSpPr>
        <p:spPr>
          <a:xfrm>
            <a:off x="457200" y="1417638"/>
            <a:ext cx="8229600" cy="5440362"/>
          </a:xfrm>
        </p:spPr>
        <p:txBody>
          <a:bodyPr>
            <a:normAutofit lnSpcReduction="10000"/>
          </a:bodyPr>
          <a:lstStyle/>
          <a:p>
            <a:pPr>
              <a:buNone/>
            </a:pPr>
            <a:r>
              <a:rPr lang="en-US" sz="2600" dirty="0" smtClean="0">
                <a:latin typeface="Georgia"/>
                <a:cs typeface="Georgia"/>
              </a:rPr>
              <a:t>Dispatch: </a:t>
            </a:r>
          </a:p>
          <a:p>
            <a:pPr>
              <a:buNone/>
            </a:pPr>
            <a:r>
              <a:rPr lang="en-US" sz="2600" dirty="0" smtClean="0">
                <a:latin typeface="Georgia"/>
                <a:cs typeface="Georgia"/>
              </a:rPr>
              <a:t>	17-year-old male experiencing extreme confusion and incoherent speech (altered mental status).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Outcome: Pt. is CAOx1 and sounds as if he is hallucinating. Pt. has not eaten in 40 hours due to an eating disorder.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971800"/>
          <a:ext cx="6096000" cy="2225040"/>
        </p:xfrm>
        <a:graphic>
          <a:graphicData uri="http://schemas.openxmlformats.org/drawingml/2006/table">
            <a:tbl>
              <a:tblPr firstRow="1" bandRow="1">
                <a:tableStyleId>{B301B821-A1FF-4177-AEE7-76D212191A09}</a:tableStyleId>
              </a:tblPr>
              <a:tblGrid>
                <a:gridCol w="2667000"/>
                <a:gridCol w="3429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Outcome</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150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140/90 mmHg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12</a:t>
                      </a:r>
                      <a:r>
                        <a:rPr lang="en-US" baseline="0" dirty="0" smtClean="0">
                          <a:latin typeface="Georgia"/>
                          <a:cs typeface="Georgia"/>
                        </a:rPr>
                        <a:t> </a:t>
                      </a:r>
                      <a:r>
                        <a:rPr lang="en-US" dirty="0" smtClean="0">
                          <a:latin typeface="Georgia"/>
                          <a:cs typeface="Georgia"/>
                        </a:rPr>
                        <a:t>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diaphoretic,</a:t>
                      </a:r>
                      <a:r>
                        <a:rPr lang="en-US" baseline="0" dirty="0" smtClean="0">
                          <a:latin typeface="Georgia"/>
                          <a:cs typeface="Georgia"/>
                        </a:rPr>
                        <a:t> pale</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96%</a:t>
                      </a:r>
                      <a:endParaRPr lang="en-US" dirty="0">
                        <a:latin typeface="Georgia"/>
                        <a:cs typeface="Georgia"/>
                      </a:endParaRPr>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b="1" dirty="0" smtClean="0">
                <a:latin typeface="Georgia"/>
                <a:cs typeface="Georgia"/>
              </a:rPr>
              <a:t>Scenario #6</a:t>
            </a:r>
            <a:endParaRPr lang="en-US" sz="3600" b="1" dirty="0">
              <a:latin typeface="Georgia"/>
              <a:cs typeface="Georgia"/>
            </a:endParaRPr>
          </a:p>
        </p:txBody>
      </p:sp>
      <p:sp>
        <p:nvSpPr>
          <p:cNvPr id="3" name="Content Placeholder 2"/>
          <p:cNvSpPr>
            <a:spLocks noGrp="1"/>
          </p:cNvSpPr>
          <p:nvPr>
            <p:ph idx="1"/>
          </p:nvPr>
        </p:nvSpPr>
        <p:spPr>
          <a:xfrm>
            <a:off x="457200" y="1219200"/>
            <a:ext cx="8229600" cy="5440362"/>
          </a:xfrm>
        </p:spPr>
        <p:txBody>
          <a:bodyPr>
            <a:normAutofit fontScale="85000" lnSpcReduction="20000"/>
          </a:bodyPr>
          <a:lstStyle/>
          <a:p>
            <a:pPr>
              <a:buNone/>
            </a:pPr>
            <a:r>
              <a:rPr lang="en-US" sz="2600" dirty="0" smtClean="0">
                <a:latin typeface="Georgia"/>
                <a:cs typeface="Georgia"/>
              </a:rPr>
              <a:t>Dispatch: </a:t>
            </a:r>
          </a:p>
          <a:p>
            <a:pPr>
              <a:buNone/>
            </a:pPr>
            <a:r>
              <a:rPr lang="en-US" sz="2600" dirty="0" smtClean="0">
                <a:latin typeface="Georgia"/>
                <a:cs typeface="Georgia"/>
              </a:rPr>
              <a:t>	18-year-old female who has not gotten out of bed for 48 hours (according to her roommate).  </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r>
              <a:rPr lang="en-US" sz="2600" dirty="0" smtClean="0">
                <a:latin typeface="Georgia"/>
                <a:cs typeface="Georgia"/>
              </a:rPr>
              <a:t>	</a:t>
            </a:r>
          </a:p>
          <a:p>
            <a:pPr>
              <a:buNone/>
            </a:pPr>
            <a:r>
              <a:rPr lang="en-US" sz="2600" dirty="0" smtClean="0">
                <a:latin typeface="Georgia"/>
                <a:cs typeface="Georgia"/>
              </a:rPr>
              <a:t>	Outcome: Pt. is CAOx3 (at the beginning), kind, and cooperative. Pt. is suicidal, but avoids questions about the matter with silence or unrelated answers. Pt. does not state that she has depression because it is undiagnosed, and she takes no prescribed medication.  Pt. took 4000 mg ibuprofen a half hour before </a:t>
            </a:r>
            <a:r>
              <a:rPr lang="en-US" sz="2600" dirty="0" err="1" smtClean="0">
                <a:latin typeface="Georgia"/>
                <a:cs typeface="Georgia"/>
              </a:rPr>
              <a:t>MERT’s</a:t>
            </a:r>
            <a:r>
              <a:rPr lang="en-US" sz="2600" dirty="0" smtClean="0">
                <a:latin typeface="Georgia"/>
                <a:cs typeface="Georgia"/>
              </a:rPr>
              <a:t> arrival to get rid of “the pain.”</a:t>
            </a: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a:p>
            <a:pPr>
              <a:buNone/>
            </a:pPr>
            <a:endParaRPr lang="en-US" sz="2600" dirty="0" smtClean="0">
              <a:latin typeface="Georgia"/>
              <a:cs typeface="Georgia"/>
            </a:endParaRPr>
          </a:p>
        </p:txBody>
      </p:sp>
      <p:graphicFrame>
        <p:nvGraphicFramePr>
          <p:cNvPr id="4" name="Table 3"/>
          <p:cNvGraphicFramePr>
            <a:graphicFrameLocks noGrp="1"/>
          </p:cNvGraphicFramePr>
          <p:nvPr/>
        </p:nvGraphicFramePr>
        <p:xfrm>
          <a:off x="1524000" y="2362200"/>
          <a:ext cx="6096000" cy="2225040"/>
        </p:xfrm>
        <a:graphic>
          <a:graphicData uri="http://schemas.openxmlformats.org/drawingml/2006/table">
            <a:tbl>
              <a:tblPr firstRow="1" bandRow="1">
                <a:tableStyleId>{B301B821-A1FF-4177-AEE7-76D212191A09}</a:tableStyleId>
              </a:tblPr>
              <a:tblGrid>
                <a:gridCol w="2667000"/>
                <a:gridCol w="3429000"/>
              </a:tblGrid>
              <a:tr h="370840">
                <a:tc>
                  <a:txBody>
                    <a:bodyPr/>
                    <a:lstStyle/>
                    <a:p>
                      <a:pPr algn="ctr"/>
                      <a:r>
                        <a:rPr lang="en-US" dirty="0" smtClean="0">
                          <a:latin typeface="Georgia"/>
                          <a:cs typeface="Georgia"/>
                        </a:rPr>
                        <a:t>Vital</a:t>
                      </a:r>
                      <a:r>
                        <a:rPr lang="en-US" baseline="0" dirty="0" smtClean="0">
                          <a:latin typeface="Georgia"/>
                          <a:cs typeface="Georgia"/>
                        </a:rPr>
                        <a:t> Sign</a:t>
                      </a:r>
                      <a:endParaRPr lang="en-US" dirty="0">
                        <a:latin typeface="Georgia"/>
                        <a:cs typeface="Georgia"/>
                      </a:endParaRPr>
                    </a:p>
                  </a:txBody>
                  <a:tcPr/>
                </a:tc>
                <a:tc>
                  <a:txBody>
                    <a:bodyPr/>
                    <a:lstStyle/>
                    <a:p>
                      <a:pPr algn="ctr"/>
                      <a:r>
                        <a:rPr lang="en-US" dirty="0" smtClean="0">
                          <a:latin typeface="Georgia"/>
                          <a:cs typeface="Georgia"/>
                        </a:rPr>
                        <a:t>Outcome</a:t>
                      </a:r>
                      <a:endParaRPr lang="en-US" dirty="0">
                        <a:latin typeface="Georgia"/>
                        <a:cs typeface="Georgia"/>
                      </a:endParaRPr>
                    </a:p>
                  </a:txBody>
                  <a:tcPr/>
                </a:tc>
              </a:tr>
              <a:tr h="370840">
                <a:tc>
                  <a:txBody>
                    <a:bodyPr/>
                    <a:lstStyle/>
                    <a:p>
                      <a:pPr algn="ctr"/>
                      <a:r>
                        <a:rPr lang="en-US" dirty="0" smtClean="0">
                          <a:latin typeface="Georgia"/>
                          <a:cs typeface="Georgia"/>
                        </a:rPr>
                        <a:t>Heart Rate</a:t>
                      </a:r>
                      <a:endParaRPr lang="en-US" dirty="0">
                        <a:latin typeface="Georgia"/>
                        <a:cs typeface="Georgia"/>
                      </a:endParaRPr>
                    </a:p>
                  </a:txBody>
                  <a:tcPr/>
                </a:tc>
                <a:tc>
                  <a:txBody>
                    <a:bodyPr/>
                    <a:lstStyle/>
                    <a:p>
                      <a:pPr algn="ctr"/>
                      <a:r>
                        <a:rPr lang="en-US" dirty="0" smtClean="0">
                          <a:latin typeface="Georgia"/>
                          <a:cs typeface="Georgia"/>
                        </a:rPr>
                        <a:t>60 </a:t>
                      </a:r>
                      <a:r>
                        <a:rPr lang="en-US" dirty="0" err="1" smtClean="0">
                          <a:latin typeface="Georgia"/>
                          <a:cs typeface="Georgia"/>
                        </a:rPr>
                        <a:t>bpm</a:t>
                      </a:r>
                      <a:endParaRPr lang="en-US" dirty="0">
                        <a:latin typeface="Georgia"/>
                        <a:cs typeface="Georgia"/>
                      </a:endParaRPr>
                    </a:p>
                  </a:txBody>
                  <a:tcPr/>
                </a:tc>
              </a:tr>
              <a:tr h="370840">
                <a:tc>
                  <a:txBody>
                    <a:bodyPr/>
                    <a:lstStyle/>
                    <a:p>
                      <a:pPr algn="ctr"/>
                      <a:r>
                        <a:rPr lang="en-US" dirty="0" smtClean="0">
                          <a:latin typeface="Georgia"/>
                          <a:cs typeface="Georgia"/>
                        </a:rPr>
                        <a:t>Blood Pressure</a:t>
                      </a:r>
                      <a:endParaRPr lang="en-US" dirty="0">
                        <a:latin typeface="Georgia"/>
                        <a:cs typeface="Georgia"/>
                      </a:endParaRPr>
                    </a:p>
                  </a:txBody>
                  <a:tcPr/>
                </a:tc>
                <a:tc>
                  <a:txBody>
                    <a:bodyPr/>
                    <a:lstStyle/>
                    <a:p>
                      <a:pPr algn="ctr"/>
                      <a:r>
                        <a:rPr lang="en-US" dirty="0" smtClean="0">
                          <a:latin typeface="Georgia"/>
                          <a:cs typeface="Georgia"/>
                        </a:rPr>
                        <a:t>80/60 mmHg</a:t>
                      </a:r>
                      <a:endParaRPr lang="en-US" dirty="0">
                        <a:latin typeface="Georgia"/>
                        <a:cs typeface="Georgia"/>
                      </a:endParaRPr>
                    </a:p>
                  </a:txBody>
                  <a:tcPr/>
                </a:tc>
              </a:tr>
              <a:tr h="370840">
                <a:tc>
                  <a:txBody>
                    <a:bodyPr/>
                    <a:lstStyle/>
                    <a:p>
                      <a:pPr algn="ctr"/>
                      <a:r>
                        <a:rPr lang="en-US" dirty="0" smtClean="0">
                          <a:latin typeface="Georgia"/>
                          <a:cs typeface="Georgia"/>
                        </a:rPr>
                        <a:t>Respiratory</a:t>
                      </a:r>
                      <a:r>
                        <a:rPr lang="en-US" baseline="0" dirty="0" smtClean="0">
                          <a:latin typeface="Georgia"/>
                          <a:cs typeface="Georgia"/>
                        </a:rPr>
                        <a:t> Rate</a:t>
                      </a:r>
                      <a:endParaRPr lang="en-US" dirty="0">
                        <a:latin typeface="Georgia"/>
                        <a:cs typeface="Georgia"/>
                      </a:endParaRPr>
                    </a:p>
                  </a:txBody>
                  <a:tcPr/>
                </a:tc>
                <a:tc>
                  <a:txBody>
                    <a:bodyPr/>
                    <a:lstStyle/>
                    <a:p>
                      <a:pPr algn="ctr"/>
                      <a:r>
                        <a:rPr lang="en-US" dirty="0" smtClean="0">
                          <a:latin typeface="Georgia"/>
                          <a:cs typeface="Georgia"/>
                        </a:rPr>
                        <a:t>10</a:t>
                      </a:r>
                      <a:r>
                        <a:rPr lang="en-US" baseline="0" dirty="0" smtClean="0">
                          <a:latin typeface="Georgia"/>
                          <a:cs typeface="Georgia"/>
                        </a:rPr>
                        <a:t> </a:t>
                      </a:r>
                      <a:r>
                        <a:rPr lang="en-US" dirty="0" smtClean="0">
                          <a:latin typeface="Georgia"/>
                          <a:cs typeface="Georgia"/>
                        </a:rPr>
                        <a:t>breaths/min.</a:t>
                      </a:r>
                      <a:endParaRPr lang="en-US" dirty="0">
                        <a:latin typeface="Georgia"/>
                        <a:cs typeface="Georgia"/>
                      </a:endParaRPr>
                    </a:p>
                  </a:txBody>
                  <a:tcPr/>
                </a:tc>
              </a:tr>
              <a:tr h="370840">
                <a:tc>
                  <a:txBody>
                    <a:bodyPr/>
                    <a:lstStyle/>
                    <a:p>
                      <a:pPr algn="ctr"/>
                      <a:r>
                        <a:rPr lang="en-US" dirty="0" smtClean="0">
                          <a:latin typeface="Georgia"/>
                          <a:cs typeface="Georgia"/>
                        </a:rPr>
                        <a:t>Skin Condition</a:t>
                      </a:r>
                      <a:endParaRPr lang="en-US" dirty="0">
                        <a:latin typeface="Georgia"/>
                        <a:cs typeface="Georgia"/>
                      </a:endParaRPr>
                    </a:p>
                  </a:txBody>
                  <a:tcPr/>
                </a:tc>
                <a:tc>
                  <a:txBody>
                    <a:bodyPr/>
                    <a:lstStyle/>
                    <a:p>
                      <a:pPr algn="ctr"/>
                      <a:r>
                        <a:rPr lang="en-US" dirty="0" smtClean="0">
                          <a:latin typeface="Georgia"/>
                          <a:cs typeface="Georgia"/>
                        </a:rPr>
                        <a:t>Warm, dry, slightly pale</a:t>
                      </a:r>
                      <a:endParaRPr lang="en-US" dirty="0">
                        <a:latin typeface="Georgia"/>
                        <a:cs typeface="Georgia"/>
                      </a:endParaRPr>
                    </a:p>
                  </a:txBody>
                  <a:tcPr/>
                </a:tc>
              </a:tr>
              <a:tr h="370840">
                <a:tc>
                  <a:txBody>
                    <a:bodyPr/>
                    <a:lstStyle/>
                    <a:p>
                      <a:pPr algn="ctr"/>
                      <a:r>
                        <a:rPr lang="en-US" dirty="0" smtClean="0">
                          <a:latin typeface="Georgia"/>
                          <a:cs typeface="Georgia"/>
                        </a:rPr>
                        <a:t>Oxygen Sat.</a:t>
                      </a:r>
                      <a:endParaRPr lang="en-US" dirty="0">
                        <a:latin typeface="Georgia"/>
                        <a:cs typeface="Georgia"/>
                      </a:endParaRPr>
                    </a:p>
                  </a:txBody>
                  <a:tcPr/>
                </a:tc>
                <a:tc>
                  <a:txBody>
                    <a:bodyPr/>
                    <a:lstStyle/>
                    <a:p>
                      <a:pPr algn="ctr"/>
                      <a:r>
                        <a:rPr lang="en-US" dirty="0" smtClean="0">
                          <a:latin typeface="Georgia"/>
                          <a:cs typeface="Georgia"/>
                        </a:rPr>
                        <a:t>94%</a:t>
                      </a:r>
                      <a:endParaRPr lang="en-US" dirty="0">
                        <a:latin typeface="Georgia"/>
                        <a:cs typeface="Georgia"/>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What is a Behavioral Emergency?</a:t>
            </a:r>
            <a:endParaRPr lang="en-US" sz="3600" b="1" dirty="0">
              <a:latin typeface="Georgia"/>
              <a:cs typeface="Georgia"/>
            </a:endParaRPr>
          </a:p>
        </p:txBody>
      </p:sp>
      <p:sp>
        <p:nvSpPr>
          <p:cNvPr id="3" name="Content Placeholder 2"/>
          <p:cNvSpPr>
            <a:spLocks noGrp="1"/>
          </p:cNvSpPr>
          <p:nvPr>
            <p:ph idx="1"/>
          </p:nvPr>
        </p:nvSpPr>
        <p:spPr/>
        <p:txBody>
          <a:bodyPr>
            <a:normAutofit fontScale="77500" lnSpcReduction="20000"/>
          </a:bodyPr>
          <a:lstStyle/>
          <a:p>
            <a:pPr algn="ctr">
              <a:buNone/>
            </a:pPr>
            <a:r>
              <a:rPr lang="en-US" sz="2600" dirty="0" smtClean="0">
                <a:latin typeface="Georgia"/>
                <a:cs typeface="Georgia"/>
              </a:rPr>
              <a:t>“Some disorder of mood, thought, or behavior that interferes with activities of daily living.”– </a:t>
            </a:r>
            <a:r>
              <a:rPr lang="en-US" sz="2600" i="1" dirty="0" smtClean="0">
                <a:latin typeface="Georgia"/>
                <a:cs typeface="Georgia"/>
              </a:rPr>
              <a:t>Jones &amp; Bartlett Learning </a:t>
            </a:r>
            <a:r>
              <a:rPr lang="en-US" sz="2600" dirty="0" smtClean="0">
                <a:latin typeface="Georgia"/>
                <a:cs typeface="Georgia"/>
              </a:rPr>
              <a:t>2013</a:t>
            </a:r>
          </a:p>
          <a:p>
            <a:pPr algn="ctr">
              <a:buNone/>
            </a:pPr>
            <a:endParaRPr lang="en-US" sz="2600" dirty="0" smtClean="0">
              <a:latin typeface="Georgia"/>
              <a:cs typeface="Georgia"/>
            </a:endParaRPr>
          </a:p>
          <a:p>
            <a:pPr algn="ctr">
              <a:buNone/>
            </a:pPr>
            <a:r>
              <a:rPr lang="en-US" sz="2600" dirty="0" smtClean="0">
                <a:latin typeface="Georgia"/>
                <a:cs typeface="Georgia"/>
              </a:rPr>
              <a:t>“A situation in which a patient’s behavior becomes so unusual, bizarre, threatening, or dangerous that it alarms the patient or family.”                                          – </a:t>
            </a:r>
            <a:r>
              <a:rPr lang="en-US" sz="2600" i="1" dirty="0" smtClean="0">
                <a:latin typeface="Georgia"/>
                <a:cs typeface="Georgia"/>
              </a:rPr>
              <a:t>Health Training Network</a:t>
            </a:r>
          </a:p>
          <a:p>
            <a:pPr algn="ctr">
              <a:buNone/>
            </a:pPr>
            <a:endParaRPr lang="en-US" sz="2600" i="1" dirty="0" smtClean="0">
              <a:latin typeface="Georgia"/>
              <a:cs typeface="Georgia"/>
            </a:endParaRPr>
          </a:p>
          <a:p>
            <a:pPr algn="ctr">
              <a:buNone/>
            </a:pPr>
            <a:r>
              <a:rPr lang="en-US" sz="2600" dirty="0" smtClean="0">
                <a:latin typeface="Georgia"/>
                <a:cs typeface="Georgia"/>
              </a:rPr>
              <a:t>“Abnormal or atypical behavior that is unacceptable in a given situation with the potential that serious harm is imminent.”                                 – </a:t>
            </a:r>
            <a:r>
              <a:rPr lang="en-US" sz="2600" i="1" dirty="0" smtClean="0">
                <a:latin typeface="Georgia"/>
                <a:cs typeface="Georgia"/>
              </a:rPr>
              <a:t>Brady Emergency Care</a:t>
            </a:r>
            <a:r>
              <a:rPr lang="en-US" sz="2600" dirty="0" smtClean="0">
                <a:latin typeface="Georgia"/>
                <a:cs typeface="Georgia"/>
              </a:rPr>
              <a:t> </a:t>
            </a:r>
          </a:p>
          <a:p>
            <a:pPr algn="ctr">
              <a:buNone/>
            </a:pPr>
            <a:endParaRPr lang="en-US" sz="2600" dirty="0" smtClean="0">
              <a:latin typeface="Georgia"/>
              <a:cs typeface="Georgia"/>
            </a:endParaRPr>
          </a:p>
          <a:p>
            <a:pPr algn="ctr">
              <a:buNone/>
            </a:pPr>
            <a:r>
              <a:rPr lang="en-US" sz="3097" dirty="0" smtClean="0">
                <a:latin typeface="Georgia"/>
                <a:cs typeface="Georgia"/>
              </a:rPr>
              <a:t>“Behavioral emergency” and “psychiatric emergency” are sometimes used interchangeably, but are not</a:t>
            </a:r>
            <a:r>
              <a:rPr lang="en-US" sz="3097" dirty="0" smtClean="0">
                <a:latin typeface="Georgia"/>
                <a:cs typeface="Georgia"/>
              </a:rPr>
              <a:t> synonymous</a:t>
            </a:r>
            <a:r>
              <a:rPr lang="en-US" sz="3097" dirty="0" smtClean="0">
                <a:latin typeface="Georgia"/>
                <a:cs typeface="Georgia"/>
              </a:rPr>
              <a:t>.</a:t>
            </a:r>
            <a:r>
              <a:rPr lang="en-US" sz="2600" dirty="0" smtClean="0">
                <a:latin typeface="Georgia"/>
                <a:cs typeface="Georgia"/>
              </a:rPr>
              <a:t> </a:t>
            </a:r>
          </a:p>
          <a:p>
            <a:pPr algn="ctr">
              <a:buNone/>
            </a:pPr>
            <a:endParaRPr lang="en-US" sz="2600" i="1" dirty="0">
              <a:latin typeface="Georgia"/>
              <a:cs typeface="Georgia"/>
            </a:endParaRPr>
          </a:p>
          <a:p>
            <a:pPr algn="ctr">
              <a:buNone/>
            </a:pPr>
            <a:endParaRPr lang="en-US" sz="2600" dirty="0" smtClean="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err="1" smtClean="0">
                <a:latin typeface="Georgia"/>
                <a:cs typeface="Georgia"/>
              </a:rPr>
              <a:t>MERT’s</a:t>
            </a:r>
            <a:r>
              <a:rPr lang="en-US" sz="3600" b="1" dirty="0" smtClean="0">
                <a:latin typeface="Georgia"/>
                <a:cs typeface="Georgia"/>
              </a:rPr>
              <a:t> Psych/Behavioral Calls</a:t>
            </a:r>
            <a:endParaRPr lang="en-US" sz="3600" b="1" dirty="0">
              <a:latin typeface="Georgia"/>
              <a:cs typeface="Georgia"/>
            </a:endParaRPr>
          </a:p>
        </p:txBody>
      </p:sp>
      <p:pic>
        <p:nvPicPr>
          <p:cNvPr id="4" name="Content Placeholder 3" descr="Screen Shot 2015-08-17 at 8.28.45 AM.png"/>
          <p:cNvPicPr>
            <a:picLocks noGrp="1" noChangeAspect="1"/>
          </p:cNvPicPr>
          <p:nvPr>
            <p:ph idx="1"/>
          </p:nvPr>
        </p:nvPicPr>
        <p:blipFill>
          <a:blip r:embed="rId2"/>
          <a:stretch>
            <a:fillRect/>
          </a:stretch>
        </p:blipFill>
        <p:spPr>
          <a:xfrm>
            <a:off x="914400" y="1417638"/>
            <a:ext cx="7496615" cy="4817269"/>
          </a:xfrm>
        </p:spPr>
      </p:pic>
      <p:sp>
        <p:nvSpPr>
          <p:cNvPr id="5" name="TextBox 4"/>
          <p:cNvSpPr txBox="1"/>
          <p:nvPr/>
        </p:nvSpPr>
        <p:spPr>
          <a:xfrm>
            <a:off x="3810000" y="5396299"/>
            <a:ext cx="533400" cy="323165"/>
          </a:xfrm>
          <a:prstGeom prst="rect">
            <a:avLst/>
          </a:prstGeom>
          <a:noFill/>
        </p:spPr>
        <p:txBody>
          <a:bodyPr wrap="square" rtlCol="0">
            <a:spAutoFit/>
          </a:bodyPr>
          <a:lstStyle/>
          <a:p>
            <a:r>
              <a:rPr lang="en-US" sz="1500" dirty="0" smtClean="0">
                <a:solidFill>
                  <a:schemeClr val="bg1"/>
                </a:solidFill>
              </a:rPr>
              <a:t>4%</a:t>
            </a:r>
            <a:endParaRPr lang="en-US" sz="15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Psychiatric Disorders</a:t>
            </a:r>
            <a:endParaRPr lang="en-US" sz="3600" b="1" dirty="0">
              <a:latin typeface="Georgia"/>
              <a:cs typeface="Georgia"/>
            </a:endParaRPr>
          </a:p>
        </p:txBody>
      </p:sp>
      <p:sp>
        <p:nvSpPr>
          <p:cNvPr id="3" name="Content Placeholder 2"/>
          <p:cNvSpPr>
            <a:spLocks noGrp="1"/>
          </p:cNvSpPr>
          <p:nvPr>
            <p:ph idx="1"/>
          </p:nvPr>
        </p:nvSpPr>
        <p:spPr/>
        <p:txBody>
          <a:bodyPr>
            <a:normAutofit/>
          </a:bodyPr>
          <a:lstStyle/>
          <a:p>
            <a:r>
              <a:rPr lang="en-US" sz="3000" dirty="0" smtClean="0">
                <a:latin typeface="Georgia"/>
                <a:cs typeface="Georgia"/>
              </a:rPr>
              <a:t>Account for ~25% of disability in the U.S.</a:t>
            </a:r>
            <a:endParaRPr lang="en-US" sz="3000" dirty="0" smtClean="0">
              <a:latin typeface="Georgia"/>
              <a:cs typeface="Georgia"/>
            </a:endParaRPr>
          </a:p>
          <a:p>
            <a:r>
              <a:rPr lang="en-US" sz="3000" dirty="0" smtClean="0">
                <a:latin typeface="Georgia"/>
                <a:cs typeface="Georgia"/>
              </a:rPr>
              <a:t>“Common” </a:t>
            </a:r>
            <a:r>
              <a:rPr lang="en-US" sz="3000" dirty="0" smtClean="0">
                <a:latin typeface="Georgia"/>
                <a:cs typeface="Georgia"/>
              </a:rPr>
              <a:t>Psychiatric Disorders</a:t>
            </a:r>
          </a:p>
          <a:p>
            <a:pPr lvl="1"/>
            <a:r>
              <a:rPr lang="en-US" sz="2600" dirty="0" smtClean="0">
                <a:latin typeface="Georgia"/>
                <a:cs typeface="Georgia"/>
              </a:rPr>
              <a:t>Depression</a:t>
            </a:r>
          </a:p>
          <a:p>
            <a:pPr lvl="1"/>
            <a:r>
              <a:rPr lang="en-US" sz="2600" dirty="0" smtClean="0">
                <a:latin typeface="Georgia"/>
                <a:cs typeface="Georgia"/>
              </a:rPr>
              <a:t>Anxiety Disorders</a:t>
            </a:r>
          </a:p>
          <a:p>
            <a:pPr lvl="1"/>
            <a:r>
              <a:rPr lang="en-US" sz="2600" dirty="0" smtClean="0">
                <a:latin typeface="Georgia"/>
                <a:cs typeface="Georgia"/>
              </a:rPr>
              <a:t>Posttraumatic Stress Disorder (PTSD) </a:t>
            </a:r>
          </a:p>
          <a:p>
            <a:pPr lvl="1"/>
            <a:r>
              <a:rPr lang="en-US" sz="2600" dirty="0" smtClean="0">
                <a:latin typeface="Georgia"/>
                <a:cs typeface="Georgia"/>
              </a:rPr>
              <a:t>Schizophrenia</a:t>
            </a:r>
          </a:p>
          <a:p>
            <a:pPr lvl="1"/>
            <a:r>
              <a:rPr lang="en-US" sz="2600" dirty="0" smtClean="0">
                <a:latin typeface="Georgia"/>
                <a:cs typeface="Georgia"/>
              </a:rPr>
              <a:t>Bipolar Disorder</a:t>
            </a:r>
          </a:p>
        </p:txBody>
      </p:sp>
      <p:pic>
        <p:nvPicPr>
          <p:cNvPr id="20482" name="Picture 2"/>
          <p:cNvPicPr>
            <a:picLocks noChangeAspect="1" noChangeArrowheads="1"/>
          </p:cNvPicPr>
          <p:nvPr/>
        </p:nvPicPr>
        <p:blipFill>
          <a:blip r:embed="rId2"/>
          <a:srcRect/>
          <a:stretch>
            <a:fillRect/>
          </a:stretch>
        </p:blipFill>
        <p:spPr bwMode="auto">
          <a:xfrm>
            <a:off x="4666966" y="4343400"/>
            <a:ext cx="4477033" cy="2514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dirty="0" smtClean="0">
                <a:latin typeface="Georgia"/>
                <a:cs typeface="Georgia"/>
              </a:rPr>
              <a:t>Depression</a:t>
            </a:r>
            <a:r>
              <a:rPr lang="en-US" sz="3600" b="1" i="1" dirty="0" smtClean="0">
                <a:latin typeface="Georgia"/>
                <a:cs typeface="Georgia"/>
              </a:rPr>
              <a:t> </a:t>
            </a:r>
            <a:r>
              <a:rPr lang="en-US" sz="3600" b="1" dirty="0" smtClean="0">
                <a:latin typeface="Georgia"/>
                <a:cs typeface="Georgia"/>
              </a:rPr>
              <a:t>and Suicide</a:t>
            </a:r>
            <a:endParaRPr lang="en-US" sz="3600" b="1" dirty="0">
              <a:latin typeface="Georgia"/>
              <a:cs typeface="Georgia"/>
            </a:endParaRPr>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algn="ctr">
              <a:buNone/>
            </a:pPr>
            <a:r>
              <a:rPr lang="en-US" sz="2595" i="1" dirty="0" smtClean="0">
                <a:latin typeface="Georgia"/>
                <a:cs typeface="Georgia"/>
              </a:rPr>
              <a:t>“In 2011… a nationwide survey of college students at 2- and 4-year institutions… found that about 30 percent of college students reported feeling ‘so depressed that it was difficult to function’ at some time in the past year.”     </a:t>
            </a:r>
          </a:p>
          <a:p>
            <a:pPr algn="ctr">
              <a:buNone/>
            </a:pPr>
            <a:r>
              <a:rPr lang="en-US" sz="2353" dirty="0" smtClean="0">
                <a:latin typeface="Georgia"/>
                <a:cs typeface="Georgia"/>
              </a:rPr>
              <a:t>– National Institute of Health</a:t>
            </a:r>
          </a:p>
          <a:p>
            <a:pPr algn="ctr">
              <a:buNone/>
            </a:pPr>
            <a:endParaRPr lang="en-US" sz="2353" dirty="0" smtClean="0">
              <a:latin typeface="Georgia"/>
              <a:cs typeface="Georgia"/>
            </a:endParaRPr>
          </a:p>
          <a:p>
            <a:r>
              <a:rPr lang="en-US" sz="3000" dirty="0" smtClean="0">
                <a:latin typeface="Georgia"/>
                <a:cs typeface="Georgia"/>
              </a:rPr>
              <a:t>In Fall 2011, more than 6% of college students reported seriously considering suicide</a:t>
            </a:r>
          </a:p>
          <a:p>
            <a:r>
              <a:rPr lang="en-US" sz="3000" dirty="0" smtClean="0">
                <a:latin typeface="Georgia"/>
                <a:cs typeface="Georgia"/>
              </a:rPr>
              <a:t>1% reported attempting suicide in the past year</a:t>
            </a:r>
          </a:p>
          <a:p>
            <a:r>
              <a:rPr lang="en-US" sz="3000" dirty="0" smtClean="0">
                <a:latin typeface="Georgia"/>
                <a:cs typeface="Georgia"/>
              </a:rPr>
              <a:t>Suicide is the </a:t>
            </a:r>
            <a:r>
              <a:rPr lang="en-US" sz="3000" b="1" dirty="0" smtClean="0">
                <a:latin typeface="Georgia"/>
                <a:cs typeface="Georgia"/>
              </a:rPr>
              <a:t>third </a:t>
            </a:r>
            <a:r>
              <a:rPr lang="en-US" sz="3000" dirty="0" smtClean="0">
                <a:latin typeface="Georgia"/>
                <a:cs typeface="Georgia"/>
              </a:rPr>
              <a:t>leading cause of death for teens and young adults, ages 10-24</a:t>
            </a:r>
          </a:p>
          <a:p>
            <a:pPr lvl="1"/>
            <a:r>
              <a:rPr lang="en-US" sz="2600" dirty="0" smtClean="0">
                <a:latin typeface="Georgia"/>
                <a:cs typeface="Georgia"/>
              </a:rPr>
              <a:t>Top three methods of suicide in young people: firearm (45%), suffocation (40%), poisoning (8%) (CDC 2015)</a:t>
            </a:r>
          </a:p>
          <a:p>
            <a:pPr lvl="1"/>
            <a:r>
              <a:rPr lang="en-US" sz="2600" dirty="0" smtClean="0">
                <a:latin typeface="Georgia"/>
                <a:cs typeface="Georgia"/>
              </a:rPr>
              <a:t>Men are more likely to die from attempted suicide (81% of deaths were males; 19% were females)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b="1" dirty="0" smtClean="0">
                <a:latin typeface="Georgia"/>
                <a:cs typeface="Georgia"/>
              </a:rPr>
              <a:t>Anxiety Disorders</a:t>
            </a:r>
            <a:endParaRPr lang="en-US" sz="3600" b="1" dirty="0">
              <a:latin typeface="Georgia"/>
              <a:cs typeface="Georgia"/>
            </a:endParaRPr>
          </a:p>
        </p:txBody>
      </p:sp>
      <p:sp>
        <p:nvSpPr>
          <p:cNvPr id="3" name="Content Placeholder 2"/>
          <p:cNvSpPr>
            <a:spLocks noGrp="1"/>
          </p:cNvSpPr>
          <p:nvPr>
            <p:ph idx="1"/>
          </p:nvPr>
        </p:nvSpPr>
        <p:spPr/>
        <p:txBody>
          <a:bodyPr>
            <a:normAutofit fontScale="92500"/>
          </a:bodyPr>
          <a:lstStyle/>
          <a:p>
            <a:r>
              <a:rPr lang="en-US" sz="3000" dirty="0" smtClean="0">
                <a:latin typeface="Georgia"/>
                <a:cs typeface="Georgia"/>
              </a:rPr>
              <a:t>Generalized Anxiety Disorder</a:t>
            </a:r>
          </a:p>
          <a:p>
            <a:pPr lvl="1"/>
            <a:r>
              <a:rPr lang="en-US" sz="2200" dirty="0" smtClean="0">
                <a:latin typeface="Georgia"/>
                <a:cs typeface="Georgia"/>
              </a:rPr>
              <a:t>When anxiety regularly and significantly interferes with an individual’s life</a:t>
            </a:r>
            <a:endParaRPr lang="en-US" sz="3000" dirty="0" smtClean="0">
              <a:latin typeface="Georgia"/>
              <a:cs typeface="Georgia"/>
            </a:endParaRPr>
          </a:p>
          <a:p>
            <a:r>
              <a:rPr lang="en-US" sz="3000" dirty="0" smtClean="0">
                <a:latin typeface="Georgia"/>
                <a:cs typeface="Georgia"/>
              </a:rPr>
              <a:t>Panic Disorder, Acute Stress Disorder</a:t>
            </a:r>
          </a:p>
          <a:p>
            <a:pPr lvl="1"/>
            <a:r>
              <a:rPr lang="en-US" sz="2600" dirty="0" smtClean="0">
                <a:latin typeface="Georgia"/>
                <a:cs typeface="Georgia"/>
              </a:rPr>
              <a:t>Different from normal fear and anxiety; more severe, prolonged, and often strikes without reason/warning</a:t>
            </a:r>
          </a:p>
          <a:p>
            <a:r>
              <a:rPr lang="en-US" sz="3000" dirty="0" smtClean="0">
                <a:latin typeface="Georgia"/>
                <a:cs typeface="Georgia"/>
              </a:rPr>
              <a:t>Behavioral Responses</a:t>
            </a:r>
          </a:p>
          <a:p>
            <a:pPr lvl="1"/>
            <a:r>
              <a:rPr lang="en-US" sz="2600" dirty="0" smtClean="0">
                <a:latin typeface="Georgia"/>
                <a:cs typeface="Georgia"/>
              </a:rPr>
              <a:t>Patient feels a loss of control, threatened, or as if he or she is going to die  </a:t>
            </a:r>
            <a:endParaRPr lang="en-US" sz="2400" dirty="0" smtClean="0">
              <a:latin typeface="Georgia"/>
              <a:cs typeface="Georgia"/>
            </a:endParaRPr>
          </a:p>
          <a:p>
            <a:pPr lvl="1"/>
            <a:r>
              <a:rPr lang="en-US" sz="2600" dirty="0" smtClean="0">
                <a:latin typeface="Georgia"/>
                <a:cs typeface="Georgia"/>
              </a:rPr>
              <a:t>Panic attack! </a:t>
            </a:r>
          </a:p>
          <a:p>
            <a:endParaRPr lang="en-US" sz="30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a:p>
            <a:pPr lvl="1"/>
            <a:endParaRPr lang="en-US" sz="2600" dirty="0">
              <a:latin typeface="Georgia"/>
              <a:cs typeface="Georgia"/>
            </a:endParaRPr>
          </a:p>
          <a:p>
            <a:pPr lvl="1">
              <a:buNone/>
            </a:pPr>
            <a:endParaRPr lang="en-US" sz="2600" dirty="0" smtClean="0">
              <a:latin typeface="Georgia"/>
              <a:cs typeface="Georgia"/>
            </a:endParaRPr>
          </a:p>
          <a:p>
            <a:pPr lvl="1"/>
            <a:endParaRPr lang="en-US" sz="2600" dirty="0" smtClean="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dirty="0" smtClean="0">
                <a:latin typeface="Georgia"/>
                <a:cs typeface="Georgia"/>
              </a:rPr>
              <a:t>Panic/Anxiety Attacks</a:t>
            </a:r>
            <a:endParaRPr lang="en-US" sz="3600" b="1" dirty="0">
              <a:latin typeface="Georgia"/>
              <a:cs typeface="Georgia"/>
            </a:endParaRPr>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sz="3000" dirty="0" smtClean="0">
                <a:latin typeface="Georgia"/>
                <a:cs typeface="Georgia"/>
              </a:rPr>
              <a:t>Abrupt onset of crippling fear or discomfort</a:t>
            </a:r>
          </a:p>
          <a:p>
            <a:r>
              <a:rPr lang="en-US" sz="3000" dirty="0" smtClean="0">
                <a:latin typeface="Georgia"/>
                <a:cs typeface="Georgia"/>
              </a:rPr>
              <a:t>Look for a combination of the following symptoms:</a:t>
            </a:r>
          </a:p>
          <a:p>
            <a:pPr lvl="1"/>
            <a:r>
              <a:rPr lang="en-US" sz="2600" dirty="0" smtClean="0">
                <a:latin typeface="Georgia"/>
                <a:cs typeface="Georgia"/>
              </a:rPr>
              <a:t>Tachycardia, palpitations, etc.</a:t>
            </a:r>
          </a:p>
          <a:p>
            <a:pPr lvl="1"/>
            <a:r>
              <a:rPr lang="en-US" sz="2600" dirty="0" smtClean="0">
                <a:latin typeface="Georgia"/>
                <a:cs typeface="Georgia"/>
              </a:rPr>
              <a:t>Hyperventilation</a:t>
            </a:r>
          </a:p>
          <a:p>
            <a:pPr lvl="1"/>
            <a:r>
              <a:rPr lang="en-US" sz="2600" dirty="0" smtClean="0">
                <a:latin typeface="Georgia"/>
                <a:cs typeface="Georgia"/>
              </a:rPr>
              <a:t>Diaphoresis</a:t>
            </a:r>
          </a:p>
          <a:p>
            <a:pPr lvl="1"/>
            <a:r>
              <a:rPr lang="en-US" sz="2600" dirty="0" smtClean="0">
                <a:latin typeface="Georgia"/>
                <a:cs typeface="Georgia"/>
              </a:rPr>
              <a:t>Dizziness</a:t>
            </a:r>
          </a:p>
          <a:p>
            <a:pPr lvl="1"/>
            <a:r>
              <a:rPr lang="en-US" sz="2600" dirty="0" smtClean="0">
                <a:latin typeface="Georgia"/>
                <a:cs typeface="Georgia"/>
              </a:rPr>
              <a:t>Trembling or shaking</a:t>
            </a:r>
          </a:p>
          <a:p>
            <a:pPr lvl="1"/>
            <a:r>
              <a:rPr lang="en-US" sz="2600" dirty="0" err="1" smtClean="0">
                <a:latin typeface="Georgia"/>
                <a:cs typeface="Georgia"/>
              </a:rPr>
              <a:t>Tetany</a:t>
            </a:r>
            <a:r>
              <a:rPr lang="en-US" sz="2600" dirty="0" smtClean="0">
                <a:latin typeface="Georgia"/>
                <a:cs typeface="Georgia"/>
              </a:rPr>
              <a:t>/curled fingers</a:t>
            </a:r>
          </a:p>
          <a:p>
            <a:pPr lvl="1"/>
            <a:r>
              <a:rPr lang="en-US" sz="2600" dirty="0" smtClean="0">
                <a:latin typeface="Georgia"/>
                <a:cs typeface="Georgia"/>
              </a:rPr>
              <a:t>Shortness of breath</a:t>
            </a:r>
          </a:p>
          <a:p>
            <a:pPr lvl="1"/>
            <a:r>
              <a:rPr lang="en-US" sz="2600" dirty="0" smtClean="0">
                <a:latin typeface="Georgia"/>
                <a:cs typeface="Georgia"/>
              </a:rPr>
              <a:t>Chest pain or discomfort</a:t>
            </a:r>
          </a:p>
          <a:p>
            <a:pPr lvl="1"/>
            <a:r>
              <a:rPr lang="en-US" sz="2600" dirty="0" smtClean="0">
                <a:latin typeface="Georgia"/>
                <a:cs typeface="Georgia"/>
              </a:rPr>
              <a:t>Nausea or stomach pain</a:t>
            </a:r>
          </a:p>
          <a:p>
            <a:pPr lvl="1"/>
            <a:r>
              <a:rPr lang="en-US" sz="2600" dirty="0" err="1" smtClean="0">
                <a:latin typeface="Georgia"/>
                <a:cs typeface="Georgia"/>
              </a:rPr>
              <a:t>Paresthesia</a:t>
            </a:r>
            <a:r>
              <a:rPr lang="en-US" sz="2600" dirty="0" smtClean="0">
                <a:latin typeface="Georgia"/>
                <a:cs typeface="Georgia"/>
              </a:rPr>
              <a:t> (numbness or tingling)</a:t>
            </a:r>
          </a:p>
          <a:p>
            <a:pPr lvl="1"/>
            <a:r>
              <a:rPr lang="en-US" sz="2600" dirty="0" smtClean="0">
                <a:latin typeface="Georgia"/>
                <a:cs typeface="Georgia"/>
              </a:rPr>
              <a:t>Fear of dying </a:t>
            </a:r>
            <a:endParaRPr lang="en-US" sz="3000" dirty="0" smtClean="0">
              <a:latin typeface="Georgia"/>
              <a:cs typeface="Georgia"/>
            </a:endParaRPr>
          </a:p>
          <a:p>
            <a:r>
              <a:rPr lang="en-US" sz="3000" dirty="0" smtClean="0">
                <a:latin typeface="Georgia"/>
                <a:cs typeface="Georgia"/>
              </a:rPr>
              <a:t>Avoid tunnel vision! The aforementioned symptoms are obviously not exclusive to anxiety disorders</a:t>
            </a:r>
          </a:p>
          <a:p>
            <a:endParaRPr lang="en-US" sz="30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a:p>
            <a:pPr lvl="1"/>
            <a:endParaRPr lang="en-US" sz="2600" dirty="0" smtClean="0">
              <a:latin typeface="Georgia"/>
              <a:cs typeface="Georgia"/>
            </a:endParaRPr>
          </a:p>
          <a:p>
            <a:pPr lvl="1">
              <a:buNone/>
            </a:pPr>
            <a:endParaRPr lang="en-US" sz="2600" dirty="0" smtClean="0">
              <a:latin typeface="Georgia"/>
              <a:cs typeface="Georgia"/>
            </a:endParaRPr>
          </a:p>
          <a:p>
            <a:pPr lvl="1"/>
            <a:endParaRPr lang="en-US" sz="2600" dirty="0" smtClean="0">
              <a:latin typeface="Georgia"/>
              <a:cs typeface="Georgia"/>
            </a:endParaRPr>
          </a:p>
          <a:p>
            <a:pPr lvl="1">
              <a:buNone/>
            </a:pPr>
            <a:endParaRPr lang="en-US" sz="2600" dirty="0" smtClean="0">
              <a:latin typeface="Georgia"/>
              <a:cs typeface="Georgia"/>
            </a:endParaRPr>
          </a:p>
        </p:txBody>
      </p:sp>
      <p:sp>
        <p:nvSpPr>
          <p:cNvPr id="4" name="TextBox 3"/>
          <p:cNvSpPr txBox="1"/>
          <p:nvPr/>
        </p:nvSpPr>
        <p:spPr>
          <a:xfrm>
            <a:off x="3124200" y="6534835"/>
            <a:ext cx="6858000" cy="323165"/>
          </a:xfrm>
          <a:prstGeom prst="rect">
            <a:avLst/>
          </a:prstGeom>
          <a:noFill/>
        </p:spPr>
        <p:txBody>
          <a:bodyPr wrap="square" rtlCol="0">
            <a:spAutoFit/>
          </a:bodyPr>
          <a:lstStyle/>
          <a:p>
            <a:r>
              <a:rPr lang="en-US" sz="1500" dirty="0" smtClean="0">
                <a:latin typeface="Georgia"/>
                <a:cs typeface="Georgia"/>
              </a:rPr>
              <a:t>© Anxiety and Depression Association of America (ADAA), 2010-2015</a:t>
            </a:r>
            <a:endParaRPr lang="en-US" sz="1500" dirty="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5077</TotalTime>
  <Words>2588</Words>
  <Application>Microsoft Macintosh PowerPoint</Application>
  <PresentationFormat>On-screen Show (4:3)</PresentationFormat>
  <Paragraphs>410</Paragraphs>
  <Slides>31</Slides>
  <Notes>10</Notes>
  <HiddenSlides>0</HiddenSlides>
  <MMClips>0</MMClips>
  <ScaleCrop>false</ScaleCrop>
  <HeadingPairs>
    <vt:vector size="4" baseType="variant">
      <vt:variant>
        <vt:lpstr>Design Template</vt:lpstr>
      </vt:variant>
      <vt:variant>
        <vt:i4>1</vt:i4>
      </vt:variant>
      <vt:variant>
        <vt:lpstr>Slide Titles</vt:lpstr>
      </vt:variant>
      <vt:variant>
        <vt:i4>31</vt:i4>
      </vt:variant>
    </vt:vector>
  </HeadingPairs>
  <TitlesOfParts>
    <vt:vector size="32" baseType="lpstr">
      <vt:lpstr>Office Theme</vt:lpstr>
      <vt:lpstr>Slide 1</vt:lpstr>
      <vt:lpstr>Objectives</vt:lpstr>
      <vt:lpstr>What is a Psychiatric Emergency?</vt:lpstr>
      <vt:lpstr>What is a Behavioral Emergency?</vt:lpstr>
      <vt:lpstr>MERT’s Psych/Behavioral Calls</vt:lpstr>
      <vt:lpstr>Psychiatric Disorders</vt:lpstr>
      <vt:lpstr>Depression and Suicide</vt:lpstr>
      <vt:lpstr>Anxiety Disorders</vt:lpstr>
      <vt:lpstr>Panic/Anxiety Attacks</vt:lpstr>
      <vt:lpstr>Posttraumatic Stress Disorder (PTSD)</vt:lpstr>
      <vt:lpstr>Sexual Assault</vt:lpstr>
      <vt:lpstr>Schizophrenia</vt:lpstr>
      <vt:lpstr>Bipolar Disorder</vt:lpstr>
      <vt:lpstr>Common Medications</vt:lpstr>
      <vt:lpstr>Altered Mental Status</vt:lpstr>
      <vt:lpstr>Altered Mental Status</vt:lpstr>
      <vt:lpstr>Working with Psychiatric Emergency Patients</vt:lpstr>
      <vt:lpstr>General Actions and Precautions</vt:lpstr>
      <vt:lpstr>Patients with Suicidal Ideation</vt:lpstr>
      <vt:lpstr>Mental Hygiene Law</vt:lpstr>
      <vt:lpstr>Signs of Risk for Suicide</vt:lpstr>
      <vt:lpstr>What NOT Say to a Suicidal Patient</vt:lpstr>
      <vt:lpstr>Sexual Assault Patients</vt:lpstr>
      <vt:lpstr>Patients Experiencing a Panic Attack</vt:lpstr>
      <vt:lpstr>Conclusion</vt:lpstr>
      <vt:lpstr>Scenario #1</vt:lpstr>
      <vt:lpstr>Scenario #2</vt:lpstr>
      <vt:lpstr>Scenario #3</vt:lpstr>
      <vt:lpstr>Scenario #4</vt:lpstr>
      <vt:lpstr>Scenario #5</vt:lpstr>
      <vt:lpstr>Scenario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Psychiatric Emergencies</dc:title>
  <dc:creator>S B</dc:creator>
  <cp:lastModifiedBy>S B</cp:lastModifiedBy>
  <cp:revision>358</cp:revision>
  <dcterms:created xsi:type="dcterms:W3CDTF">2015-08-25T12:35:19Z</dcterms:created>
  <dcterms:modified xsi:type="dcterms:W3CDTF">2015-08-26T17:51:52Z</dcterms:modified>
</cp:coreProperties>
</file>