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799839-5D15-4037-B267-5AE4F2E15DA3}"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193287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799839-5D15-4037-B267-5AE4F2E15DA3}"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316174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799839-5D15-4037-B267-5AE4F2E15DA3}"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249019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799839-5D15-4037-B267-5AE4F2E15DA3}"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93736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799839-5D15-4037-B267-5AE4F2E15DA3}"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2897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799839-5D15-4037-B267-5AE4F2E15DA3}"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416690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799839-5D15-4037-B267-5AE4F2E15DA3}" type="datetimeFigureOut">
              <a:rPr lang="en-US" smtClean="0"/>
              <a:t>4/5/2014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193087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799839-5D15-4037-B267-5AE4F2E15DA3}"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14773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99839-5D15-4037-B267-5AE4F2E15DA3}" type="datetimeFigureOut">
              <a:rPr lang="en-US" smtClean="0"/>
              <a:t>4/5/2014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381214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799839-5D15-4037-B267-5AE4F2E15DA3}"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69249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799839-5D15-4037-B267-5AE4F2E15DA3}"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F38ED-FF86-42BE-9CED-3CAD9FCA905D}" type="slidenum">
              <a:rPr lang="en-US" smtClean="0"/>
              <a:t>‹#›</a:t>
            </a:fld>
            <a:endParaRPr lang="en-US"/>
          </a:p>
        </p:txBody>
      </p:sp>
    </p:spTree>
    <p:extLst>
      <p:ext uri="{BB962C8B-B14F-4D97-AF65-F5344CB8AC3E}">
        <p14:creationId xmlns:p14="http://schemas.microsoft.com/office/powerpoint/2010/main" val="328237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99839-5D15-4037-B267-5AE4F2E15DA3}" type="datetimeFigureOut">
              <a:rPr lang="en-US" smtClean="0"/>
              <a:t>4/5/2014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F38ED-FF86-42BE-9CED-3CAD9FCA905D}" type="slidenum">
              <a:rPr lang="en-US" smtClean="0"/>
              <a:t>‹#›</a:t>
            </a:fld>
            <a:endParaRPr lang="en-US"/>
          </a:p>
        </p:txBody>
      </p:sp>
    </p:spTree>
    <p:extLst>
      <p:ext uri="{BB962C8B-B14F-4D97-AF65-F5344CB8AC3E}">
        <p14:creationId xmlns:p14="http://schemas.microsoft.com/office/powerpoint/2010/main" val="27768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pac.getac.com/images/products/V110/V110_FL_open_getac_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715" y="1630206"/>
            <a:ext cx="5227794" cy="52277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84117" y="121104"/>
            <a:ext cx="497226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Phil(’s) In-Service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13021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250" y="0"/>
            <a:ext cx="191110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About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556260" y="1502688"/>
            <a:ext cx="11635740" cy="5355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Windows 7</a:t>
            </a:r>
          </a:p>
          <a:p>
            <a:pPr marL="285750" indent="-285750">
              <a:buFont typeface="Arial" panose="020B0604020202020204" pitchFamily="34" charset="0"/>
              <a:buChar char="•"/>
            </a:pPr>
            <a:r>
              <a:rPr lang="en-US" dirty="0" smtClean="0"/>
              <a:t>Touchscreen</a:t>
            </a:r>
          </a:p>
          <a:p>
            <a:pPr marL="285750" indent="-285750">
              <a:buFont typeface="Arial" panose="020B0604020202020204" pitchFamily="34" charset="0"/>
              <a:buChar char="•"/>
            </a:pPr>
            <a:r>
              <a:rPr lang="en-US" dirty="0" smtClean="0"/>
              <a:t>Waterproof</a:t>
            </a:r>
          </a:p>
          <a:p>
            <a:pPr marL="285750" indent="-285750">
              <a:buFont typeface="Arial" panose="020B0604020202020204" pitchFamily="34" charset="0"/>
              <a:buChar char="•"/>
            </a:pPr>
            <a:r>
              <a:rPr lang="en-US" dirty="0" smtClean="0"/>
              <a:t>Vibration and Drop Resistant</a:t>
            </a:r>
          </a:p>
          <a:p>
            <a:pPr marL="285750" indent="-285750">
              <a:buFont typeface="Arial" panose="020B0604020202020204" pitchFamily="34" charset="0"/>
              <a:buChar char="•"/>
            </a:pPr>
            <a:r>
              <a:rPr lang="en-US" dirty="0" smtClean="0"/>
              <a:t>Meets Military standards</a:t>
            </a:r>
          </a:p>
          <a:p>
            <a:pPr marL="285750" indent="-285750">
              <a:buFont typeface="Arial" panose="020B0604020202020204" pitchFamily="34" charset="0"/>
              <a:buChar char="•"/>
            </a:pPr>
            <a:r>
              <a:rPr lang="en-US" dirty="0" smtClean="0"/>
              <a:t>4.36 lbs with 11. 6 in screen</a:t>
            </a:r>
          </a:p>
          <a:p>
            <a:pPr marL="285750" indent="-285750">
              <a:buFont typeface="Arial" panose="020B0604020202020204" pitchFamily="34" charset="0"/>
              <a:buChar char="•"/>
            </a:pPr>
            <a:r>
              <a:rPr lang="en-US" dirty="0" smtClean="0"/>
              <a:t>Standard Ports</a:t>
            </a:r>
          </a:p>
          <a:p>
            <a:pPr marL="285750" indent="-285750">
              <a:buFont typeface="Arial" panose="020B0604020202020204" pitchFamily="34" charset="0"/>
              <a:buChar char="•"/>
            </a:pPr>
            <a:r>
              <a:rPr lang="en-US" dirty="0" smtClean="0"/>
              <a:t>Operating temp  -6 – 140</a:t>
            </a:r>
          </a:p>
          <a:p>
            <a:pPr marL="285750" indent="-285750">
              <a:buFont typeface="Arial" panose="020B0604020202020204" pitchFamily="34" charset="0"/>
              <a:buChar char="•"/>
            </a:pPr>
            <a:r>
              <a:rPr lang="en-US" dirty="0" smtClean="0"/>
              <a:t>Storage temp -40 – 160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Note- touchscreen becomes less responsive in cold</a:t>
            </a:r>
          </a:p>
          <a:p>
            <a:endParaRPr lang="en-US" dirty="0"/>
          </a:p>
        </p:txBody>
      </p:sp>
      <p:pic>
        <p:nvPicPr>
          <p:cNvPr id="3074" name="Picture 2" descr="http://www.ixbt.com/short/images/2013/Oct/v110_built_2_surv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932" y="1644090"/>
            <a:ext cx="4933950"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9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9542" y="8015"/>
            <a:ext cx="157806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SOPs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485104" y="762903"/>
            <a:ext cx="11706896" cy="6494085"/>
          </a:xfrm>
          <a:prstGeom prst="rect">
            <a:avLst/>
          </a:prstGeom>
          <a:noFill/>
        </p:spPr>
        <p:txBody>
          <a:bodyPr wrap="square" rtlCol="0">
            <a:spAutoFit/>
          </a:bodyPr>
          <a:lstStyle/>
          <a:p>
            <a:r>
              <a:rPr lang="en-US" sz="1600" dirty="0"/>
              <a:t>10.3 Training</a:t>
            </a:r>
          </a:p>
          <a:p>
            <a:r>
              <a:rPr lang="en-US" sz="1600" dirty="0"/>
              <a:t>	10.3.1 All Crew Chiefs and Crew Chief Trainees must be trained in use of V110 before use during calls.</a:t>
            </a:r>
          </a:p>
          <a:p>
            <a:r>
              <a:rPr lang="en-US" sz="1600" dirty="0"/>
              <a:t>	10.3.2 Training will be carried out by the training department and will include how to handle and implement V110 during shifts. </a:t>
            </a:r>
          </a:p>
          <a:p>
            <a:r>
              <a:rPr lang="en-US" sz="1600" dirty="0"/>
              <a:t> </a:t>
            </a:r>
          </a:p>
          <a:p>
            <a:r>
              <a:rPr lang="en-US" sz="1600" dirty="0"/>
              <a:t>10.4 Usage</a:t>
            </a:r>
          </a:p>
          <a:p>
            <a:r>
              <a:rPr lang="en-US" sz="1600" dirty="0"/>
              <a:t>	10.4.1 V110 shall be used to record demographics, vitals, and dropdown menus on </a:t>
            </a:r>
            <a:r>
              <a:rPr lang="en-US" sz="1600" dirty="0" err="1"/>
              <a:t>emscharts</a:t>
            </a:r>
            <a:r>
              <a:rPr lang="en-US" sz="1600" dirty="0"/>
              <a:t> while on-scene. Information will be recorded by the Crew Chief as the information is obtained by the Crew Chief Trainee.</a:t>
            </a:r>
          </a:p>
          <a:p>
            <a:r>
              <a:rPr lang="en-US" sz="1600" dirty="0"/>
              <a:t>	10.4.2 If R/C MERT is waiting on scene for Rural Metro Medical Services to transport the patient, the Crew Chief Trainee will use V110 to begin writing the call narrative and if time permits, finish the </a:t>
            </a:r>
            <a:r>
              <a:rPr lang="en-US" sz="1600" dirty="0" err="1"/>
              <a:t>emschart</a:t>
            </a:r>
            <a:r>
              <a:rPr lang="en-US" sz="1600" dirty="0"/>
              <a:t>. </a:t>
            </a:r>
          </a:p>
          <a:p>
            <a:r>
              <a:rPr lang="en-US" sz="1600" dirty="0"/>
              <a:t>	10.4.3 V110 will additionally be used to obtain electronic signatures for both patient consent and refusal of medical assistance, which will be added to every </a:t>
            </a:r>
            <a:r>
              <a:rPr lang="en-US" sz="1600" dirty="0" err="1"/>
              <a:t>emschart</a:t>
            </a:r>
            <a:r>
              <a:rPr lang="en-US" sz="1600" dirty="0"/>
              <a:t>. </a:t>
            </a:r>
          </a:p>
          <a:p>
            <a:r>
              <a:rPr lang="en-US" sz="1600" dirty="0"/>
              <a:t>	10.4.4 V110 can be used to finish an incomplete </a:t>
            </a:r>
            <a:r>
              <a:rPr lang="en-US" sz="1600" dirty="0" err="1"/>
              <a:t>emschart</a:t>
            </a:r>
            <a:r>
              <a:rPr lang="en-US" sz="1600" dirty="0"/>
              <a:t> in the UHS office. The computer already located in the UHS office may also be used to complete the chart. </a:t>
            </a:r>
          </a:p>
          <a:p>
            <a:r>
              <a:rPr lang="en-US" sz="1600" dirty="0"/>
              <a:t>	10.4.5 V110 shall not be used for any purpose other than those listed above.</a:t>
            </a:r>
          </a:p>
          <a:p>
            <a:r>
              <a:rPr lang="en-US" sz="1600" dirty="0"/>
              <a:t> </a:t>
            </a:r>
          </a:p>
          <a:p>
            <a:r>
              <a:rPr lang="en-US" sz="1600" dirty="0"/>
              <a:t>10.5 Location</a:t>
            </a:r>
          </a:p>
          <a:p>
            <a:r>
              <a:rPr lang="en-US" sz="1600" dirty="0"/>
              <a:t>	10.5.1 V110 is capable of storage up to -40</a:t>
            </a:r>
            <a:r>
              <a:rPr lang="en-US" sz="1600" baseline="30000" dirty="0"/>
              <a:t>o</a:t>
            </a:r>
            <a:r>
              <a:rPr lang="en-US" sz="1600" dirty="0"/>
              <a:t>F and therefore can be kept in Vehicle 800 year-round. </a:t>
            </a:r>
          </a:p>
          <a:p>
            <a:r>
              <a:rPr lang="en-US" sz="1600" dirty="0"/>
              <a:t>10.5.2 The Crew Chief is responsible for bringing V110 to each call and ensuring proper use</a:t>
            </a:r>
          </a:p>
          <a:p>
            <a:r>
              <a:rPr lang="en-US" sz="1600" dirty="0"/>
              <a:t>	10.5.3 During days when there is no crew on shift, the Crew Chief must bring V110 to the UHS office to charge.</a:t>
            </a:r>
          </a:p>
          <a:p>
            <a:r>
              <a:rPr lang="en-US" sz="1600" dirty="0"/>
              <a:t>	10.5.4 Failure to charge V110 after a shift will result in an Incident Report and disciplinary action. </a:t>
            </a:r>
          </a:p>
          <a:p>
            <a:r>
              <a:rPr lang="en-US" sz="1600" dirty="0"/>
              <a:t> </a:t>
            </a:r>
          </a:p>
          <a:p>
            <a:r>
              <a:rPr lang="en-US" sz="1600" dirty="0"/>
              <a:t>10.6 Technical Issues and Other Notes</a:t>
            </a:r>
          </a:p>
          <a:p>
            <a:r>
              <a:rPr lang="en-US" sz="1600" dirty="0"/>
              <a:t>	10.6.1 When technical issues arise contact Equipment Officer immediately. 	</a:t>
            </a:r>
          </a:p>
          <a:p>
            <a:r>
              <a:rPr lang="en-US" sz="1600" dirty="0"/>
              <a:t>	10.6.2 SOPs outlined above for V110 will go into effect when V110 goes into service</a:t>
            </a:r>
          </a:p>
          <a:p>
            <a:r>
              <a:rPr lang="en-US" sz="1600" dirty="0"/>
              <a:t>	</a:t>
            </a:r>
          </a:p>
          <a:p>
            <a:endParaRPr lang="en-US" sz="1600" dirty="0"/>
          </a:p>
        </p:txBody>
      </p:sp>
    </p:spTree>
    <p:extLst>
      <p:ext uri="{BB962C8B-B14F-4D97-AF65-F5344CB8AC3E}">
        <p14:creationId xmlns:p14="http://schemas.microsoft.com/office/powerpoint/2010/main" val="254701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2193" y="143925"/>
            <a:ext cx="3707618"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Start of Shift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320842" y="1219200"/>
            <a:ext cx="11550316"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Turn on and log into your internet and  </a:t>
            </a:r>
            <a:r>
              <a:rPr lang="en-US" dirty="0" err="1" smtClean="0"/>
              <a:t>emscharts</a:t>
            </a:r>
            <a:r>
              <a:rPr lang="en-US" dirty="0" smtClean="0"/>
              <a:t> account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Keep </a:t>
            </a:r>
            <a:r>
              <a:rPr lang="en-US" dirty="0" err="1" smtClean="0"/>
              <a:t>emscharts</a:t>
            </a:r>
            <a:r>
              <a:rPr lang="en-US" dirty="0" smtClean="0"/>
              <a:t> logged in throughout night (keep web browser minimized throughout shift)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Remember to QA the charts from the night before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***On your first shift with it make sure you run at LEAST 1 practice call with your crew so you can try to get comfortable with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Put it in the backpack</a:t>
            </a:r>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31567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4365" y="208093"/>
            <a:ext cx="21820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On Call</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513347" y="1668379"/>
            <a:ext cx="1087654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When on call create chart and fill out </a:t>
            </a:r>
            <a:r>
              <a:rPr lang="en-US" dirty="0" err="1" smtClean="0"/>
              <a:t>Basesite</a:t>
            </a:r>
            <a:r>
              <a:rPr lang="en-US" dirty="0" smtClean="0"/>
              <a:t>, Unit, and add yourself as a crew member</a:t>
            </a:r>
            <a:endParaRPr lang="en-US" dirty="0"/>
          </a:p>
        </p:txBody>
      </p:sp>
      <p:pic>
        <p:nvPicPr>
          <p:cNvPr id="4" name="Picture 3"/>
          <p:cNvPicPr>
            <a:picLocks noChangeAspect="1"/>
          </p:cNvPicPr>
          <p:nvPr/>
        </p:nvPicPr>
        <p:blipFill>
          <a:blip r:embed="rId2"/>
          <a:stretch>
            <a:fillRect/>
          </a:stretch>
        </p:blipFill>
        <p:spPr>
          <a:xfrm>
            <a:off x="1646571" y="2314575"/>
            <a:ext cx="8963025" cy="4543425"/>
          </a:xfrm>
          <a:prstGeom prst="rect">
            <a:avLst/>
          </a:prstGeom>
        </p:spPr>
      </p:pic>
    </p:spTree>
    <p:extLst>
      <p:ext uri="{BB962C8B-B14F-4D97-AF65-F5344CB8AC3E}">
        <p14:creationId xmlns:p14="http://schemas.microsoft.com/office/powerpoint/2010/main" val="290316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3178" y="176009"/>
            <a:ext cx="346396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Add Patient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689811" y="1812758"/>
            <a:ext cx="10571747" cy="372409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create patient and input pt. name (802s need to ask pt. name at the beginning of the call so we can start the chart so make it your first CAO question)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Cycle through the tabs to enter the information in the appropriate place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800" dirty="0" smtClean="0"/>
              <a:t>Make sure you are paying attention to the assessment!!!!!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dirty="0" smtClean="0"/>
              <a:t>At the end of the call input the rest of the demographics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Keep filling out chart as you are waiting for Metro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Signatures to come in the future!</a:t>
            </a:r>
            <a:endParaRPr lang="en-US" dirty="0"/>
          </a:p>
        </p:txBody>
      </p:sp>
    </p:spTree>
    <p:extLst>
      <p:ext uri="{BB962C8B-B14F-4D97-AF65-F5344CB8AC3E}">
        <p14:creationId xmlns:p14="http://schemas.microsoft.com/office/powerpoint/2010/main" val="64179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062" y="304345"/>
            <a:ext cx="581761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End of Call and Shift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465221" y="2021305"/>
            <a:ext cx="10876547" cy="163121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When you are done with the call finish the chart as you normally would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At the end of the shift put V110 back in its storage location (underneath the desktop computer in the office)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smtClean="0"/>
              <a:t>Remember to plug in the charger</a:t>
            </a:r>
            <a:endParaRPr lang="en-US" sz="2800" dirty="0"/>
          </a:p>
        </p:txBody>
      </p:sp>
    </p:spTree>
    <p:extLst>
      <p:ext uri="{BB962C8B-B14F-4D97-AF65-F5344CB8AC3E}">
        <p14:creationId xmlns:p14="http://schemas.microsoft.com/office/powerpoint/2010/main" val="161930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280" y="176009"/>
            <a:ext cx="5774017"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Efficiency Strategies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465221" y="1764632"/>
            <a:ext cx="1119739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it either as a tablet oriented vertically or as a laptop (depending on your preference)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 the stylus not your finger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For scroll down menus  click on scroll bar with stylus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If in tablet mode use keyboard not write 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Take brief notes in HPI (update later)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802s must take note of everything on call as a backup</a:t>
            </a:r>
          </a:p>
          <a:p>
            <a:endParaRPr lang="en-US" dirty="0" smtClean="0"/>
          </a:p>
          <a:p>
            <a:endParaRPr lang="en-US" dirty="0"/>
          </a:p>
        </p:txBody>
      </p:sp>
      <p:pic>
        <p:nvPicPr>
          <p:cNvPr id="4" name="Picture 3"/>
          <p:cNvPicPr>
            <a:picLocks noChangeAspect="1"/>
          </p:cNvPicPr>
          <p:nvPr/>
        </p:nvPicPr>
        <p:blipFill rotWithShape="1">
          <a:blip r:embed="rId2"/>
          <a:srcRect l="48274" t="27248" r="32122" b="17270"/>
          <a:stretch/>
        </p:blipFill>
        <p:spPr>
          <a:xfrm>
            <a:off x="8005011" y="2229853"/>
            <a:ext cx="2550694" cy="4058654"/>
          </a:xfrm>
          <a:prstGeom prst="rect">
            <a:avLst/>
          </a:prstGeom>
        </p:spPr>
      </p:pic>
    </p:spTree>
    <p:extLst>
      <p:ext uri="{BB962C8B-B14F-4D97-AF65-F5344CB8AC3E}">
        <p14:creationId xmlns:p14="http://schemas.microsoft.com/office/powerpoint/2010/main" val="2938863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1336" y="176008"/>
            <a:ext cx="487851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Any Questions??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098" name="Picture 2" descr="https://encrypted-tbn3.gstatic.com/images?q=tbn:ANd9GcRdwgesDp3X17FyBBgfqsxL5sYQ0xG_KRLQI9sgS9dlENa4lxGa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864" y="1441532"/>
            <a:ext cx="7039643" cy="49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04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344</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Sutera</dc:creator>
  <cp:lastModifiedBy>Phil Sutera</cp:lastModifiedBy>
  <cp:revision>6</cp:revision>
  <dcterms:created xsi:type="dcterms:W3CDTF">2014-04-05T20:56:33Z</dcterms:created>
  <dcterms:modified xsi:type="dcterms:W3CDTF">2014-04-05T21:43:35Z</dcterms:modified>
</cp:coreProperties>
</file>