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68" autoAdjust="0"/>
    <p:restoredTop sz="94660"/>
  </p:normalViewPr>
  <p:slideViewPr>
    <p:cSldViewPr snapToGrid="0">
      <p:cViewPr>
        <p:scale>
          <a:sx n="110" d="100"/>
          <a:sy n="110" d="100"/>
        </p:scale>
        <p:origin x="105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3100E-28D9-58CD-C268-4FF6AC1574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494C56-B223-6980-300E-292DD43503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852A25-E39D-91C9-91A1-005CE7FF7FEA}"/>
              </a:ext>
            </a:extLst>
          </p:cNvPr>
          <p:cNvSpPr>
            <a:spLocks noGrp="1"/>
          </p:cNvSpPr>
          <p:nvPr>
            <p:ph type="dt" sz="half" idx="10"/>
          </p:nvPr>
        </p:nvSpPr>
        <p:spPr/>
        <p:txBody>
          <a:bodyPr/>
          <a:lstStyle/>
          <a:p>
            <a:fld id="{6D77C58C-BE63-4B2F-AF8A-DC32BC52CE9D}" type="datetimeFigureOut">
              <a:rPr lang="en-US" smtClean="0"/>
              <a:t>10/16/2022</a:t>
            </a:fld>
            <a:endParaRPr lang="en-US"/>
          </a:p>
        </p:txBody>
      </p:sp>
      <p:sp>
        <p:nvSpPr>
          <p:cNvPr id="5" name="Footer Placeholder 4">
            <a:extLst>
              <a:ext uri="{FF2B5EF4-FFF2-40B4-BE49-F238E27FC236}">
                <a16:creationId xmlns:a16="http://schemas.microsoft.com/office/drawing/2014/main" id="{DDF7A9AF-647F-6B9D-54EE-E61D8EA049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009100-D75D-461C-2484-B4A813A14A9F}"/>
              </a:ext>
            </a:extLst>
          </p:cNvPr>
          <p:cNvSpPr>
            <a:spLocks noGrp="1"/>
          </p:cNvSpPr>
          <p:nvPr>
            <p:ph type="sldNum" sz="quarter" idx="12"/>
          </p:nvPr>
        </p:nvSpPr>
        <p:spPr/>
        <p:txBody>
          <a:bodyPr/>
          <a:lstStyle/>
          <a:p>
            <a:fld id="{1A117008-57AF-4667-B227-0EE896667B9B}" type="slidenum">
              <a:rPr lang="en-US" smtClean="0"/>
              <a:t>‹#›</a:t>
            </a:fld>
            <a:endParaRPr lang="en-US"/>
          </a:p>
        </p:txBody>
      </p:sp>
    </p:spTree>
    <p:extLst>
      <p:ext uri="{BB962C8B-B14F-4D97-AF65-F5344CB8AC3E}">
        <p14:creationId xmlns:p14="http://schemas.microsoft.com/office/powerpoint/2010/main" val="2211868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CE73C-5546-D1B7-E7C2-D5B0EBA5DB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38F3C4-5C01-58B6-244A-DA1842F547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0D0BE2-45D5-8EF9-0F63-638E45E7B154}"/>
              </a:ext>
            </a:extLst>
          </p:cNvPr>
          <p:cNvSpPr>
            <a:spLocks noGrp="1"/>
          </p:cNvSpPr>
          <p:nvPr>
            <p:ph type="dt" sz="half" idx="10"/>
          </p:nvPr>
        </p:nvSpPr>
        <p:spPr/>
        <p:txBody>
          <a:bodyPr/>
          <a:lstStyle/>
          <a:p>
            <a:fld id="{6D77C58C-BE63-4B2F-AF8A-DC32BC52CE9D}" type="datetimeFigureOut">
              <a:rPr lang="en-US" smtClean="0"/>
              <a:t>10/16/2022</a:t>
            </a:fld>
            <a:endParaRPr lang="en-US"/>
          </a:p>
        </p:txBody>
      </p:sp>
      <p:sp>
        <p:nvSpPr>
          <p:cNvPr id="5" name="Footer Placeholder 4">
            <a:extLst>
              <a:ext uri="{FF2B5EF4-FFF2-40B4-BE49-F238E27FC236}">
                <a16:creationId xmlns:a16="http://schemas.microsoft.com/office/drawing/2014/main" id="{8D15D64E-652E-C4AD-CB7D-578581390A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903A8-0102-DE1C-6739-099A61066648}"/>
              </a:ext>
            </a:extLst>
          </p:cNvPr>
          <p:cNvSpPr>
            <a:spLocks noGrp="1"/>
          </p:cNvSpPr>
          <p:nvPr>
            <p:ph type="sldNum" sz="quarter" idx="12"/>
          </p:nvPr>
        </p:nvSpPr>
        <p:spPr/>
        <p:txBody>
          <a:bodyPr/>
          <a:lstStyle/>
          <a:p>
            <a:fld id="{1A117008-57AF-4667-B227-0EE896667B9B}" type="slidenum">
              <a:rPr lang="en-US" smtClean="0"/>
              <a:t>‹#›</a:t>
            </a:fld>
            <a:endParaRPr lang="en-US"/>
          </a:p>
        </p:txBody>
      </p:sp>
    </p:spTree>
    <p:extLst>
      <p:ext uri="{BB962C8B-B14F-4D97-AF65-F5344CB8AC3E}">
        <p14:creationId xmlns:p14="http://schemas.microsoft.com/office/powerpoint/2010/main" val="3270462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EBA8B0-7252-06B3-E7FC-D4259F400C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AE9799-794F-50FA-2092-2D32A6EA4F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213D48-6DFE-45B2-4046-FDEB86690787}"/>
              </a:ext>
            </a:extLst>
          </p:cNvPr>
          <p:cNvSpPr>
            <a:spLocks noGrp="1"/>
          </p:cNvSpPr>
          <p:nvPr>
            <p:ph type="dt" sz="half" idx="10"/>
          </p:nvPr>
        </p:nvSpPr>
        <p:spPr/>
        <p:txBody>
          <a:bodyPr/>
          <a:lstStyle/>
          <a:p>
            <a:fld id="{6D77C58C-BE63-4B2F-AF8A-DC32BC52CE9D}" type="datetimeFigureOut">
              <a:rPr lang="en-US" smtClean="0"/>
              <a:t>10/16/2022</a:t>
            </a:fld>
            <a:endParaRPr lang="en-US"/>
          </a:p>
        </p:txBody>
      </p:sp>
      <p:sp>
        <p:nvSpPr>
          <p:cNvPr id="5" name="Footer Placeholder 4">
            <a:extLst>
              <a:ext uri="{FF2B5EF4-FFF2-40B4-BE49-F238E27FC236}">
                <a16:creationId xmlns:a16="http://schemas.microsoft.com/office/drawing/2014/main" id="{1A98BC74-805E-C209-DD48-CEB1B3BEC0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262EED-5871-F3DC-D82A-F5E92E91C51F}"/>
              </a:ext>
            </a:extLst>
          </p:cNvPr>
          <p:cNvSpPr>
            <a:spLocks noGrp="1"/>
          </p:cNvSpPr>
          <p:nvPr>
            <p:ph type="sldNum" sz="quarter" idx="12"/>
          </p:nvPr>
        </p:nvSpPr>
        <p:spPr/>
        <p:txBody>
          <a:bodyPr/>
          <a:lstStyle/>
          <a:p>
            <a:fld id="{1A117008-57AF-4667-B227-0EE896667B9B}" type="slidenum">
              <a:rPr lang="en-US" smtClean="0"/>
              <a:t>‹#›</a:t>
            </a:fld>
            <a:endParaRPr lang="en-US"/>
          </a:p>
        </p:txBody>
      </p:sp>
    </p:spTree>
    <p:extLst>
      <p:ext uri="{BB962C8B-B14F-4D97-AF65-F5344CB8AC3E}">
        <p14:creationId xmlns:p14="http://schemas.microsoft.com/office/powerpoint/2010/main" val="4275158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FEF46-50B2-52F6-227B-3D84004D8B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B088AD-F56C-D29B-0712-E8BDAA7421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F5E729-2228-9BF3-3F7C-0CD3B7C5ED63}"/>
              </a:ext>
            </a:extLst>
          </p:cNvPr>
          <p:cNvSpPr>
            <a:spLocks noGrp="1"/>
          </p:cNvSpPr>
          <p:nvPr>
            <p:ph type="dt" sz="half" idx="10"/>
          </p:nvPr>
        </p:nvSpPr>
        <p:spPr/>
        <p:txBody>
          <a:bodyPr/>
          <a:lstStyle/>
          <a:p>
            <a:fld id="{6D77C58C-BE63-4B2F-AF8A-DC32BC52CE9D}" type="datetimeFigureOut">
              <a:rPr lang="en-US" smtClean="0"/>
              <a:t>10/16/2022</a:t>
            </a:fld>
            <a:endParaRPr lang="en-US"/>
          </a:p>
        </p:txBody>
      </p:sp>
      <p:sp>
        <p:nvSpPr>
          <p:cNvPr id="5" name="Footer Placeholder 4">
            <a:extLst>
              <a:ext uri="{FF2B5EF4-FFF2-40B4-BE49-F238E27FC236}">
                <a16:creationId xmlns:a16="http://schemas.microsoft.com/office/drawing/2014/main" id="{F298CCE8-088D-B3CC-FDB8-C6CB1D85C0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0AD94-FDD0-18CD-8CDA-3F74A0A3BAB9}"/>
              </a:ext>
            </a:extLst>
          </p:cNvPr>
          <p:cNvSpPr>
            <a:spLocks noGrp="1"/>
          </p:cNvSpPr>
          <p:nvPr>
            <p:ph type="sldNum" sz="quarter" idx="12"/>
          </p:nvPr>
        </p:nvSpPr>
        <p:spPr/>
        <p:txBody>
          <a:bodyPr/>
          <a:lstStyle/>
          <a:p>
            <a:fld id="{1A117008-57AF-4667-B227-0EE896667B9B}" type="slidenum">
              <a:rPr lang="en-US" smtClean="0"/>
              <a:t>‹#›</a:t>
            </a:fld>
            <a:endParaRPr lang="en-US"/>
          </a:p>
        </p:txBody>
      </p:sp>
    </p:spTree>
    <p:extLst>
      <p:ext uri="{BB962C8B-B14F-4D97-AF65-F5344CB8AC3E}">
        <p14:creationId xmlns:p14="http://schemas.microsoft.com/office/powerpoint/2010/main" val="3124197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5A473-4D0C-CD03-A821-AD809A30C0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59F14D-33FA-9F6A-1428-F1764EA490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112DA7-5FA5-5F9D-5954-2FA06B289805}"/>
              </a:ext>
            </a:extLst>
          </p:cNvPr>
          <p:cNvSpPr>
            <a:spLocks noGrp="1"/>
          </p:cNvSpPr>
          <p:nvPr>
            <p:ph type="dt" sz="half" idx="10"/>
          </p:nvPr>
        </p:nvSpPr>
        <p:spPr/>
        <p:txBody>
          <a:bodyPr/>
          <a:lstStyle/>
          <a:p>
            <a:fld id="{6D77C58C-BE63-4B2F-AF8A-DC32BC52CE9D}" type="datetimeFigureOut">
              <a:rPr lang="en-US" smtClean="0"/>
              <a:t>10/16/2022</a:t>
            </a:fld>
            <a:endParaRPr lang="en-US"/>
          </a:p>
        </p:txBody>
      </p:sp>
      <p:sp>
        <p:nvSpPr>
          <p:cNvPr id="5" name="Footer Placeholder 4">
            <a:extLst>
              <a:ext uri="{FF2B5EF4-FFF2-40B4-BE49-F238E27FC236}">
                <a16:creationId xmlns:a16="http://schemas.microsoft.com/office/drawing/2014/main" id="{9231052D-180A-7A9C-1BF3-FE67A7B76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654860-363D-2D4D-AA99-EC31CAD74D6D}"/>
              </a:ext>
            </a:extLst>
          </p:cNvPr>
          <p:cNvSpPr>
            <a:spLocks noGrp="1"/>
          </p:cNvSpPr>
          <p:nvPr>
            <p:ph type="sldNum" sz="quarter" idx="12"/>
          </p:nvPr>
        </p:nvSpPr>
        <p:spPr/>
        <p:txBody>
          <a:bodyPr/>
          <a:lstStyle/>
          <a:p>
            <a:fld id="{1A117008-57AF-4667-B227-0EE896667B9B}" type="slidenum">
              <a:rPr lang="en-US" smtClean="0"/>
              <a:t>‹#›</a:t>
            </a:fld>
            <a:endParaRPr lang="en-US"/>
          </a:p>
        </p:txBody>
      </p:sp>
    </p:spTree>
    <p:extLst>
      <p:ext uri="{BB962C8B-B14F-4D97-AF65-F5344CB8AC3E}">
        <p14:creationId xmlns:p14="http://schemas.microsoft.com/office/powerpoint/2010/main" val="1717944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39C7B-507D-A7F1-42CB-7E17492576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45A4B9-3C26-100F-EF1C-5F4D061D6E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C86327-87FA-0236-7D0F-7D1E37F7C1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E20C4A-B3F6-B6B8-22B6-3A6A3D91A672}"/>
              </a:ext>
            </a:extLst>
          </p:cNvPr>
          <p:cNvSpPr>
            <a:spLocks noGrp="1"/>
          </p:cNvSpPr>
          <p:nvPr>
            <p:ph type="dt" sz="half" idx="10"/>
          </p:nvPr>
        </p:nvSpPr>
        <p:spPr/>
        <p:txBody>
          <a:bodyPr/>
          <a:lstStyle/>
          <a:p>
            <a:fld id="{6D77C58C-BE63-4B2F-AF8A-DC32BC52CE9D}" type="datetimeFigureOut">
              <a:rPr lang="en-US" smtClean="0"/>
              <a:t>10/16/2022</a:t>
            </a:fld>
            <a:endParaRPr lang="en-US"/>
          </a:p>
        </p:txBody>
      </p:sp>
      <p:sp>
        <p:nvSpPr>
          <p:cNvPr id="6" name="Footer Placeholder 5">
            <a:extLst>
              <a:ext uri="{FF2B5EF4-FFF2-40B4-BE49-F238E27FC236}">
                <a16:creationId xmlns:a16="http://schemas.microsoft.com/office/drawing/2014/main" id="{95A393DE-924E-1522-F071-730AB14D1B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A62323-6F9D-BCCF-CA2A-87DE52EF0DA0}"/>
              </a:ext>
            </a:extLst>
          </p:cNvPr>
          <p:cNvSpPr>
            <a:spLocks noGrp="1"/>
          </p:cNvSpPr>
          <p:nvPr>
            <p:ph type="sldNum" sz="quarter" idx="12"/>
          </p:nvPr>
        </p:nvSpPr>
        <p:spPr/>
        <p:txBody>
          <a:bodyPr/>
          <a:lstStyle/>
          <a:p>
            <a:fld id="{1A117008-57AF-4667-B227-0EE896667B9B}" type="slidenum">
              <a:rPr lang="en-US" smtClean="0"/>
              <a:t>‹#›</a:t>
            </a:fld>
            <a:endParaRPr lang="en-US"/>
          </a:p>
        </p:txBody>
      </p:sp>
    </p:spTree>
    <p:extLst>
      <p:ext uri="{BB962C8B-B14F-4D97-AF65-F5344CB8AC3E}">
        <p14:creationId xmlns:p14="http://schemas.microsoft.com/office/powerpoint/2010/main" val="3023611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D7668-1A0B-82E2-E303-3E99B05195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2322DF-C0A4-92B6-337F-218F016628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24D554-16C8-C634-0E33-C65B51B3C8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B4DBE2-979E-16B2-6CEC-2CE96D04E9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21DAAA-C4F7-1321-5967-4E92FE4244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4C6D78-7B4C-4BCA-1631-E624DE5265F2}"/>
              </a:ext>
            </a:extLst>
          </p:cNvPr>
          <p:cNvSpPr>
            <a:spLocks noGrp="1"/>
          </p:cNvSpPr>
          <p:nvPr>
            <p:ph type="dt" sz="half" idx="10"/>
          </p:nvPr>
        </p:nvSpPr>
        <p:spPr/>
        <p:txBody>
          <a:bodyPr/>
          <a:lstStyle/>
          <a:p>
            <a:fld id="{6D77C58C-BE63-4B2F-AF8A-DC32BC52CE9D}" type="datetimeFigureOut">
              <a:rPr lang="en-US" smtClean="0"/>
              <a:t>10/16/2022</a:t>
            </a:fld>
            <a:endParaRPr lang="en-US"/>
          </a:p>
        </p:txBody>
      </p:sp>
      <p:sp>
        <p:nvSpPr>
          <p:cNvPr id="8" name="Footer Placeholder 7">
            <a:extLst>
              <a:ext uri="{FF2B5EF4-FFF2-40B4-BE49-F238E27FC236}">
                <a16:creationId xmlns:a16="http://schemas.microsoft.com/office/drawing/2014/main" id="{E9285889-0718-6AA8-5520-569CB272B6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57A9A3-00FD-4FE3-2740-D7ECAE07675B}"/>
              </a:ext>
            </a:extLst>
          </p:cNvPr>
          <p:cNvSpPr>
            <a:spLocks noGrp="1"/>
          </p:cNvSpPr>
          <p:nvPr>
            <p:ph type="sldNum" sz="quarter" idx="12"/>
          </p:nvPr>
        </p:nvSpPr>
        <p:spPr/>
        <p:txBody>
          <a:bodyPr/>
          <a:lstStyle/>
          <a:p>
            <a:fld id="{1A117008-57AF-4667-B227-0EE896667B9B}" type="slidenum">
              <a:rPr lang="en-US" smtClean="0"/>
              <a:t>‹#›</a:t>
            </a:fld>
            <a:endParaRPr lang="en-US"/>
          </a:p>
        </p:txBody>
      </p:sp>
    </p:spTree>
    <p:extLst>
      <p:ext uri="{BB962C8B-B14F-4D97-AF65-F5344CB8AC3E}">
        <p14:creationId xmlns:p14="http://schemas.microsoft.com/office/powerpoint/2010/main" val="2397361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02827-56DB-128D-68B1-FC29A949F9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F4ECC6-1C9E-8D0F-2EB8-550B65994E2C}"/>
              </a:ext>
            </a:extLst>
          </p:cNvPr>
          <p:cNvSpPr>
            <a:spLocks noGrp="1"/>
          </p:cNvSpPr>
          <p:nvPr>
            <p:ph type="dt" sz="half" idx="10"/>
          </p:nvPr>
        </p:nvSpPr>
        <p:spPr/>
        <p:txBody>
          <a:bodyPr/>
          <a:lstStyle/>
          <a:p>
            <a:fld id="{6D77C58C-BE63-4B2F-AF8A-DC32BC52CE9D}" type="datetimeFigureOut">
              <a:rPr lang="en-US" smtClean="0"/>
              <a:t>10/16/2022</a:t>
            </a:fld>
            <a:endParaRPr lang="en-US"/>
          </a:p>
        </p:txBody>
      </p:sp>
      <p:sp>
        <p:nvSpPr>
          <p:cNvPr id="4" name="Footer Placeholder 3">
            <a:extLst>
              <a:ext uri="{FF2B5EF4-FFF2-40B4-BE49-F238E27FC236}">
                <a16:creationId xmlns:a16="http://schemas.microsoft.com/office/drawing/2014/main" id="{56C5114B-9CE2-0F37-F4B2-236BA7A2ED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245A9F-07B3-752F-5EEA-20116F2D77ED}"/>
              </a:ext>
            </a:extLst>
          </p:cNvPr>
          <p:cNvSpPr>
            <a:spLocks noGrp="1"/>
          </p:cNvSpPr>
          <p:nvPr>
            <p:ph type="sldNum" sz="quarter" idx="12"/>
          </p:nvPr>
        </p:nvSpPr>
        <p:spPr/>
        <p:txBody>
          <a:bodyPr/>
          <a:lstStyle/>
          <a:p>
            <a:fld id="{1A117008-57AF-4667-B227-0EE896667B9B}" type="slidenum">
              <a:rPr lang="en-US" smtClean="0"/>
              <a:t>‹#›</a:t>
            </a:fld>
            <a:endParaRPr lang="en-US"/>
          </a:p>
        </p:txBody>
      </p:sp>
    </p:spTree>
    <p:extLst>
      <p:ext uri="{BB962C8B-B14F-4D97-AF65-F5344CB8AC3E}">
        <p14:creationId xmlns:p14="http://schemas.microsoft.com/office/powerpoint/2010/main" val="4221201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FDFC5E-5375-ED03-9296-952F13D9AEA7}"/>
              </a:ext>
            </a:extLst>
          </p:cNvPr>
          <p:cNvSpPr>
            <a:spLocks noGrp="1"/>
          </p:cNvSpPr>
          <p:nvPr>
            <p:ph type="dt" sz="half" idx="10"/>
          </p:nvPr>
        </p:nvSpPr>
        <p:spPr/>
        <p:txBody>
          <a:bodyPr/>
          <a:lstStyle/>
          <a:p>
            <a:fld id="{6D77C58C-BE63-4B2F-AF8A-DC32BC52CE9D}" type="datetimeFigureOut">
              <a:rPr lang="en-US" smtClean="0"/>
              <a:t>10/16/2022</a:t>
            </a:fld>
            <a:endParaRPr lang="en-US"/>
          </a:p>
        </p:txBody>
      </p:sp>
      <p:sp>
        <p:nvSpPr>
          <p:cNvPr id="3" name="Footer Placeholder 2">
            <a:extLst>
              <a:ext uri="{FF2B5EF4-FFF2-40B4-BE49-F238E27FC236}">
                <a16:creationId xmlns:a16="http://schemas.microsoft.com/office/drawing/2014/main" id="{97972C56-8226-9842-11B1-0B05749A32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A48662-EF24-DC24-3599-59A21618BF6D}"/>
              </a:ext>
            </a:extLst>
          </p:cNvPr>
          <p:cNvSpPr>
            <a:spLocks noGrp="1"/>
          </p:cNvSpPr>
          <p:nvPr>
            <p:ph type="sldNum" sz="quarter" idx="12"/>
          </p:nvPr>
        </p:nvSpPr>
        <p:spPr/>
        <p:txBody>
          <a:bodyPr/>
          <a:lstStyle/>
          <a:p>
            <a:fld id="{1A117008-57AF-4667-B227-0EE896667B9B}" type="slidenum">
              <a:rPr lang="en-US" smtClean="0"/>
              <a:t>‹#›</a:t>
            </a:fld>
            <a:endParaRPr lang="en-US"/>
          </a:p>
        </p:txBody>
      </p:sp>
    </p:spTree>
    <p:extLst>
      <p:ext uri="{BB962C8B-B14F-4D97-AF65-F5344CB8AC3E}">
        <p14:creationId xmlns:p14="http://schemas.microsoft.com/office/powerpoint/2010/main" val="188802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D01A-D299-318B-20BE-56118B806E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CC6D51-445C-CE45-0F0D-52CE3A7E7E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3E0A11-D7E0-FD8D-3096-C10D258FA0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62DEB7-8D23-EAFF-1E31-D9800CBC2BFC}"/>
              </a:ext>
            </a:extLst>
          </p:cNvPr>
          <p:cNvSpPr>
            <a:spLocks noGrp="1"/>
          </p:cNvSpPr>
          <p:nvPr>
            <p:ph type="dt" sz="half" idx="10"/>
          </p:nvPr>
        </p:nvSpPr>
        <p:spPr/>
        <p:txBody>
          <a:bodyPr/>
          <a:lstStyle/>
          <a:p>
            <a:fld id="{6D77C58C-BE63-4B2F-AF8A-DC32BC52CE9D}" type="datetimeFigureOut">
              <a:rPr lang="en-US" smtClean="0"/>
              <a:t>10/16/2022</a:t>
            </a:fld>
            <a:endParaRPr lang="en-US"/>
          </a:p>
        </p:txBody>
      </p:sp>
      <p:sp>
        <p:nvSpPr>
          <p:cNvPr id="6" name="Footer Placeholder 5">
            <a:extLst>
              <a:ext uri="{FF2B5EF4-FFF2-40B4-BE49-F238E27FC236}">
                <a16:creationId xmlns:a16="http://schemas.microsoft.com/office/drawing/2014/main" id="{6B5A200F-2FEF-A483-17D6-1B0829B8ED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2B2FEA-6C92-4D36-6ED6-4EFD28158485}"/>
              </a:ext>
            </a:extLst>
          </p:cNvPr>
          <p:cNvSpPr>
            <a:spLocks noGrp="1"/>
          </p:cNvSpPr>
          <p:nvPr>
            <p:ph type="sldNum" sz="quarter" idx="12"/>
          </p:nvPr>
        </p:nvSpPr>
        <p:spPr/>
        <p:txBody>
          <a:bodyPr/>
          <a:lstStyle/>
          <a:p>
            <a:fld id="{1A117008-57AF-4667-B227-0EE896667B9B}" type="slidenum">
              <a:rPr lang="en-US" smtClean="0"/>
              <a:t>‹#›</a:t>
            </a:fld>
            <a:endParaRPr lang="en-US"/>
          </a:p>
        </p:txBody>
      </p:sp>
    </p:spTree>
    <p:extLst>
      <p:ext uri="{BB962C8B-B14F-4D97-AF65-F5344CB8AC3E}">
        <p14:creationId xmlns:p14="http://schemas.microsoft.com/office/powerpoint/2010/main" val="1755937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0D957-2F6E-0E6A-59A7-E572BC2F49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8D3A42-B82A-8197-5918-D76E78B33F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BCBA42-D8A3-B25D-4CC4-F23AB06EB1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7DFA46-76D7-71C2-3E73-503238B473E8}"/>
              </a:ext>
            </a:extLst>
          </p:cNvPr>
          <p:cNvSpPr>
            <a:spLocks noGrp="1"/>
          </p:cNvSpPr>
          <p:nvPr>
            <p:ph type="dt" sz="half" idx="10"/>
          </p:nvPr>
        </p:nvSpPr>
        <p:spPr/>
        <p:txBody>
          <a:bodyPr/>
          <a:lstStyle/>
          <a:p>
            <a:fld id="{6D77C58C-BE63-4B2F-AF8A-DC32BC52CE9D}" type="datetimeFigureOut">
              <a:rPr lang="en-US" smtClean="0"/>
              <a:t>10/16/2022</a:t>
            </a:fld>
            <a:endParaRPr lang="en-US"/>
          </a:p>
        </p:txBody>
      </p:sp>
      <p:sp>
        <p:nvSpPr>
          <p:cNvPr id="6" name="Footer Placeholder 5">
            <a:extLst>
              <a:ext uri="{FF2B5EF4-FFF2-40B4-BE49-F238E27FC236}">
                <a16:creationId xmlns:a16="http://schemas.microsoft.com/office/drawing/2014/main" id="{64A8D8AA-3297-4FF1-64E0-A4A0CDE75D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EB181E-48DF-69BD-E6D6-BAD222892BCB}"/>
              </a:ext>
            </a:extLst>
          </p:cNvPr>
          <p:cNvSpPr>
            <a:spLocks noGrp="1"/>
          </p:cNvSpPr>
          <p:nvPr>
            <p:ph type="sldNum" sz="quarter" idx="12"/>
          </p:nvPr>
        </p:nvSpPr>
        <p:spPr/>
        <p:txBody>
          <a:bodyPr/>
          <a:lstStyle/>
          <a:p>
            <a:fld id="{1A117008-57AF-4667-B227-0EE896667B9B}" type="slidenum">
              <a:rPr lang="en-US" smtClean="0"/>
              <a:t>‹#›</a:t>
            </a:fld>
            <a:endParaRPr lang="en-US"/>
          </a:p>
        </p:txBody>
      </p:sp>
    </p:spTree>
    <p:extLst>
      <p:ext uri="{BB962C8B-B14F-4D97-AF65-F5344CB8AC3E}">
        <p14:creationId xmlns:p14="http://schemas.microsoft.com/office/powerpoint/2010/main" val="2091313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4FA1C2-B335-03E5-0CD4-10955D7CFB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D0CA79-2F2F-E513-9747-B433AD332D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069E11-8256-1D72-AE58-6369E377F7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77C58C-BE63-4B2F-AF8A-DC32BC52CE9D}" type="datetimeFigureOut">
              <a:rPr lang="en-US" smtClean="0"/>
              <a:t>10/16/2022</a:t>
            </a:fld>
            <a:endParaRPr lang="en-US"/>
          </a:p>
        </p:txBody>
      </p:sp>
      <p:sp>
        <p:nvSpPr>
          <p:cNvPr id="5" name="Footer Placeholder 4">
            <a:extLst>
              <a:ext uri="{FF2B5EF4-FFF2-40B4-BE49-F238E27FC236}">
                <a16:creationId xmlns:a16="http://schemas.microsoft.com/office/drawing/2014/main" id="{D2E0BD28-A431-5CD2-552F-49ABAD42B9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6FBCB0-6F9A-D4AB-1F27-0ABDC86D6D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117008-57AF-4667-B227-0EE896667B9B}" type="slidenum">
              <a:rPr lang="en-US" smtClean="0"/>
              <a:t>‹#›</a:t>
            </a:fld>
            <a:endParaRPr lang="en-US"/>
          </a:p>
        </p:txBody>
      </p:sp>
    </p:spTree>
    <p:extLst>
      <p:ext uri="{BB962C8B-B14F-4D97-AF65-F5344CB8AC3E}">
        <p14:creationId xmlns:p14="http://schemas.microsoft.com/office/powerpoint/2010/main" val="2904944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AD2ED-D98F-317A-369D-F1B1159E1833}"/>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Sprint Retrospective</a:t>
            </a:r>
          </a:p>
        </p:txBody>
      </p:sp>
      <p:sp>
        <p:nvSpPr>
          <p:cNvPr id="3" name="Subtitle 2">
            <a:extLst>
              <a:ext uri="{FF2B5EF4-FFF2-40B4-BE49-F238E27FC236}">
                <a16:creationId xmlns:a16="http://schemas.microsoft.com/office/drawing/2014/main" id="{87382208-252D-29EB-FC62-775FB60A9131}"/>
              </a:ext>
            </a:extLst>
          </p:cNvPr>
          <p:cNvSpPr>
            <a:spLocks noGrp="1"/>
          </p:cNvSpPr>
          <p:nvPr>
            <p:ph type="subTitle" idx="1"/>
          </p:nvPr>
        </p:nvSpPr>
        <p:spPr/>
        <p:txBody>
          <a:bodyPr>
            <a:normAutofit lnSpcReduction="10000"/>
          </a:bodyPr>
          <a:lstStyle/>
          <a:p>
            <a:r>
              <a:rPr lang="en-US" dirty="0"/>
              <a:t>Madeline Meyers</a:t>
            </a:r>
          </a:p>
          <a:p>
            <a:r>
              <a:rPr lang="en-US" dirty="0"/>
              <a:t>October 16, 2022</a:t>
            </a:r>
          </a:p>
          <a:p>
            <a:r>
              <a:rPr lang="en-US" dirty="0"/>
              <a:t>CS 250 Software Development Lifecycle</a:t>
            </a:r>
          </a:p>
          <a:p>
            <a:r>
              <a:rPr lang="en-US" dirty="0"/>
              <a:t>Trevor Hodde</a:t>
            </a:r>
          </a:p>
          <a:p>
            <a:endParaRPr lang="en-US" dirty="0"/>
          </a:p>
        </p:txBody>
      </p:sp>
    </p:spTree>
    <p:extLst>
      <p:ext uri="{BB962C8B-B14F-4D97-AF65-F5344CB8AC3E}">
        <p14:creationId xmlns:p14="http://schemas.microsoft.com/office/powerpoint/2010/main" val="2866833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D6F9F-E3F9-2544-0E21-604D6B2FC4FD}"/>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Scrum Team Roles</a:t>
            </a:r>
          </a:p>
        </p:txBody>
      </p:sp>
      <p:sp>
        <p:nvSpPr>
          <p:cNvPr id="3" name="Content Placeholder 2">
            <a:extLst>
              <a:ext uri="{FF2B5EF4-FFF2-40B4-BE49-F238E27FC236}">
                <a16:creationId xmlns:a16="http://schemas.microsoft.com/office/drawing/2014/main" id="{00EC6571-A988-9536-B94B-1D22E225D0DE}"/>
              </a:ext>
            </a:extLst>
          </p:cNvPr>
          <p:cNvSpPr>
            <a:spLocks noGrp="1"/>
          </p:cNvSpPr>
          <p:nvPr>
            <p:ph idx="1"/>
          </p:nvPr>
        </p:nvSpPr>
        <p:spPr/>
        <p:txBody>
          <a:bodyPr>
            <a:normAutofit fontScale="62500" lnSpcReduction="20000"/>
          </a:bodyPr>
          <a:lstStyle/>
          <a:p>
            <a:r>
              <a:rPr lang="en-US" dirty="0">
                <a:latin typeface="Times New Roman" panose="02020603050405020304" pitchFamily="18" charset="0"/>
                <a:cs typeface="Times New Roman" panose="02020603050405020304" pitchFamily="18" charset="0"/>
              </a:rPr>
              <a:t>Product Owner</a:t>
            </a:r>
          </a:p>
          <a:p>
            <a:pPr lvl="1"/>
            <a:r>
              <a:rPr lang="en-US" dirty="0">
                <a:latin typeface="Times New Roman" panose="02020603050405020304" pitchFamily="18" charset="0"/>
                <a:cs typeface="Times New Roman" panose="02020603050405020304" pitchFamily="18" charset="0"/>
              </a:rPr>
              <a:t>Claims responsibility for keeping a backlog of product requirements that helps maximize the value of the work of the development team.</a:t>
            </a:r>
          </a:p>
          <a:p>
            <a:pPr lvl="1"/>
            <a:r>
              <a:rPr lang="en-US" dirty="0">
                <a:latin typeface="Times New Roman" panose="02020603050405020304" pitchFamily="18" charset="0"/>
                <a:cs typeface="Times New Roman" panose="02020603050405020304" pitchFamily="18" charset="0"/>
              </a:rPr>
              <a:t>Acts as a business sponsor that makes decisions and helps provide direction for the team by prioritizing the work that needs to be done.</a:t>
            </a:r>
          </a:p>
          <a:p>
            <a:pPr lvl="1"/>
            <a:r>
              <a:rPr lang="en-US" dirty="0">
                <a:latin typeface="Times New Roman" panose="02020603050405020304" pitchFamily="18" charset="0"/>
                <a:cs typeface="Times New Roman" panose="02020603050405020304" pitchFamily="18" charset="0"/>
              </a:rPr>
              <a:t>This role is important because without a clear direction progress on a project could be stalled due to a lack of focus. This is demonstrated in the case study of Company C case study in the book “The Project Manager’s Guide to Mastering Agile : Principles and Practices for an Adaptive Approach,” chapter 18 “Case Studies.” (Cobb, 2015)</a:t>
            </a:r>
          </a:p>
          <a:p>
            <a:r>
              <a:rPr lang="en-US" dirty="0">
                <a:latin typeface="Times New Roman" panose="02020603050405020304" pitchFamily="18" charset="0"/>
                <a:cs typeface="Times New Roman" panose="02020603050405020304" pitchFamily="18" charset="0"/>
              </a:rPr>
              <a:t>Scrum Master</a:t>
            </a:r>
          </a:p>
          <a:p>
            <a:pPr lvl="1"/>
            <a:r>
              <a:rPr lang="en-US" dirty="0">
                <a:latin typeface="Times New Roman" panose="02020603050405020304" pitchFamily="18" charset="0"/>
                <a:cs typeface="Times New Roman" panose="02020603050405020304" pitchFamily="18" charset="0"/>
              </a:rPr>
              <a:t>Acts as a servant-leader that helps the team organize and discuss issues while working closely with the Product Owner to relay information and provide input on managing the product backlog.</a:t>
            </a:r>
          </a:p>
          <a:p>
            <a:pPr lvl="1"/>
            <a:r>
              <a:rPr lang="en-US" dirty="0">
                <a:latin typeface="Times New Roman" panose="02020603050405020304" pitchFamily="18" charset="0"/>
                <a:cs typeface="Times New Roman" panose="02020603050405020304" pitchFamily="18" charset="0"/>
              </a:rPr>
              <a:t>Facilitates Scrum events by finding a time and place for the meeting and providing an initial direction for the meeting.</a:t>
            </a:r>
          </a:p>
          <a:p>
            <a:pPr lvl="1"/>
            <a:r>
              <a:rPr lang="en-US" dirty="0">
                <a:latin typeface="Times New Roman" panose="02020603050405020304" pitchFamily="18" charset="0"/>
                <a:cs typeface="Times New Roman" panose="02020603050405020304" pitchFamily="18" charset="0"/>
              </a:rPr>
              <a:t>Helps coach and leads the organization in adopting Scrum practices.</a:t>
            </a:r>
          </a:p>
          <a:p>
            <a:pPr lvl="1"/>
            <a:r>
              <a:rPr lang="en-US" dirty="0">
                <a:latin typeface="Times New Roman" panose="02020603050405020304" pitchFamily="18" charset="0"/>
                <a:cs typeface="Times New Roman" panose="02020603050405020304" pitchFamily="18" charset="0"/>
              </a:rPr>
              <a:t>This role is important because they help facilitate the team which helps keep development moving forward. They also help the team by removing any obstacles that the development team may face and helping the team keep a level of maturity where they can remain empowered and independent as is mentioned in chapter 3 of the book “The Project Manager’s Guide to Mastering Agile : Principles and Practices for an Adaptive Approach.” (Cobb, 2015). </a:t>
            </a:r>
          </a:p>
        </p:txBody>
      </p:sp>
    </p:spTree>
    <p:extLst>
      <p:ext uri="{BB962C8B-B14F-4D97-AF65-F5344CB8AC3E}">
        <p14:creationId xmlns:p14="http://schemas.microsoft.com/office/powerpoint/2010/main" val="260756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2FBC0-4233-B18E-740F-80E7EB3987C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Scrum Roles Continued</a:t>
            </a:r>
          </a:p>
        </p:txBody>
      </p:sp>
      <p:sp>
        <p:nvSpPr>
          <p:cNvPr id="3" name="Content Placeholder 2">
            <a:extLst>
              <a:ext uri="{FF2B5EF4-FFF2-40B4-BE49-F238E27FC236}">
                <a16:creationId xmlns:a16="http://schemas.microsoft.com/office/drawing/2014/main" id="{EF77FA0B-A9E1-DB67-774E-11C0C7252877}"/>
              </a:ext>
            </a:extLst>
          </p:cNvPr>
          <p:cNvSpPr>
            <a:spLocks noGrp="1"/>
          </p:cNvSpPr>
          <p:nvPr>
            <p:ph idx="1"/>
          </p:nvPr>
        </p:nvSpPr>
        <p:spPr/>
        <p:txBody>
          <a:bodyPr>
            <a:normAutofit fontScale="62500" lnSpcReduction="20000"/>
          </a:bodyPr>
          <a:lstStyle/>
          <a:p>
            <a:r>
              <a:rPr lang="en-US" dirty="0">
                <a:latin typeface="Times New Roman" panose="02020603050405020304" pitchFamily="18" charset="0"/>
                <a:cs typeface="Times New Roman" panose="02020603050405020304" pitchFamily="18" charset="0"/>
              </a:rPr>
              <a:t>Tester</a:t>
            </a:r>
          </a:p>
          <a:p>
            <a:pPr lvl="1"/>
            <a:r>
              <a:rPr lang="en-US" dirty="0">
                <a:latin typeface="Times New Roman" panose="02020603050405020304" pitchFamily="18" charset="0"/>
                <a:cs typeface="Times New Roman" panose="02020603050405020304" pitchFamily="18" charset="0"/>
              </a:rPr>
              <a:t>This role works with the product owner and the developers to plan out features and develop test cases to ensure the features are working correctly and meet expectations of the product owner and the users.</a:t>
            </a:r>
          </a:p>
          <a:p>
            <a:pPr lvl="1"/>
            <a:r>
              <a:rPr lang="en-US" dirty="0">
                <a:latin typeface="Times New Roman" panose="02020603050405020304" pitchFamily="18" charset="0"/>
                <a:cs typeface="Times New Roman" panose="02020603050405020304" pitchFamily="18" charset="0"/>
              </a:rPr>
              <a:t>Without a dedicated tester role, it would fall on the development team to test each feature as they work on their tasks which could lead to longer development time or there could be a lack of training in developing test plans and test cases.</a:t>
            </a:r>
          </a:p>
          <a:p>
            <a:pPr lvl="1"/>
            <a:r>
              <a:rPr lang="en-US" dirty="0">
                <a:latin typeface="Times New Roman" panose="02020603050405020304" pitchFamily="18" charset="0"/>
                <a:cs typeface="Times New Roman" panose="02020603050405020304" pitchFamily="18" charset="0"/>
              </a:rPr>
              <a:t>This type of failure could lead to issues where certain features perform unexpectedly or cause issues as development continues or as seen in the case study for company C in the book “The Project Manager’s Guide to Mastering Agile : Principles and Practices for an Adaptive Approach” where the company failed to have dedicated QA resources and as a result, they failed to provide an adequate level of testing for their product.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Developer</a:t>
            </a:r>
          </a:p>
          <a:p>
            <a:pPr lvl="1"/>
            <a:r>
              <a:rPr lang="en-US" dirty="0">
                <a:latin typeface="Times New Roman" panose="02020603050405020304" pitchFamily="18" charset="0"/>
                <a:cs typeface="Times New Roman" panose="02020603050405020304" pitchFamily="18" charset="0"/>
              </a:rPr>
              <a:t>This role works with the tester to develop the features laid out in the product backlog. </a:t>
            </a:r>
          </a:p>
          <a:p>
            <a:pPr lvl="1"/>
            <a:r>
              <a:rPr lang="en-US" dirty="0">
                <a:latin typeface="Times New Roman" panose="02020603050405020304" pitchFamily="18" charset="0"/>
                <a:cs typeface="Times New Roman" panose="02020603050405020304" pitchFamily="18" charset="0"/>
              </a:rPr>
              <a:t>If there are any questions from the developer, they can communicate with either the product owner or the tester depending on what questions they have.</a:t>
            </a:r>
          </a:p>
          <a:p>
            <a:pPr lvl="1"/>
            <a:r>
              <a:rPr lang="en-US" dirty="0">
                <a:latin typeface="Times New Roman" panose="02020603050405020304" pitchFamily="18" charset="0"/>
                <a:cs typeface="Times New Roman" panose="02020603050405020304" pitchFamily="18" charset="0"/>
              </a:rPr>
              <a:t>The individuals in this role are expected to meet in daily Scrum meetings that are led by the Scrum Master to identify issues that may exist and to plan out what they will be working on and to discuss development tools that could be used to get past any roadblocks that can be worked through such as pair programming where two developers work at a single workstation and collaborate on the code </a:t>
            </a:r>
            <a:r>
              <a:rPr lang="en-US">
                <a:latin typeface="Times New Roman" panose="02020603050405020304" pitchFamily="18" charset="0"/>
                <a:cs typeface="Times New Roman" panose="02020603050405020304" pitchFamily="18" charset="0"/>
              </a:rPr>
              <a:t>being written </a:t>
            </a:r>
            <a:r>
              <a:rPr lang="en-US" dirty="0">
                <a:latin typeface="Times New Roman" panose="02020603050405020304" pitchFamily="18" charset="0"/>
                <a:cs typeface="Times New Roman" panose="02020603050405020304" pitchFamily="18" charset="0"/>
              </a:rPr>
              <a:t>as described in the article from Extreme Programming about Pair Programming (Wells, 1996).</a:t>
            </a:r>
          </a:p>
        </p:txBody>
      </p:sp>
    </p:spTree>
    <p:extLst>
      <p:ext uri="{BB962C8B-B14F-4D97-AF65-F5344CB8AC3E}">
        <p14:creationId xmlns:p14="http://schemas.microsoft.com/office/powerpoint/2010/main" val="916784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B23D7-A9B2-BA35-46C7-6CB59E5EDDD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Agile Approach</a:t>
            </a:r>
          </a:p>
        </p:txBody>
      </p:sp>
      <p:sp>
        <p:nvSpPr>
          <p:cNvPr id="3" name="Content Placeholder 2">
            <a:extLst>
              <a:ext uri="{FF2B5EF4-FFF2-40B4-BE49-F238E27FC236}">
                <a16:creationId xmlns:a16="http://schemas.microsoft.com/office/drawing/2014/main" id="{7BAA2C4C-B4A2-B688-FE60-3C7C933E7DE2}"/>
              </a:ext>
            </a:extLst>
          </p:cNvPr>
          <p:cNvSpPr>
            <a:spLocks noGrp="1"/>
          </p:cNvSpPr>
          <p:nvPr>
            <p:ph idx="1"/>
          </p:nvPr>
        </p:nvSpPr>
        <p:spPr>
          <a:xfrm>
            <a:off x="435428" y="1541417"/>
            <a:ext cx="11416937" cy="4951459"/>
          </a:xfrm>
        </p:spPr>
        <p:txBody>
          <a:bodyPr>
            <a:normAutofit fontScale="32500" lnSpcReduction="20000"/>
          </a:bodyPr>
          <a:lstStyle/>
          <a:p>
            <a:r>
              <a:rPr lang="en-US" dirty="0"/>
              <a:t>The phases of SDLC with an agile approach are requirements collecting from the product owner, a sprint planning meeting, the sprint, and the review and retrospective.</a:t>
            </a:r>
          </a:p>
          <a:p>
            <a:endParaRPr lang="en-US" dirty="0"/>
          </a:p>
          <a:p>
            <a:r>
              <a:rPr lang="en-US" dirty="0"/>
              <a:t>Requirements Collecting</a:t>
            </a:r>
          </a:p>
          <a:p>
            <a:pPr lvl="1"/>
            <a:r>
              <a:rPr lang="en-US" dirty="0"/>
              <a:t>This phase is done by the product owner and involves them collecting information from the customers, stakeholders, and the team.</a:t>
            </a:r>
          </a:p>
          <a:p>
            <a:pPr lvl="1"/>
            <a:r>
              <a:rPr lang="en-US" dirty="0"/>
              <a:t>During this time, the product owner is cataloging information into the product backlog and curating the existing backlog if there are any features that are no longer relevant.</a:t>
            </a:r>
          </a:p>
          <a:p>
            <a:pPr lvl="1"/>
            <a:r>
              <a:rPr lang="en-US" dirty="0"/>
              <a:t>They are also creating new user stories for features that are expected for the product if there have been any changes.</a:t>
            </a:r>
          </a:p>
          <a:p>
            <a:pPr lvl="1"/>
            <a:r>
              <a:rPr lang="en-US" dirty="0"/>
              <a:t>This allows the product owner to properly understand what is expected from the software and to be able to communicate their needs to the development team.</a:t>
            </a:r>
          </a:p>
          <a:p>
            <a:r>
              <a:rPr lang="en-US" dirty="0"/>
              <a:t>Sprint Planning Meeting</a:t>
            </a:r>
          </a:p>
          <a:p>
            <a:pPr lvl="1"/>
            <a:r>
              <a:rPr lang="en-US" dirty="0"/>
              <a:t>During this meeting, the product owner meets with the development team, and they discuss what stories from the backlog will be worked on in the sprint they are planning.</a:t>
            </a:r>
          </a:p>
          <a:p>
            <a:pPr lvl="1"/>
            <a:r>
              <a:rPr lang="en-US" dirty="0"/>
              <a:t>The product owner will make any adjustments needed to the priority of the user stories and the team will decide how many of the stories they can implement from the backlog.</a:t>
            </a:r>
          </a:p>
          <a:p>
            <a:pPr lvl="1"/>
            <a:r>
              <a:rPr lang="en-US" dirty="0"/>
              <a:t>Once the stories that will be worked on have been decided the team then discusses what features each story requires and how the tasks will be divided between members of the team.</a:t>
            </a:r>
          </a:p>
          <a:p>
            <a:pPr lvl="1"/>
            <a:r>
              <a:rPr lang="en-US" dirty="0"/>
              <a:t>With this planning the team can ensure that the backlog can be worked through in a timely manner and without overworking themselves. </a:t>
            </a:r>
          </a:p>
          <a:p>
            <a:r>
              <a:rPr lang="en-US" dirty="0"/>
              <a:t>The Sprint</a:t>
            </a:r>
          </a:p>
          <a:p>
            <a:pPr lvl="1"/>
            <a:r>
              <a:rPr lang="en-US" dirty="0"/>
              <a:t>This phase is where the development is worked on and usually lasts about 2 to 4 weeks. </a:t>
            </a:r>
          </a:p>
          <a:p>
            <a:pPr lvl="1"/>
            <a:r>
              <a:rPr lang="en-US" dirty="0"/>
              <a:t>During this phase, the time allotted and final deliverable will not change.</a:t>
            </a:r>
          </a:p>
          <a:p>
            <a:pPr lvl="1"/>
            <a:r>
              <a:rPr lang="en-US" dirty="0"/>
              <a:t>There are also meetings known as daily standup meetings during this time where the members of the development team are expected to meet and discuss the development and any issues they are facing.</a:t>
            </a:r>
          </a:p>
          <a:p>
            <a:pPr lvl="1"/>
            <a:r>
              <a:rPr lang="en-US" dirty="0"/>
              <a:t>The team should be demoing the software for the product owner during this time to see if there are any changes needed in their development direction. </a:t>
            </a:r>
          </a:p>
          <a:p>
            <a:pPr lvl="1"/>
            <a:r>
              <a:rPr lang="en-US" dirty="0"/>
              <a:t>This phase is important because while the team is working through development and their daily standup meetings, they can learn from challenges faced and work together to overcome any they cannot work through themselves.</a:t>
            </a:r>
          </a:p>
          <a:p>
            <a:r>
              <a:rPr lang="en-US" dirty="0"/>
              <a:t>Sprint Review</a:t>
            </a:r>
          </a:p>
          <a:p>
            <a:pPr lvl="1"/>
            <a:r>
              <a:rPr lang="en-US" dirty="0"/>
              <a:t>This phase is when the sprint has concluded, and the software is being shown to the product owner.</a:t>
            </a:r>
          </a:p>
          <a:p>
            <a:pPr lvl="1"/>
            <a:r>
              <a:rPr lang="en-US" dirty="0"/>
              <a:t>The product owner then makes the choice to either approve or deny the software that was submitted for review.</a:t>
            </a:r>
          </a:p>
          <a:p>
            <a:pPr lvl="1"/>
            <a:r>
              <a:rPr lang="en-US" dirty="0"/>
              <a:t>This review can include stakeholders and business users to ensure that they are also satisfied with the development of the software.</a:t>
            </a:r>
          </a:p>
          <a:p>
            <a:pPr lvl="1"/>
            <a:r>
              <a:rPr lang="en-US" dirty="0"/>
              <a:t>By reviewing the software, the stakeholders and users can more clearly see the progress that has been made and see if there are any changes that they may request while the software is in development. </a:t>
            </a:r>
          </a:p>
          <a:p>
            <a:r>
              <a:rPr lang="en-US" dirty="0"/>
              <a:t>Sprint Retrospective</a:t>
            </a:r>
          </a:p>
          <a:p>
            <a:pPr lvl="1"/>
            <a:r>
              <a:rPr lang="en-US" dirty="0"/>
              <a:t>This phase is a meeting where the development team meets and discusses the results of their sprint and what worked well in the sprint and what did not work well.</a:t>
            </a:r>
          </a:p>
          <a:p>
            <a:pPr lvl="1"/>
            <a:r>
              <a:rPr lang="en-US" dirty="0"/>
              <a:t>This allows the team to learn from any mistakes and to reflect on any lessons learned during the sprint and help each other to adapt to any challenges presented.</a:t>
            </a:r>
          </a:p>
          <a:p>
            <a:pPr lvl="1"/>
            <a:r>
              <a:rPr lang="en-US" dirty="0"/>
              <a:t>With this phase, the team is better able to grow and learn as a team and better understand how they have overcome the challenges they faced as they continue to improve.</a:t>
            </a:r>
          </a:p>
        </p:txBody>
      </p:sp>
    </p:spTree>
    <p:extLst>
      <p:ext uri="{BB962C8B-B14F-4D97-AF65-F5344CB8AC3E}">
        <p14:creationId xmlns:p14="http://schemas.microsoft.com/office/powerpoint/2010/main" val="3646912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F55BA-C7FD-80D9-B965-2C84E86FEFDD}"/>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Waterfall Vs Agile</a:t>
            </a:r>
          </a:p>
        </p:txBody>
      </p:sp>
      <p:sp>
        <p:nvSpPr>
          <p:cNvPr id="3" name="Content Placeholder 2">
            <a:extLst>
              <a:ext uri="{FF2B5EF4-FFF2-40B4-BE49-F238E27FC236}">
                <a16:creationId xmlns:a16="http://schemas.microsoft.com/office/drawing/2014/main" id="{C721A173-4CC1-8874-3E47-2FF188A1C212}"/>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During development of the SNHU Travel project we used an agile approach but if we had used a waterfall approach instead development would have been different.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One such way an agile approach helped was during development the product owner informed us about the changes in requirements from the customer. </a:t>
            </a:r>
          </a:p>
          <a:p>
            <a:r>
              <a:rPr lang="en-US" dirty="0">
                <a:latin typeface="Times New Roman" panose="02020603050405020304" pitchFamily="18" charset="0"/>
                <a:cs typeface="Times New Roman" panose="02020603050405020304" pitchFamily="18" charset="0"/>
              </a:rPr>
              <a:t>If we were using a waterfall approach this would have meant we would have had to start development from the beginning to accommodate the changes. Instead, we were able to continue development smoothly and were able to keep our time goal.</a:t>
            </a:r>
          </a:p>
        </p:txBody>
      </p:sp>
    </p:spTree>
    <p:extLst>
      <p:ext uri="{BB962C8B-B14F-4D97-AF65-F5344CB8AC3E}">
        <p14:creationId xmlns:p14="http://schemas.microsoft.com/office/powerpoint/2010/main" val="1194109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4CDC4-0091-B5A9-CC40-57AAF653A3A0}"/>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When to choose an agile approach</a:t>
            </a:r>
          </a:p>
        </p:txBody>
      </p:sp>
      <p:sp>
        <p:nvSpPr>
          <p:cNvPr id="3" name="Content Placeholder 2">
            <a:extLst>
              <a:ext uri="{FF2B5EF4-FFF2-40B4-BE49-F238E27FC236}">
                <a16:creationId xmlns:a16="http://schemas.microsoft.com/office/drawing/2014/main" id="{49C20CCF-0BDA-808D-805C-1EBF9DB95CCE}"/>
              </a:ext>
            </a:extLst>
          </p:cNvPr>
          <p:cNvSpPr>
            <a:spLocks noGrp="1"/>
          </p:cNvSpPr>
          <p:nvPr>
            <p:ph idx="1"/>
          </p:nvPr>
        </p:nvSpPr>
        <p:spPr/>
        <p:txBody>
          <a:bodyPr>
            <a:normAutofit lnSpcReduction="10000"/>
          </a:bodyPr>
          <a:lstStyle/>
          <a:p>
            <a:r>
              <a:rPr lang="en-US" dirty="0"/>
              <a:t>An agile approach can be used most effectively when the software being developed has a high chance of changes being made during development. </a:t>
            </a:r>
          </a:p>
          <a:p>
            <a:r>
              <a:rPr lang="en-US" dirty="0"/>
              <a:t>These changes can either be how the software functions or features that are requested and prioritized. With an agile approach the team is encouraged to work in a flexible manner and to quickly change to match the new requirements without stalling development.</a:t>
            </a:r>
          </a:p>
          <a:p>
            <a:endParaRPr lang="en-US" dirty="0"/>
          </a:p>
          <a:p>
            <a:r>
              <a:rPr lang="en-US" dirty="0"/>
              <a:t>If the software being developed has a low chance of changes being made and the software is well documented, then a waterfall approach may be more appropriate.</a:t>
            </a:r>
          </a:p>
        </p:txBody>
      </p:sp>
    </p:spTree>
    <p:extLst>
      <p:ext uri="{BB962C8B-B14F-4D97-AF65-F5344CB8AC3E}">
        <p14:creationId xmlns:p14="http://schemas.microsoft.com/office/powerpoint/2010/main" val="1396132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ED2E-8FB9-EE8C-6A80-27324B4A2F72}"/>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80730EBC-0815-E05E-512E-6944A545374E}"/>
              </a:ext>
            </a:extLst>
          </p:cNvPr>
          <p:cNvSpPr>
            <a:spLocks noGrp="1"/>
          </p:cNvSpPr>
          <p:nvPr>
            <p:ph idx="1"/>
          </p:nvPr>
        </p:nvSpPr>
        <p:spPr/>
        <p:txBody>
          <a:bodyPr/>
          <a:lstStyle/>
          <a:p>
            <a:r>
              <a:rPr lang="en-US" b="0" i="0" dirty="0">
                <a:solidFill>
                  <a:srgbClr val="595959"/>
                </a:solidFill>
                <a:effectLst/>
                <a:latin typeface="Helvetica" panose="020B0604020202020204" pitchFamily="34" charset="0"/>
              </a:rPr>
              <a:t>Charles G. Cobb. (2015). </a:t>
            </a:r>
            <a:r>
              <a:rPr lang="en-US" b="0" i="1" dirty="0">
                <a:solidFill>
                  <a:srgbClr val="595959"/>
                </a:solidFill>
                <a:effectLst/>
                <a:latin typeface="Helvetica" panose="020B0604020202020204" pitchFamily="34" charset="0"/>
              </a:rPr>
              <a:t>The Project Manager’s Guide to Mastering Agile : Principles and Practices for an Adaptive Approach</a:t>
            </a:r>
            <a:r>
              <a:rPr lang="en-US" b="0" i="0" dirty="0">
                <a:solidFill>
                  <a:srgbClr val="595959"/>
                </a:solidFill>
                <a:effectLst/>
                <a:latin typeface="Helvetica" panose="020B0604020202020204" pitchFamily="34" charset="0"/>
              </a:rPr>
              <a:t>. Wiley.</a:t>
            </a:r>
          </a:p>
          <a:p>
            <a:endParaRPr lang="en-US" dirty="0">
              <a:solidFill>
                <a:srgbClr val="595959"/>
              </a:solidFill>
              <a:latin typeface="Helvetica" panose="020B0604020202020204" pitchFamily="34" charset="0"/>
            </a:endParaRPr>
          </a:p>
          <a:p>
            <a:r>
              <a:rPr lang="en-US" dirty="0">
                <a:effectLst/>
              </a:rPr>
              <a:t>Wells, D. (1996). </a:t>
            </a:r>
            <a:r>
              <a:rPr lang="en-US" i="1" dirty="0">
                <a:effectLst/>
              </a:rPr>
              <a:t>Pair Programming</a:t>
            </a:r>
            <a:r>
              <a:rPr lang="en-US" dirty="0">
                <a:effectLst/>
              </a:rPr>
              <a:t>. Pair programming. Retrieved October 16, 2022, from http://www.extremeprogramming.org/rules/pair.html </a:t>
            </a:r>
          </a:p>
          <a:p>
            <a:endParaRPr lang="en-US" dirty="0"/>
          </a:p>
        </p:txBody>
      </p:sp>
    </p:spTree>
    <p:extLst>
      <p:ext uri="{BB962C8B-B14F-4D97-AF65-F5344CB8AC3E}">
        <p14:creationId xmlns:p14="http://schemas.microsoft.com/office/powerpoint/2010/main" val="1214866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2733</TotalTime>
  <Words>1422</Words>
  <Application>Microsoft Office PowerPoint</Application>
  <PresentationFormat>Widescreen</PresentationFormat>
  <Paragraphs>67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Helvetica</vt:lpstr>
      <vt:lpstr>Times New Roman</vt:lpstr>
      <vt:lpstr>Office Theme</vt:lpstr>
      <vt:lpstr>Sprint Retrospective</vt:lpstr>
      <vt:lpstr>Scrum Team Roles</vt:lpstr>
      <vt:lpstr>Scrum Roles Continued</vt:lpstr>
      <vt:lpstr>Agile Approach</vt:lpstr>
      <vt:lpstr>Waterfall Vs Agile</vt:lpstr>
      <vt:lpstr>When to choose an agile approach</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Retrospective</dc:title>
  <dc:creator>Meyers, Matthew</dc:creator>
  <cp:lastModifiedBy>Meyers, Matthew</cp:lastModifiedBy>
  <cp:revision>8</cp:revision>
  <dcterms:created xsi:type="dcterms:W3CDTF">2022-10-15T05:39:26Z</dcterms:created>
  <dcterms:modified xsi:type="dcterms:W3CDTF">2022-10-17T03:21:32Z</dcterms:modified>
</cp:coreProperties>
</file>