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22155-7966-3A09-34D7-92BD381CE86A}" v="26" dt="2023-09-22T06:10:57.218"/>
    <p1510:client id="{52C42B6E-A18B-4097-8C33-6B45687866CD}" v="430" dt="2023-09-22T08:43:55.273"/>
    <p1510:client id="{64F6CF3C-752B-BACD-1E74-04348AEC196F}" v="50" dt="2023-10-09T09:10:40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2409" y="13851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Government of Jammu and Kashmir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SIH1352</a:t>
            </a:r>
            <a:endParaRPr lang="en-US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   </a:t>
            </a: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dirty="0">
                <a:solidFill>
                  <a:srgbClr val="212529"/>
                </a:solidFill>
                <a:effectLst/>
                <a:latin typeface="Franklin Gothic"/>
              </a:rPr>
              <a:t>Traditional agriculture practices lack real-time monitoring and efficient operation on fields This leads to inefficiencies and low production levels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.</a:t>
            </a: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Trackter</a:t>
            </a:r>
            <a:endParaRPr err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 Raghav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U-1153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Shiv Nadar University Chennai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0" i="0" dirty="0">
                <a:solidFill>
                  <a:srgbClr val="212529"/>
                </a:solidFill>
                <a:effectLst/>
                <a:latin typeface="Franklin Gothic"/>
              </a:rPr>
              <a:t>Agriculture, FoodTech &amp; Rural Development</a:t>
            </a:r>
            <a:endParaRPr dirty="0">
              <a:latin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720247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649793" y="1507837"/>
            <a:ext cx="6621531" cy="44371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solidFill>
                <a:schemeClr val="lt2"/>
              </a:solidFill>
            </a:endParaRPr>
          </a:p>
          <a:p>
            <a:pPr marL="0" indent="0">
              <a:spcBef>
                <a:spcPts val="0"/>
              </a:spcBef>
              <a:buSzPts val="1800"/>
            </a:pPr>
            <a:endParaRPr lang="en-US" sz="1800">
              <a:solidFill>
                <a:schemeClr val="lt2"/>
              </a:solidFill>
              <a:latin typeface="Franklin Gothic"/>
            </a:endParaRPr>
          </a:p>
          <a:p>
            <a:pPr marL="0" indent="0">
              <a:spcBef>
                <a:spcPts val="0"/>
              </a:spcBef>
              <a:buSzPts val="1800"/>
            </a:pPr>
            <a:r>
              <a:rPr lang="en-US" sz="1200" dirty="0">
                <a:solidFill>
                  <a:schemeClr val="tx1"/>
                </a:solidFill>
                <a:latin typeface="Franklin Gothic"/>
              </a:rPr>
              <a:t>Saffron Specific system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IN" sz="1000" b="1" dirty="0"/>
              <a:t>Low-Cost Communication Protocol: </a:t>
            </a:r>
            <a:r>
              <a:rPr lang="en-IN" sz="1000" dirty="0"/>
              <a:t>LoRa (Long Range): Utilize LoRa technology for cost-effective long-distance communication.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IN" sz="1000" b="1" dirty="0"/>
              <a:t>Real-Time Agriculture Field Data: </a:t>
            </a:r>
            <a:r>
              <a:rPr lang="en-IN" sz="1000" dirty="0"/>
              <a:t>Collect real-time data from various sensors and devices in the field.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IN" sz="1000" b="1" dirty="0"/>
              <a:t>LoRa Gateways:</a:t>
            </a:r>
            <a:r>
              <a:rPr lang="en-IN" sz="1000" dirty="0"/>
              <a:t> Use LoRa gateways, such as </a:t>
            </a:r>
            <a:r>
              <a:rPr lang="en-IN" sz="1000" dirty="0" err="1"/>
              <a:t>Dragino</a:t>
            </a:r>
            <a:r>
              <a:rPr lang="en-IN" sz="1000" dirty="0"/>
              <a:t> LG01, to collect and transmit data from multiple IoT systems.</a:t>
            </a:r>
          </a:p>
          <a:p>
            <a:pPr marL="285750" indent="-285750">
              <a:spcBef>
                <a:spcPts val="200"/>
              </a:spcBef>
              <a:buSzPct val="150000"/>
              <a:buFont typeface="Wingdings" panose="05000000000000000000" pitchFamily="2" charset="2"/>
              <a:buChar char="Ø"/>
            </a:pPr>
            <a:r>
              <a:rPr lang="en-IN" sz="1000" b="1" dirty="0"/>
              <a:t>Irrigation System:</a:t>
            </a:r>
            <a:r>
              <a:rPr lang="en-IN" sz="1000" dirty="0"/>
              <a:t> Implement an intelligent irrigation system based on soil moisture, </a:t>
            </a:r>
            <a:r>
              <a:rPr lang="en-IN" sz="1000" dirty="0" err="1"/>
              <a:t>humidity,ultrasonic</a:t>
            </a:r>
            <a:r>
              <a:rPr lang="en-IN" sz="1000" dirty="0"/>
              <a:t> sensor and temperature sensors. Utilize weather data like snowfall cover from the internet to optimize watering.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IN" sz="1000" b="1" dirty="0"/>
              <a:t>Automated Pest Management: </a:t>
            </a:r>
            <a:r>
              <a:rPr lang="en-IN" sz="1000" dirty="0"/>
              <a:t>Detect pests and insects using PIR (infrared) sensors . Use ultrasonic waves for pest control, reducing the need for pesticides.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IN" sz="1000" b="1" dirty="0"/>
              <a:t>Livestock Management: </a:t>
            </a:r>
            <a:r>
              <a:rPr lang="en-IN" sz="1000" dirty="0"/>
              <a:t>Employ GPS collars with health monitoring for livestock management.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IN" sz="1000" dirty="0"/>
              <a:t>Vehicle Tracking: Track vehicles in real time using Arduino and GPS modules, with data displayed on a custom-designed webpage.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IN" sz="1000" b="1" dirty="0"/>
              <a:t>Animal/Bird Tracking: </a:t>
            </a:r>
            <a:r>
              <a:rPr lang="en-IN" sz="1000" dirty="0"/>
              <a:t>Capture images, perform change detection, and send distinct images via LoRa for animal and bird tracking.</a:t>
            </a:r>
          </a:p>
          <a:p>
            <a:pPr marL="285750" indent="-285750">
              <a:spcBef>
                <a:spcPts val="200"/>
              </a:spcBef>
              <a:buSzPct val="150000"/>
              <a:buFont typeface="Wingdings" panose="05000000000000000000" pitchFamily="2" charset="2"/>
              <a:buChar char="Ø"/>
            </a:pPr>
            <a:r>
              <a:rPr lang="en-IN" sz="1000" b="1" dirty="0"/>
              <a:t>Inventory Management:</a:t>
            </a:r>
            <a:r>
              <a:rPr lang="en-IN" sz="1000" dirty="0"/>
              <a:t> Utilize RFID sensors, weight sensors,, light sensors, temperature/humidity sensors, and ultrasonic sensors for efficient inventory management.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IN" sz="1000" b="1" dirty="0"/>
              <a:t>Weather Conditions: </a:t>
            </a:r>
            <a:r>
              <a:rPr lang="en-IN" sz="1000" dirty="0"/>
              <a:t>Fetch local weather information using HTML's Geolocation API and </a:t>
            </a:r>
            <a:r>
              <a:rPr lang="en-IN" sz="1000" dirty="0" err="1"/>
              <a:t>OpenWeatherMap's</a:t>
            </a:r>
            <a:r>
              <a:rPr lang="en-IN" sz="1000" dirty="0"/>
              <a:t> Weather API.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IN" sz="1000" b="1" dirty="0"/>
              <a:t>ML Model :</a:t>
            </a:r>
            <a:r>
              <a:rPr lang="en-IN" sz="1000" dirty="0"/>
              <a:t> Implement ML models for NPK (nitrogen, phosphorus, potassium) identification.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IN" sz="1000" dirty="0"/>
              <a:t>Explore the feasibility of introducing </a:t>
            </a:r>
            <a:r>
              <a:rPr lang="en-IN" sz="1000" b="1" dirty="0"/>
              <a:t>cloud platforms</a:t>
            </a:r>
            <a:r>
              <a:rPr lang="en-IN" sz="1000" dirty="0"/>
              <a:t> (e.g., Azure) to support ML model implementation and data utilization.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9475962" y="3903875"/>
            <a:ext cx="2255822" cy="26759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r>
              <a:rPr lang="en-US" sz="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Dart(Dashboard)</a:t>
            </a:r>
            <a:endParaRPr lang="en-US" sz="60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>
                <a:solidFill>
                  <a:schemeClr val="dk1"/>
                </a:solidFill>
                <a:latin typeface="Libre Franklin"/>
                <a:sym typeface="Libre Franklin"/>
              </a:rPr>
              <a:t>JavaScript, HTML(Weather API)</a:t>
            </a:r>
            <a:endParaRPr lang="en-US" sz="600">
              <a:solidFill>
                <a:schemeClr val="dk1"/>
              </a:solidFill>
              <a:latin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>
                <a:solidFill>
                  <a:schemeClr val="dk1"/>
                </a:solidFill>
                <a:latin typeface="Libre Franklin"/>
                <a:sym typeface="Libre Franklin"/>
              </a:rPr>
              <a:t>Python</a:t>
            </a:r>
            <a:endParaRPr lang="en-US" sz="600">
              <a:solidFill>
                <a:schemeClr val="dk1"/>
              </a:solidFill>
              <a:latin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>
                <a:solidFill>
                  <a:schemeClr val="dk1"/>
                </a:solidFill>
                <a:latin typeface="Libre Franklin"/>
                <a:sym typeface="Libre Franklin"/>
              </a:rPr>
              <a:t>AWS IoT Core</a:t>
            </a:r>
            <a:endParaRPr lang="en-US" sz="60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>
                <a:solidFill>
                  <a:schemeClr val="dk1"/>
                </a:solidFill>
                <a:latin typeface="Libre Franklin"/>
              </a:rPr>
              <a:t>Arduino UNO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>
                <a:solidFill>
                  <a:schemeClr val="dk1"/>
                </a:solidFill>
                <a:latin typeface="Libre Franklin"/>
              </a:rPr>
              <a:t>LoRa Shield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 err="1">
                <a:solidFill>
                  <a:schemeClr val="dk1"/>
                </a:solidFill>
                <a:latin typeface="Libre Franklin"/>
              </a:rPr>
              <a:t>Dragino</a:t>
            </a:r>
            <a:r>
              <a:rPr lang="en-US" sz="600">
                <a:solidFill>
                  <a:schemeClr val="dk1"/>
                </a:solidFill>
                <a:latin typeface="Libre Franklin"/>
              </a:rPr>
              <a:t> LG01(Gateway)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>
                <a:solidFill>
                  <a:schemeClr val="dk1"/>
                </a:solidFill>
                <a:latin typeface="Libre Franklin"/>
                <a:sym typeface="Libre Franklin"/>
              </a:rPr>
              <a:t>LoRa</a:t>
            </a:r>
            <a:endParaRPr lang="en-US" sz="60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>
                <a:solidFill>
                  <a:schemeClr val="dk1"/>
                </a:solidFill>
                <a:latin typeface="Libre Franklin"/>
              </a:rPr>
              <a:t>Arduino Nano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 err="1">
                <a:solidFill>
                  <a:schemeClr val="dk1"/>
                </a:solidFill>
                <a:latin typeface="Libre Franklin"/>
              </a:rPr>
              <a:t>TinyML</a:t>
            </a:r>
            <a:endParaRPr lang="en-US" sz="600">
              <a:solidFill>
                <a:schemeClr val="dk1"/>
              </a:solidFill>
              <a:latin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600">
                <a:solidFill>
                  <a:schemeClr val="dk1"/>
                </a:solidFill>
                <a:latin typeface="Libre Franklin"/>
                <a:sym typeface="Libre Franklin"/>
              </a:rPr>
              <a:t>Embedded C/C++</a:t>
            </a:r>
            <a:endParaRPr lang="en-US" sz="600">
              <a:solidFill>
                <a:schemeClr val="dk1"/>
              </a:solidFill>
              <a:latin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1" descr="A diagram of a cloud&#10;&#10;Description automatically generated">
            <a:extLst>
              <a:ext uri="{FF2B5EF4-FFF2-40B4-BE49-F238E27FC236}">
                <a16:creationId xmlns:a16="http://schemas.microsoft.com/office/drawing/2014/main" id="{9215379F-2225-E8E7-04F3-F4B69354B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460" y="658689"/>
            <a:ext cx="4568981" cy="3156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A068F-BC13-F189-F85D-EBDEAE399085}"/>
              </a:ext>
            </a:extLst>
          </p:cNvPr>
          <p:cNvSpPr txBox="1"/>
          <p:nvPr/>
        </p:nvSpPr>
        <p:spPr>
          <a:xfrm>
            <a:off x="7431386" y="4126871"/>
            <a:ext cx="212756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lt2"/>
                </a:solidFill>
              </a:rPr>
              <a:t>Describe your Hardware/Software Technology stack here</a:t>
            </a:r>
            <a:r>
              <a:rPr lang="en-US" sz="1200">
                <a:solidFill>
                  <a:schemeClr val="dk1"/>
                </a:solidFill>
              </a:rPr>
              <a:t>:</a:t>
            </a:r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53051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42225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000" b="1"/>
              <a:t>Crop Monitoring and Optimization: </a:t>
            </a:r>
            <a:r>
              <a:rPr lang="en-US" sz="1000"/>
              <a:t>Use real-time data from soil moisture, humidity, and temperature sensors to monitor crop conditions. 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/>
              <a:t>Water Resource Management: </a:t>
            </a:r>
            <a:r>
              <a:rPr lang="en-US" sz="1000"/>
              <a:t>Implement an intelligent irrigation system that takes into account both soil conditions and weather forecasts. This can help reduce water usage and mitigate the risk of over-irrigation or drought conditions.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/>
              <a:t>Pest Control: </a:t>
            </a:r>
            <a:r>
              <a:rPr lang="en-US" sz="1000"/>
              <a:t>Detect pests in the field using PIR sensors and repel them using 80khz ultrasound.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000" b="1"/>
              <a:t>Livestock : </a:t>
            </a:r>
            <a:r>
              <a:rPr lang="en-US" sz="1000"/>
              <a:t>Use GPS collars and health monitoring sensors to track the location and health of livestock. 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000" b="1"/>
              <a:t>Fleet Management</a:t>
            </a:r>
            <a:r>
              <a:rPr lang="en-US" sz="1000"/>
              <a:t>: Track location of vehicles used in agricultural operations in real time. 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/>
              <a:t>Animal/Bird Tracking: </a:t>
            </a:r>
            <a:r>
              <a:rPr lang="en-US" sz="1000"/>
              <a:t>Capture images and perform change detection using LoRa-connected cameras to monitor crops from animal or bird damage.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/>
              <a:t>I</a:t>
            </a:r>
            <a:r>
              <a:rPr lang="en-US" sz="1000" b="1"/>
              <a:t>nventory Management:</a:t>
            </a:r>
            <a:r>
              <a:rPr lang="en-US" sz="1000"/>
              <a:t> Implement RFID sensors and weight sensors to track inventory levels in real time. Monitor temperature and humidity for perishable goods. Improve inventory accuracy and reduce waste.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/>
              <a:t>Local Weather Data: </a:t>
            </a:r>
            <a:r>
              <a:rPr lang="en-US" sz="1000"/>
              <a:t>Collect local weather information using Geolocation and </a:t>
            </a:r>
            <a:r>
              <a:rPr lang="en-US" sz="1000" err="1"/>
              <a:t>OpenWeatherMap's</a:t>
            </a:r>
            <a:r>
              <a:rPr lang="en-US" sz="1000"/>
              <a:t> Weather API. Use this data to make informed decisions about planting, harvesting, and other agricultural activities.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/>
              <a:t>Nutrient Management: </a:t>
            </a:r>
            <a:r>
              <a:rPr lang="en-US" sz="1000"/>
              <a:t>Implement machine learning models to identify nutrient levels (NPK - nitrogen, phosphorus, potassium) in the soil. Optimize fertilizer application based on soil analysis, reducing costs and environmental impact.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/>
              <a:t>Cloud Integration for Data Analytics:</a:t>
            </a:r>
            <a:r>
              <a:rPr lang="en-US" sz="1000"/>
              <a:t> Using AWS IoT Core for cloud . Use machine learning and data analytics to gain insights into crop performance, resource utilization, and predictive maintenance.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549055" y="658119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Lack of Reliable Connectivity:</a:t>
            </a:r>
            <a:r>
              <a:rPr lang="en-US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r>
              <a:rPr lang="en-US" sz="10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rural or remote areas, there might be challenges in maintaining a stable and reliable multiple LoRa connections, which is crucial for real-time data transmission and remote control.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Inadequate Power Supply:</a:t>
            </a: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there are no reliable power sources or backup systems in place, the IoT devices, sensors, and communication modules might face frequent disruptions.</a:t>
            </a:r>
            <a:endParaRPr lang="en-US" sz="1000" b="0" i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Cost Overruns:</a:t>
            </a:r>
            <a:r>
              <a:rPr lang="en-US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implementation of IoT technologies, especially across a large agricultural area, could lead to unexpected expenses. This may include the cost of sensors, communication modules, and cloud services.</a:t>
            </a:r>
            <a:endParaRPr lang="en-US" sz="1000" b="0" i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Security and Privacy Concerns:</a:t>
            </a:r>
            <a:r>
              <a:rPr lang="en-US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Safeguarding sensitive agricultural data from cyber threats and ensuring compliance with privacy regulations is critical. A breach in security or non-compliance could halt the project.</a:t>
            </a:r>
            <a:endParaRPr lang="en-US" sz="1000" b="0" i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Interoperability Issues:</a:t>
            </a: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the various components and devices in the IoT ecosystem do not seamlessly communicate or integrate with each other, it could lead to compatibility problems and hinder the overall functionality.</a:t>
            </a:r>
            <a:endParaRPr lang="en-US" sz="1000" b="0" i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Lack of Expertise and Training:</a:t>
            </a: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Farmers and agricultural workers may require training to effectively use and maintain the IoT system. A lack of understanding or expertise could lead to </a:t>
            </a: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underutilization</a:t>
            </a:r>
            <a:r>
              <a:rPr lang="en-US" sz="10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 improper operation.</a:t>
            </a:r>
            <a:endParaRPr lang="en-US" sz="1000" b="0" i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Unreliable Sensor Data:</a:t>
            </a: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the sensors used to collect field data (e.g., soil moisture, temperature) are inaccurate or prone to malfunction, it could lead to incorrect decisions and ineffective automation.</a:t>
            </a:r>
            <a:endParaRPr lang="en-US" sz="1000" b="0" i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ML Model Inaccuracy:</a:t>
            </a: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the ML model for NPK identification is not properly trained or fails to accurately predict nutrient levels, it could lead to improper irrigation and nutrient management.</a:t>
            </a:r>
            <a:endParaRPr lang="en-US" sz="1000" b="0" i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0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Lack of Redundancy and Backup Systems:</a:t>
            </a: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case of hardware failures or network outages, having redundant systems or backup plans is crucial to prevent extended downtime.</a:t>
            </a:r>
            <a:endParaRPr lang="en-US" sz="1000" b="0" i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0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106090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Leader Name: N Raghav</a:t>
            </a:r>
            <a:endParaRPr/>
          </a:p>
          <a:p>
            <a:pPr marL="0" indent="0">
              <a:buSzPts val="1200"/>
            </a:pPr>
            <a:r>
              <a:rPr lang="en-US" sz="1200"/>
              <a:t>Branch: BTech   Stream: CSE-IoT   Year: III 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1 Name: Abhay C Mathen</a:t>
            </a:r>
            <a:endParaRPr/>
          </a:p>
          <a:p>
            <a:pPr marL="0" indent="0">
              <a:buSzPts val="1200"/>
            </a:pPr>
            <a:r>
              <a:rPr lang="en-US" sz="1200"/>
              <a:t>Branch: BTech   Stream: AI&amp;DS   Year: III 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2 Name:  Levin MS</a:t>
            </a:r>
            <a:endParaRPr/>
          </a:p>
          <a:p>
            <a:pPr marL="0" indent="0">
              <a:buSzPts val="1200"/>
            </a:pPr>
            <a:r>
              <a:rPr lang="en-US" sz="1200"/>
              <a:t>Branch: BTech   Stream: AI&amp;DS   Year: III 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3 Name: </a:t>
            </a:r>
            <a:r>
              <a:rPr lang="en-US" sz="1200" b="1" err="1">
                <a:solidFill>
                  <a:srgbClr val="5D7C3F"/>
                </a:solidFill>
              </a:rPr>
              <a:t>Madhavv</a:t>
            </a:r>
            <a:r>
              <a:rPr lang="en-US" sz="1200" b="1">
                <a:solidFill>
                  <a:srgbClr val="5D7C3F"/>
                </a:solidFill>
              </a:rPr>
              <a:t> Arul </a:t>
            </a:r>
            <a:endParaRPr/>
          </a:p>
          <a:p>
            <a:pPr marL="0" indent="0">
              <a:buSzPts val="1200"/>
            </a:pPr>
            <a:r>
              <a:rPr lang="en-US" sz="1200"/>
              <a:t>Branch: BTech   Stream: CSE-IoT   Year: II 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4 Name: Type : MK Lokesh Kumar</a:t>
            </a:r>
            <a:endParaRPr/>
          </a:p>
          <a:p>
            <a:pPr marL="0" indent="0">
              <a:buSzPts val="1200"/>
            </a:pPr>
            <a:r>
              <a:rPr lang="en-US" sz="1200"/>
              <a:t>Branch: BTech   Stream: CSE-Cybersecurity   Year: II 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5 Name: Shrinithi V</a:t>
            </a:r>
            <a:endParaRPr/>
          </a:p>
          <a:p>
            <a:pPr marL="0" indent="0">
              <a:buSzPts val="1200"/>
            </a:pPr>
            <a:r>
              <a:rPr lang="en-US" sz="1200"/>
              <a:t>Branch:    Stream: CSE-IoT   Year: III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indent="0">
              <a:buSzPts val="1200"/>
            </a:pPr>
            <a:r>
              <a:rPr lang="en-US" sz="1200"/>
              <a:t>Category (Academic/Industry): 			Expertise (AI/ML/Blockchain </a:t>
            </a:r>
            <a:r>
              <a:rPr lang="en-US" sz="1200" err="1"/>
              <a:t>etc</a:t>
            </a:r>
            <a:r>
              <a:rPr lang="en-US" sz="1200"/>
              <a:t>): 		Domain Experience (in years):    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indent="0">
              <a:buSzPts val="1200"/>
            </a:pPr>
            <a:r>
              <a:rPr lang="en-US" sz="1200"/>
              <a:t>Category (Academic/Industry):		 	Expertise (AI/ML/Blockchain </a:t>
            </a:r>
            <a:r>
              <a:rPr lang="en-US" sz="1200" err="1"/>
              <a:t>etc</a:t>
            </a:r>
            <a:r>
              <a:rPr lang="en-US" sz="1200"/>
              <a:t>): 		Domain Experience (in years):   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revision>19</cp:revision>
  <dcterms:created xsi:type="dcterms:W3CDTF">2022-02-11T07:14:46Z</dcterms:created>
  <dcterms:modified xsi:type="dcterms:W3CDTF">2023-10-14T17:31:13Z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