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9" r:id="rId4"/>
    <p:sldId id="268" r:id="rId5"/>
    <p:sldId id="269" r:id="rId6"/>
    <p:sldId id="261" r:id="rId7"/>
    <p:sldId id="260" r:id="rId8"/>
    <p:sldId id="258" r:id="rId9"/>
    <p:sldId id="256" r:id="rId10"/>
    <p:sldId id="265" r:id="rId11"/>
    <p:sldId id="264" r:id="rId12"/>
    <p:sldId id="257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0" autoAdjust="0"/>
  </p:normalViewPr>
  <p:slideViewPr>
    <p:cSldViewPr snapToGrid="0" snapToObjects="1">
      <p:cViewPr varScale="1">
        <p:scale>
          <a:sx n="87" d="100"/>
          <a:sy n="87" d="100"/>
        </p:scale>
        <p:origin x="-120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5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7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51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25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44FD-5298-7C4E-ABE3-659C66D7EEE2}" type="datetimeFigureOut">
              <a:rPr lang="de-DE" smtClean="0"/>
              <a:t>4/2/15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EC41-F404-D248-A2E1-6D30BB91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8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two-pulses-two-color-sase-seed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999973"/>
            <a:ext cx="8097851" cy="49992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67412" y="362857"/>
            <a:ext cx="420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Two</a:t>
            </a:r>
            <a:r>
              <a:rPr lang="de-DE" dirty="0" smtClean="0"/>
              <a:t> Pulses – </a:t>
            </a:r>
            <a:r>
              <a:rPr lang="de-DE" dirty="0" err="1" smtClean="0"/>
              <a:t>Two</a:t>
            </a:r>
            <a:r>
              <a:rPr lang="de-DE" dirty="0" smtClean="0"/>
              <a:t> Colors: SASE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Seeded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483441" y="4682562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  <p:sp>
        <p:nvSpPr>
          <p:cNvPr id="5" name="Textfeld 4"/>
          <p:cNvSpPr txBox="1"/>
          <p:nvPr/>
        </p:nvSpPr>
        <p:spPr>
          <a:xfrm rot="16200000">
            <a:off x="-488276" y="2077302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2268293" y="6059717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08349" y="6059717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508.75 eV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9434" y="604762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515.25 eV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387853" y="6066977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27909" y="6066977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508.75 eV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08994" y="605488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515.25 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92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eeded-shots-average-high-r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" y="979411"/>
            <a:ext cx="8256785" cy="51891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34381" y="471714"/>
            <a:ext cx="424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Seeded</a:t>
            </a:r>
            <a:r>
              <a:rPr lang="de-DE" dirty="0" smtClean="0"/>
              <a:t> </a:t>
            </a:r>
            <a:r>
              <a:rPr lang="de-DE" dirty="0" err="1" smtClean="0"/>
              <a:t>Shots</a:t>
            </a:r>
            <a:r>
              <a:rPr lang="de-DE" dirty="0"/>
              <a:t> </a:t>
            </a:r>
            <a:r>
              <a:rPr lang="de-DE" dirty="0" smtClean="0"/>
              <a:t>Average: Ultimate Resolution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85333" y="1790096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Blue:</a:t>
            </a:r>
          </a:p>
          <a:p>
            <a:r>
              <a:rPr lang="de-DE" dirty="0" smtClean="0"/>
              <a:t>150meV </a:t>
            </a:r>
            <a:r>
              <a:rPr lang="de-DE" dirty="0" err="1" smtClean="0"/>
              <a:t>resolution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999236" y="1790096"/>
            <a:ext cx="2653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Orange:</a:t>
            </a:r>
          </a:p>
          <a:p>
            <a:r>
              <a:rPr lang="de-DE" dirty="0" smtClean="0"/>
              <a:t>37meV </a:t>
            </a:r>
            <a:r>
              <a:rPr lang="de-DE" dirty="0" err="1" smtClean="0"/>
              <a:t>resolution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spectra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20384" y="5950862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603014" y="594603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508.75 eV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95049" y="595086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515.25 eV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083903" y="4105569"/>
            <a:ext cx="2456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FWHM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seeded</a:t>
            </a:r>
            <a:r>
              <a:rPr lang="de-DE" dirty="0" smtClean="0"/>
              <a:t> beam:</a:t>
            </a:r>
          </a:p>
          <a:p>
            <a:r>
              <a:rPr lang="de-DE" dirty="0" smtClean="0"/>
              <a:t>193meV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-662795" y="354630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91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eeded-shots-averag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0" y="936775"/>
            <a:ext cx="8087488" cy="511084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94858" y="411238"/>
            <a:ext cx="481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Seeded</a:t>
            </a:r>
            <a:r>
              <a:rPr lang="de-DE" dirty="0" smtClean="0"/>
              <a:t> </a:t>
            </a:r>
            <a:r>
              <a:rPr lang="de-DE" dirty="0" err="1" smtClean="0"/>
              <a:t>Shot</a:t>
            </a:r>
            <a:r>
              <a:rPr lang="de-DE" dirty="0" smtClean="0"/>
              <a:t> Average: BY Kick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Undulator</a:t>
            </a:r>
            <a:r>
              <a:rPr lang="de-DE" dirty="0" smtClean="0"/>
              <a:t> 18/20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-481370" y="354630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142840" y="1990871"/>
            <a:ext cx="2069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Orange:</a:t>
            </a:r>
          </a:p>
          <a:p>
            <a:r>
              <a:rPr lang="de-DE" dirty="0" smtClean="0"/>
              <a:t>Kick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undulator</a:t>
            </a:r>
            <a:r>
              <a:rPr lang="de-DE" dirty="0" smtClean="0"/>
              <a:t> 18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FWHM:</a:t>
            </a:r>
          </a:p>
          <a:p>
            <a:r>
              <a:rPr lang="de-DE" dirty="0" smtClean="0"/>
              <a:t>179meV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688220" y="2134179"/>
            <a:ext cx="2066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Blue:</a:t>
            </a:r>
          </a:p>
          <a:p>
            <a:r>
              <a:rPr lang="de-DE" dirty="0" smtClean="0"/>
              <a:t>Kick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undulator</a:t>
            </a:r>
            <a:r>
              <a:rPr lang="de-DE" dirty="0" smtClean="0"/>
              <a:t> 20</a:t>
            </a:r>
          </a:p>
          <a:p>
            <a:endParaRPr lang="de-DE" dirty="0"/>
          </a:p>
          <a:p>
            <a:r>
              <a:rPr lang="de-DE" dirty="0" smtClean="0"/>
              <a:t>FWHM:</a:t>
            </a:r>
          </a:p>
          <a:p>
            <a:r>
              <a:rPr lang="de-DE" dirty="0" smtClean="0"/>
              <a:t>199meV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62284" y="5926672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844914" y="592184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508.75 eV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36949" y="5926672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515.25 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35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uger-resolution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5" y="843685"/>
            <a:ext cx="8560654" cy="551465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21416" y="60485"/>
            <a:ext cx="354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Auger</a:t>
            </a:r>
            <a:r>
              <a:rPr lang="de-DE" dirty="0" smtClean="0"/>
              <a:t> </a:t>
            </a:r>
            <a:r>
              <a:rPr lang="de-DE" dirty="0" err="1" smtClean="0"/>
              <a:t>Spectra</a:t>
            </a:r>
            <a:r>
              <a:rPr lang="de-DE" dirty="0" smtClean="0"/>
              <a:t> – Ultimate </a:t>
            </a:r>
            <a:r>
              <a:rPr lang="de-DE" dirty="0" err="1" smtClean="0"/>
              <a:t>resolution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12285" y="514483"/>
            <a:ext cx="118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Slit</a:t>
            </a:r>
            <a:r>
              <a:rPr lang="de-DE" dirty="0" smtClean="0"/>
              <a:t> 0.4mm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3713" y="474353"/>
            <a:ext cx="123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Slit</a:t>
            </a:r>
            <a:r>
              <a:rPr lang="de-DE" dirty="0" smtClean="0"/>
              <a:t> 0.8 mm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748031" y="508007"/>
            <a:ext cx="123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Slit</a:t>
            </a:r>
            <a:r>
              <a:rPr lang="de-DE" smtClean="0"/>
              <a:t> 1.3 mm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378869" y="6313717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805eV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23341" y="6313720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818eV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2491634" y="6301624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792eV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470064" y="2774846"/>
            <a:ext cx="150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Intensity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arb</a:t>
            </a:r>
            <a:r>
              <a:rPr lang="de-DE" sz="1200" dirty="0" smtClean="0"/>
              <a:t>. </a:t>
            </a:r>
            <a:r>
              <a:rPr lang="de-DE" sz="1200" dirty="0" err="1" smtClean="0"/>
              <a:t>units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474899" y="1380186"/>
            <a:ext cx="150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Intensity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arb</a:t>
            </a:r>
            <a:r>
              <a:rPr lang="de-DE" sz="1200" dirty="0" smtClean="0"/>
              <a:t>. </a:t>
            </a:r>
            <a:r>
              <a:rPr lang="de-DE" sz="1200" dirty="0" err="1" smtClean="0"/>
              <a:t>units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-457969" y="4163571"/>
            <a:ext cx="150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Intensity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arb</a:t>
            </a:r>
            <a:r>
              <a:rPr lang="de-DE" sz="1200" dirty="0" smtClean="0"/>
              <a:t>. </a:t>
            </a:r>
            <a:r>
              <a:rPr lang="de-DE" sz="1200" dirty="0" err="1" smtClean="0"/>
              <a:t>units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-450709" y="5630476"/>
            <a:ext cx="150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Intensity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arb</a:t>
            </a:r>
            <a:r>
              <a:rPr lang="de-DE" sz="1200" dirty="0" smtClean="0"/>
              <a:t>. </a:t>
            </a:r>
            <a:r>
              <a:rPr lang="de-DE" sz="1200" dirty="0" err="1" smtClean="0"/>
              <a:t>units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4825341" y="2663062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δ</a:t>
            </a:r>
            <a:r>
              <a:rPr lang="de-DE" dirty="0"/>
              <a:t>=</a:t>
            </a:r>
            <a:r>
              <a:rPr lang="de-DE" dirty="0" smtClean="0"/>
              <a:t>3.11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854441" y="3826440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=1.24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854441" y="5219617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=1.22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976003" y="3974119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δ</a:t>
            </a:r>
            <a:r>
              <a:rPr lang="de-DE" dirty="0" smtClean="0"/>
              <a:t>=0.87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976003" y="2614015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=2.78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976003" y="5404283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=0.91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627228" y="2663062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δ</a:t>
            </a:r>
            <a:r>
              <a:rPr lang="de-DE" dirty="0" smtClean="0"/>
              <a:t>=3.06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651888" y="3974119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=1.23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483283" y="5404283"/>
            <a:ext cx="10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δ</a:t>
            </a:r>
            <a:r>
              <a:rPr lang="de-DE" dirty="0" smtClean="0"/>
              <a:t>=1.22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290291" y="6320127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805eV</a:t>
            </a:r>
            <a:endParaRPr lang="de-DE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34763" y="6320130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818eV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5403056" y="6308034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792eV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7136901" y="6320127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805eV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6181373" y="6320130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818eV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8249666" y="6308034"/>
            <a:ext cx="64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792eV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9470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ingleshotsVSaverageSpect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910"/>
            <a:ext cx="9144000" cy="15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2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201354" y="205624"/>
            <a:ext cx="470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Average Online Feedback: </a:t>
            </a:r>
            <a:r>
              <a:rPr lang="de-DE" dirty="0" err="1" smtClean="0"/>
              <a:t>Taper</a:t>
            </a:r>
            <a:r>
              <a:rPr lang="de-DE" dirty="0" smtClean="0"/>
              <a:t> &amp; </a:t>
            </a:r>
            <a:r>
              <a:rPr lang="de-DE" dirty="0" err="1" smtClean="0"/>
              <a:t>Compression</a:t>
            </a:r>
            <a:endParaRPr lang="de-DE" dirty="0" smtClean="0"/>
          </a:p>
        </p:txBody>
      </p:sp>
      <p:pic>
        <p:nvPicPr>
          <p:cNvPr id="4" name="Bild 3" descr="feedback-taper-compress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2" y="958546"/>
            <a:ext cx="8274005" cy="51374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35239" y="620486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423341" y="620486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3773704" y="61927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216869" y="620486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704971" y="620486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055334" y="61927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7124096" y="1209508"/>
            <a:ext cx="169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Taper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High-</a:t>
            </a:r>
            <a:r>
              <a:rPr lang="de-DE" dirty="0" err="1" smtClean="0"/>
              <a:t>Bandwidth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143451" y="3768813"/>
            <a:ext cx="165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Taper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Low-</a:t>
            </a:r>
            <a:r>
              <a:rPr lang="de-DE" dirty="0" err="1" smtClean="0"/>
              <a:t>Bandwidth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53" y="1361908"/>
            <a:ext cx="165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Compression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Low-</a:t>
            </a:r>
            <a:r>
              <a:rPr lang="de-DE" dirty="0" err="1" smtClean="0"/>
              <a:t>Bandwidth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42608" y="3884977"/>
            <a:ext cx="169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Compression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High-</a:t>
            </a:r>
            <a:r>
              <a:rPr lang="de-DE" dirty="0" err="1" smtClean="0"/>
              <a:t>Bandwidth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580201" y="4682562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585036" y="2077302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535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0" y="900486"/>
            <a:ext cx="7946397" cy="507686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08465" y="3265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Single-</a:t>
            </a:r>
            <a:r>
              <a:rPr lang="de-DE" dirty="0" err="1" smtClean="0"/>
              <a:t>Shot</a:t>
            </a:r>
            <a:r>
              <a:rPr lang="de-DE" dirty="0" smtClean="0"/>
              <a:t> - „</a:t>
            </a:r>
            <a:r>
              <a:rPr lang="de-DE" dirty="0" err="1" smtClean="0"/>
              <a:t>sweet</a:t>
            </a:r>
            <a:r>
              <a:rPr lang="de-DE" dirty="0" smtClean="0"/>
              <a:t> </a:t>
            </a:r>
            <a:r>
              <a:rPr lang="de-DE" dirty="0" err="1" smtClean="0"/>
              <a:t>spot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-674890" y="297784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32129" y="577277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90" y="577277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pic>
        <p:nvPicPr>
          <p:cNvPr id="3" name="Bild 2" descr="AV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71" y="929684"/>
            <a:ext cx="3349048" cy="2130367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768457" y="583659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247263" y="298260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434679" y="29680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668394" y="297050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996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1" y="929683"/>
            <a:ext cx="7784347" cy="49069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08465" y="3265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Single-</a:t>
            </a:r>
            <a:r>
              <a:rPr lang="de-DE" dirty="0" err="1" smtClean="0"/>
              <a:t>Shot</a:t>
            </a:r>
            <a:r>
              <a:rPr lang="de-DE" dirty="0" smtClean="0"/>
              <a:t> - „</a:t>
            </a:r>
            <a:r>
              <a:rPr lang="de-DE" dirty="0" err="1" smtClean="0"/>
              <a:t>sweet</a:t>
            </a:r>
            <a:r>
              <a:rPr lang="de-DE" dirty="0" smtClean="0"/>
              <a:t> </a:t>
            </a:r>
            <a:r>
              <a:rPr lang="de-DE" dirty="0" err="1" smtClean="0"/>
              <a:t>spot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-674890" y="297784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32129" y="577277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90" y="577277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pic>
        <p:nvPicPr>
          <p:cNvPr id="3" name="Bild 2" descr="AV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55" y="929684"/>
            <a:ext cx="3048964" cy="193948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768457" y="583659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668394" y="289062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682850" y="286227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582568" y="286916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09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" y="929684"/>
            <a:ext cx="7959881" cy="508548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08465" y="3265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Single-</a:t>
            </a:r>
            <a:r>
              <a:rPr lang="de-DE" dirty="0" err="1" smtClean="0"/>
              <a:t>Shot</a:t>
            </a:r>
            <a:r>
              <a:rPr lang="de-DE" dirty="0" smtClean="0"/>
              <a:t> - „</a:t>
            </a:r>
            <a:r>
              <a:rPr lang="de-DE" dirty="0" err="1" smtClean="0"/>
              <a:t>sweet</a:t>
            </a:r>
            <a:r>
              <a:rPr lang="de-DE" dirty="0" smtClean="0"/>
              <a:t> </a:t>
            </a:r>
            <a:r>
              <a:rPr lang="de-DE" dirty="0" err="1" smtClean="0"/>
              <a:t>spot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-674890" y="297784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32129" y="577277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90" y="577277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pic>
        <p:nvPicPr>
          <p:cNvPr id="3" name="Bild 2" descr="AV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67" y="929685"/>
            <a:ext cx="2955351" cy="187993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768457" y="583659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741384" y="281762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755840" y="278928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655558" y="27961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0355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ingle-shot-seed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6" y="996646"/>
            <a:ext cx="7792280" cy="4978401"/>
          </a:xfrm>
          <a:prstGeom prst="rect">
            <a:avLst/>
          </a:prstGeom>
        </p:spPr>
      </p:pic>
      <p:pic>
        <p:nvPicPr>
          <p:cNvPr id="5" name="Bild 4" descr="single-shot-seeded-inse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6" y="1081311"/>
            <a:ext cx="3264036" cy="205135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44574" y="5938767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590919" y="5933937"/>
            <a:ext cx="100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508.5 eV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52284" y="5938767"/>
            <a:ext cx="100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515.5 eV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816839" y="3043227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 eV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791699" y="3038397"/>
            <a:ext cx="100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508.5 eV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65364" y="3043227"/>
            <a:ext cx="100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515.5 eV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890762" y="48381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Single-</a:t>
            </a:r>
            <a:r>
              <a:rPr lang="de-DE" dirty="0" err="1" smtClean="0"/>
              <a:t>Shot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seeded</a:t>
            </a:r>
            <a:r>
              <a:rPr lang="de-DE" dirty="0" smtClean="0"/>
              <a:t> </a:t>
            </a:r>
            <a:r>
              <a:rPr lang="de-DE" dirty="0" err="1" smtClean="0"/>
              <a:t>shots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 rot="16200000">
            <a:off x="-570146" y="297784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7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669156" y="508000"/>
            <a:ext cx="586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Intense</a:t>
            </a:r>
            <a:r>
              <a:rPr lang="de-DE" dirty="0" smtClean="0"/>
              <a:t> Single-</a:t>
            </a:r>
            <a:r>
              <a:rPr lang="de-DE" dirty="0" err="1" smtClean="0"/>
              <a:t>Shot</a:t>
            </a:r>
            <a:r>
              <a:rPr lang="de-DE" dirty="0" smtClean="0"/>
              <a:t> – Space Charge </a:t>
            </a:r>
            <a:r>
              <a:rPr lang="de-DE" dirty="0" err="1"/>
              <a:t>E</a:t>
            </a:r>
            <a:r>
              <a:rPr lang="de-DE" dirty="0" err="1" smtClean="0"/>
              <a:t>ffect</a:t>
            </a:r>
            <a:r>
              <a:rPr lang="de-DE" dirty="0" smtClean="0"/>
              <a:t> Starts </a:t>
            </a:r>
            <a:r>
              <a:rPr lang="de-DE" dirty="0" err="1" smtClean="0"/>
              <a:t>to</a:t>
            </a:r>
            <a:r>
              <a:rPr lang="de-DE" dirty="0" smtClean="0"/>
              <a:t> Dominate</a:t>
            </a:r>
            <a:endParaRPr lang="de-DE" dirty="0"/>
          </a:p>
        </p:txBody>
      </p:sp>
      <p:pic>
        <p:nvPicPr>
          <p:cNvPr id="7" name="Bild 6" descr="single-shot-inten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3" y="1251253"/>
            <a:ext cx="8010929" cy="5062462"/>
          </a:xfrm>
          <a:prstGeom prst="rect">
            <a:avLst/>
          </a:prstGeom>
        </p:spPr>
      </p:pic>
      <p:pic>
        <p:nvPicPr>
          <p:cNvPr id="8" name="Bild 7" descr="single-shot-intense-inse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6" y="1239158"/>
            <a:ext cx="2766645" cy="1748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015239" y="296592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26666" y="296592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15909" y="295382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397884" y="623883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1065 eV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805646" y="623883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1078 eV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8086884" y="622673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1052 eV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-650700" y="305041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Intensity</a:t>
            </a:r>
            <a:r>
              <a:rPr lang="de-DE" dirty="0" smtClean="0"/>
              <a:t> in </a:t>
            </a:r>
            <a:r>
              <a:rPr lang="de-DE" dirty="0" err="1" smtClean="0"/>
              <a:t>arb</a:t>
            </a:r>
            <a:r>
              <a:rPr lang="de-DE" dirty="0" smtClean="0"/>
              <a:t>. </a:t>
            </a:r>
            <a:r>
              <a:rPr lang="de-DE" dirty="0" err="1" smtClean="0"/>
              <a:t>units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78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gas_attenuator_oscilla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3" y="948870"/>
            <a:ext cx="8144906" cy="51471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108485" y="387051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Gas </a:t>
            </a:r>
            <a:r>
              <a:rPr lang="de-DE" dirty="0" err="1" smtClean="0"/>
              <a:t>Attenuator</a:t>
            </a:r>
            <a:r>
              <a:rPr lang="de-DE" dirty="0" smtClean="0"/>
              <a:t> </a:t>
            </a:r>
            <a:r>
              <a:rPr lang="de-DE" dirty="0" err="1" smtClean="0"/>
              <a:t>Oscillations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-96755" y="3398766"/>
            <a:ext cx="83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Counts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76094" y="6222574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33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es-kinetic-energ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" y="1269111"/>
            <a:ext cx="7770317" cy="493825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11454" y="288069"/>
            <a:ext cx="299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PES – </a:t>
            </a:r>
            <a:r>
              <a:rPr lang="de-DE" dirty="0" err="1" smtClean="0"/>
              <a:t>Kinetic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28793" y="1934378"/>
            <a:ext cx="89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E0=</a:t>
            </a:r>
          </a:p>
          <a:p>
            <a:r>
              <a:rPr lang="de-DE" dirty="0" smtClean="0"/>
              <a:t>1065eV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273152" y="439326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E0=</a:t>
            </a:r>
          </a:p>
          <a:p>
            <a:r>
              <a:rPr lang="de-DE" dirty="0" smtClean="0"/>
              <a:t>1700 eV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72380" y="2811038"/>
            <a:ext cx="63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84 %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229533" y="2811038"/>
            <a:ext cx="63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21 %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40157" y="2811038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4 %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491226" y="5352574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100 %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225714" y="535257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25%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840157" y="5352574"/>
            <a:ext cx="63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17 %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74812" y="63228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</a:t>
            </a:r>
            <a:endParaRPr lang="de-DE" sz="1400" dirty="0"/>
          </a:p>
        </p:txBody>
      </p:sp>
      <p:sp>
        <p:nvSpPr>
          <p:cNvPr id="3" name="Textfeld 2"/>
          <p:cNvSpPr txBox="1"/>
          <p:nvPr/>
        </p:nvSpPr>
        <p:spPr>
          <a:xfrm>
            <a:off x="715269" y="6322888"/>
            <a:ext cx="82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E0+13eV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2447725" y="632288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E0 -13eV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4281719" y="63280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4907143" y="6328045"/>
            <a:ext cx="79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E0-13eV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277817" y="6328045"/>
            <a:ext cx="82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E0+13eV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5844944" y="6328045"/>
            <a:ext cx="82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E0+13eV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7099584" y="63280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860187" y="6328045"/>
            <a:ext cx="79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E0-13eV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 rot="16200000">
            <a:off x="-599555" y="4580385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-585036" y="1978519"/>
            <a:ext cx="172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Intensity</a:t>
            </a:r>
            <a:r>
              <a:rPr lang="de-DE" sz="1400" dirty="0" smtClean="0"/>
              <a:t> in </a:t>
            </a:r>
            <a:r>
              <a:rPr lang="de-DE" sz="1400" dirty="0" err="1" smtClean="0"/>
              <a:t>arb</a:t>
            </a:r>
            <a:r>
              <a:rPr lang="de-DE" sz="1400" dirty="0" smtClean="0"/>
              <a:t>. </a:t>
            </a:r>
            <a:r>
              <a:rPr lang="de-DE" sz="1400" dirty="0" err="1" smtClean="0"/>
              <a:t>units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5958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Bildschirmpräsentation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Bucher</dc:creator>
  <cp:lastModifiedBy>Maximilian Bucher</cp:lastModifiedBy>
  <cp:revision>52</cp:revision>
  <dcterms:created xsi:type="dcterms:W3CDTF">2015-01-29T19:15:28Z</dcterms:created>
  <dcterms:modified xsi:type="dcterms:W3CDTF">2015-04-02T20:34:47Z</dcterms:modified>
</cp:coreProperties>
</file>