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ppt/tags/tag29.xml" ContentType="application/vnd.openxmlformats-officedocument.presentationml.tags+xml"/>
  <Override PartName="/ppt/notesSlides/notesSlide22.xml" ContentType="application/vnd.openxmlformats-officedocument.presentationml.notesSlide+xml"/>
  <Override PartName="/ppt/tags/tag30.xml" ContentType="application/vnd.openxmlformats-officedocument.presentationml.tags+xml"/>
  <Override PartName="/ppt/notesSlides/notesSlide23.xml" ContentType="application/vnd.openxmlformats-officedocument.presentationml.notesSlide+xml"/>
  <Override PartName="/ppt/tags/tag31.xml" ContentType="application/vnd.openxmlformats-officedocument.presentationml.tags+xml"/>
  <Override PartName="/ppt/notesSlides/notesSlide24.xml" ContentType="application/vnd.openxmlformats-officedocument.presentationml.notesSlide+xml"/>
  <Override PartName="/ppt/tags/tag32.xml" ContentType="application/vnd.openxmlformats-officedocument.presentationml.tags+xml"/>
  <Override PartName="/ppt/notesSlides/notesSlide25.xml" ContentType="application/vnd.openxmlformats-officedocument.presentationml.notesSlide+xml"/>
  <Override PartName="/ppt/tags/tag33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3"/>
  </p:notesMasterIdLst>
  <p:handoutMasterIdLst>
    <p:handoutMasterId r:id="rId34"/>
  </p:handoutMasterIdLst>
  <p:sldIdLst>
    <p:sldId id="279" r:id="rId6"/>
    <p:sldId id="301" r:id="rId7"/>
    <p:sldId id="284" r:id="rId8"/>
    <p:sldId id="294" r:id="rId9"/>
    <p:sldId id="435" r:id="rId10"/>
    <p:sldId id="444" r:id="rId11"/>
    <p:sldId id="465" r:id="rId12"/>
    <p:sldId id="446" r:id="rId13"/>
    <p:sldId id="448" r:id="rId14"/>
    <p:sldId id="466" r:id="rId15"/>
    <p:sldId id="464" r:id="rId16"/>
    <p:sldId id="467" r:id="rId17"/>
    <p:sldId id="300" r:id="rId18"/>
    <p:sldId id="459" r:id="rId19"/>
    <p:sldId id="468" r:id="rId20"/>
    <p:sldId id="469" r:id="rId21"/>
    <p:sldId id="454" r:id="rId22"/>
    <p:sldId id="319" r:id="rId23"/>
    <p:sldId id="358" r:id="rId24"/>
    <p:sldId id="470" r:id="rId25"/>
    <p:sldId id="442" r:id="rId26"/>
    <p:sldId id="445" r:id="rId27"/>
    <p:sldId id="447" r:id="rId28"/>
    <p:sldId id="449" r:id="rId29"/>
    <p:sldId id="463" r:id="rId30"/>
    <p:sldId id="461" r:id="rId31"/>
    <p:sldId id="260" r:id="rId32"/>
  </p:sldIdLst>
  <p:sldSz cx="9144000" cy="5143500" type="screen16x9"/>
  <p:notesSz cx="7099300" cy="10234613"/>
  <p:custDataLst>
    <p:tags r:id="rId35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6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DB"/>
    <a:srgbClr val="7030A0"/>
    <a:srgbClr val="00A76C"/>
    <a:srgbClr val="FEC358"/>
    <a:srgbClr val="FDA501"/>
    <a:srgbClr val="00EA96"/>
    <a:srgbClr val="ADFF2E"/>
    <a:srgbClr val="00008B"/>
    <a:srgbClr val="FFFFFF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55" autoAdjust="0"/>
    <p:restoredTop sz="95289" autoAdjust="0"/>
  </p:normalViewPr>
  <p:slideViewPr>
    <p:cSldViewPr snapToGrid="0">
      <p:cViewPr varScale="1">
        <p:scale>
          <a:sx n="210" d="100"/>
          <a:sy n="210" d="100"/>
        </p:scale>
        <p:origin x="988" y="116"/>
      </p:cViewPr>
      <p:guideLst>
        <p:guide orient="horz" pos="240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45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9E9D4C-6C26-43EB-81B0-567B2E753FCE}" type="datetimeFigureOut">
              <a:rPr lang="fr-FR"/>
              <a:pPr>
                <a:defRPr/>
              </a:pPr>
              <a:t>13/02/2022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EDFBA51-F067-40EE-B0EA-1FAC7E7E57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2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2C37AD7-E821-4203-A47D-4547AE25608C}" type="datetimeFigureOut">
              <a:rPr lang="en-GB" smtClean="0"/>
              <a:pPr>
                <a:defRPr/>
              </a:pPr>
              <a:t>13/02/2022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 noProof="0"/>
              <a:t>Modifiez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75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74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362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189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22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460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861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979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601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64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0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08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877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964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49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95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84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90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0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5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2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43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0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50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63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1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 - Visuel au cho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4844185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0" y="3811776"/>
            <a:ext cx="9147738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76698" rIns="77925" bIns="76698" anchor="ctr"/>
          <a:lstStyle/>
          <a:p>
            <a:pPr algn="ctr" rtl="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9144000" cy="381952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algn="ctr"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on the icon to add an image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98672" y="3576637"/>
            <a:ext cx="3492500" cy="452437"/>
          </a:xfrm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26719" y="3643627"/>
            <a:ext cx="3236406" cy="16199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GB" dirty="0"/>
              <a:t>Click to add the author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26719" y="3811266"/>
            <a:ext cx="3236406" cy="16200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GB" dirty="0"/>
              <a:t>Click to add date</a:t>
            </a:r>
          </a:p>
        </p:txBody>
      </p:sp>
      <p:sp>
        <p:nvSpPr>
          <p:cNvPr id="23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351713"/>
            <a:ext cx="5328592" cy="86399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239917"/>
            <a:ext cx="5328592" cy="431999"/>
          </a:xfrm>
        </p:spPr>
        <p:txBody>
          <a:bodyPr anchor="t">
            <a:noAutofit/>
          </a:bodyPr>
          <a:lstStyle>
            <a:lvl1pPr marL="0" indent="0" algn="l">
              <a:buNone/>
              <a:defRPr sz="2100" b="0" cap="all" baseline="0">
                <a:solidFill>
                  <a:schemeClr val="tx1"/>
                </a:solidFill>
                <a:latin typeface="+mj-lt"/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33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1727018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096567"/>
            <a:ext cx="8460000" cy="3053952"/>
          </a:xfrm>
        </p:spPr>
        <p:txBody>
          <a:bodyPr/>
          <a:lstStyle>
            <a:lvl1pPr>
              <a:defRPr/>
            </a:lvl1pPr>
            <a:lvl2pPr marL="300656" indent="-153396">
              <a:defRPr/>
            </a:lvl2pPr>
            <a:lvl3pPr marL="616652" indent="-150328">
              <a:defRPr/>
            </a:lvl3pPr>
            <a:lvl4pPr marL="923444" indent="-144192">
              <a:defRPr/>
            </a:lvl4pPr>
            <a:lvl5pPr marL="2706" indent="4059"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altLang="fr-FR" noProof="0" dirty="0"/>
              <a:t>Second level</a:t>
            </a:r>
          </a:p>
          <a:p>
            <a:pPr lvl="2"/>
            <a:r>
              <a:rPr lang="en-GB" altLang="fr-FR" noProof="0" dirty="0"/>
              <a:t>Third level</a:t>
            </a:r>
          </a:p>
          <a:p>
            <a:pPr lvl="3"/>
            <a:r>
              <a:rPr lang="en-GB" altLang="fr-FR" noProof="0" dirty="0"/>
              <a:t>Fourth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3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9363894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necteur droit 11"/>
          <p:cNvCxnSpPr/>
          <p:nvPr userDrawn="1"/>
        </p:nvCxnSpPr>
        <p:spPr>
          <a:xfrm>
            <a:off x="342900" y="659606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0809778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132529"/>
            <a:ext cx="504000" cy="504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100" b="1" cap="all" baseline="0">
                <a:solidFill>
                  <a:schemeClr val="tx1"/>
                </a:solidFill>
                <a:latin typeface="+mj-lt"/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1</a:t>
            </a:r>
            <a:endParaRPr lang="en-GB" dirty="0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5" y="1621074"/>
            <a:ext cx="6183163" cy="2138809"/>
          </a:xfrm>
          <a:noFill/>
          <a:ln>
            <a:noFill/>
          </a:ln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add the divider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576943"/>
            <a:ext cx="9144000" cy="195943"/>
          </a:xfrm>
          <a:prstGeom prst="rect">
            <a:avLst/>
          </a:prstGeom>
          <a:solidFill>
            <a:srgbClr val="FFFFFF"/>
          </a:solidFill>
          <a:ln w="31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76698" rIns="77925" bIns="7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9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9695340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1"/>
          <p:cNvSpPr txBox="1"/>
          <p:nvPr userDrawn="1"/>
        </p:nvSpPr>
        <p:spPr>
          <a:xfrm>
            <a:off x="2504817" y="2087133"/>
            <a:ext cx="3636000" cy="9692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144000" tIns="180000" rIns="144000" bIns="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4000" b="0" i="0" u="none" strike="noStrike" baseline="0" noProof="0" dirty="0">
                <a:solidFill>
                  <a:srgbClr val="FFFFFF"/>
                </a:solidFill>
                <a:latin typeface="+mj-lt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9547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79801541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4089115" y="4759658"/>
            <a:ext cx="3753504" cy="212527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800" noProof="0" dirty="0">
                <a:solidFill>
                  <a:schemeClr val="tx1">
                    <a:lumMod val="50000"/>
                  </a:schemeClr>
                </a:solidFill>
              </a:rPr>
              <a:t>Implémentation d’un modèle de </a:t>
            </a:r>
            <a:r>
              <a:rPr lang="fr-FR" sz="800" noProof="0" dirty="0" err="1">
                <a:solidFill>
                  <a:schemeClr val="tx1">
                    <a:lumMod val="50000"/>
                  </a:schemeClr>
                </a:solidFill>
              </a:rPr>
              <a:t>scoring</a:t>
            </a:r>
            <a:endParaRPr lang="fr-FR" sz="800" noProof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42106" y="86917"/>
            <a:ext cx="8459788" cy="55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en-GB" altLang="fr-FR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39726" y="1096567"/>
            <a:ext cx="8462963" cy="3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altLang="fr-FR" noProof="0" dirty="0"/>
              <a:t>Second level</a:t>
            </a:r>
          </a:p>
          <a:p>
            <a:pPr lvl="2"/>
            <a:r>
              <a:rPr lang="en-GB" altLang="fr-FR" noProof="0" dirty="0"/>
              <a:t>Third level</a:t>
            </a:r>
          </a:p>
          <a:p>
            <a:pPr lvl="3"/>
            <a:r>
              <a:rPr lang="en-GB" altLang="fr-FR" noProof="0" dirty="0"/>
              <a:t>Fourth level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900" y="4576763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342900" y="659606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8621713" y="4790481"/>
            <a:ext cx="180975" cy="1345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/>
            <a:fld id="{2759E965-39A9-4D5D-9843-2E3E05E05AC0}" type="slidenum">
              <a:rPr lang="en-GB" sz="800" b="1" noProof="0" smtClean="0">
                <a:solidFill>
                  <a:schemeClr val="tx1">
                    <a:lumMod val="50000"/>
                  </a:schemeClr>
                </a:solidFill>
              </a:rPr>
              <a:pPr algn="r"/>
              <a:t>‹N°›</a:t>
            </a:fld>
            <a:endParaRPr lang="en-GB" sz="800" b="1" noProof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878153" y="4790481"/>
            <a:ext cx="708025" cy="1345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800" noProof="0" dirty="0">
                <a:solidFill>
                  <a:schemeClr val="tx1">
                    <a:lumMod val="50000"/>
                  </a:schemeClr>
                </a:solidFill>
              </a:rPr>
              <a:t>|  21/02/2022  |</a:t>
            </a:r>
          </a:p>
        </p:txBody>
      </p:sp>
      <p:sp>
        <p:nvSpPr>
          <p:cNvPr id="3" name="MSIPCMContentMarking" descr="{&quot;HashCode&quot;:1859994762,&quot;Placement&quot;:&quot;Footer&quot;,&quot;Top&quot;:384.343,&quot;Left&quot;:604.5204,&quot;SlideWidth&quot;:720,&quot;SlideHeight&quot;:405}"/>
          <p:cNvSpPr txBox="1"/>
          <p:nvPr userDrawn="1"/>
        </p:nvSpPr>
        <p:spPr>
          <a:xfrm>
            <a:off x="7677409" y="48811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2" r:id="rId2"/>
    <p:sldLayoutId id="2147483824" r:id="rId3"/>
    <p:sldLayoutId id="2147483817" r:id="rId4"/>
    <p:sldLayoutId id="214748382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 baseline="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rtl="0" eaLnBrk="0" fontAlgn="base" hangingPunct="0">
        <a:spcBef>
          <a:spcPts val="170"/>
        </a:spcBef>
        <a:spcAft>
          <a:spcPct val="0"/>
        </a:spcAft>
        <a:buClr>
          <a:srgbClr val="D2DCAA"/>
        </a:buClr>
        <a:buSzPct val="100000"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301690" indent="-152874" algn="l" rtl="0" eaLnBrk="0" fontAlgn="base" hangingPunct="0">
        <a:spcBef>
          <a:spcPts val="170"/>
        </a:spcBef>
        <a:spcAft>
          <a:spcPct val="0"/>
        </a:spcAft>
        <a:buClr>
          <a:schemeClr val="accent4"/>
        </a:buClr>
        <a:buSzPct val="90000"/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615555" indent="-150169" algn="l" rtl="0" eaLnBrk="0" fontAlgn="base" hangingPunct="0">
        <a:spcBef>
          <a:spcPts val="170"/>
        </a:spcBef>
        <a:spcAft>
          <a:spcPct val="0"/>
        </a:spcAft>
        <a:buClr>
          <a:schemeClr val="accent4"/>
        </a:buClr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924009" indent="-143404" algn="l" rtl="0" eaLnBrk="0" fontAlgn="base" hangingPunct="0">
        <a:spcBef>
          <a:spcPts val="17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algn="l" rtl="0" eaLnBrk="0" fontAlgn="base" hangingPunct="0">
        <a:spcBef>
          <a:spcPts val="170"/>
        </a:spcBef>
        <a:spcAft>
          <a:spcPct val="0"/>
        </a:spcAft>
        <a:defRPr sz="900" kern="1200">
          <a:solidFill>
            <a:schemeClr val="bg2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6.xml"/><Relationship Id="rId9" Type="http://schemas.openxmlformats.org/officeDocument/2006/relationships/hyperlink" Target="https://share.streamlit.io/madeslaurence/openclassrooms-scoring/main/PPAD_05_dashboard.p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github.com/MadesLaurence/OpenClassrooms-Scoring" TargetMode="Externa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s3-eu-west-1.amazonaws.com/static.oc-static.com/prod/courses/files/Parcours_data_scientist/Projet+-+Impl%C3%A9menter+un+mod%C3%A8le+de+scoring/Projet+Mise+en+prod+-+home-credit-default-risk.zip" TargetMode="Externa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Espace réservé pour une image  1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2237" y="-2662240"/>
            <a:ext cx="3819525" cy="9144001"/>
          </a:xfrm>
        </p:spPr>
      </p:pic>
      <p:sp>
        <p:nvSpPr>
          <p:cNvPr id="36" name="Text Placeholder 3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dirty="0"/>
              <a:t>Laurence </a:t>
            </a:r>
            <a:r>
              <a:rPr lang="fr-FR" dirty="0" err="1"/>
              <a:t>Mades</a:t>
            </a:r>
            <a:endParaRPr lang="fr-F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1300" dirty="0"/>
              <a:t>Soutenance : 21/02/2022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n°7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90202" y="1135429"/>
            <a:ext cx="8753797" cy="431999"/>
          </a:xfrm>
        </p:spPr>
        <p:txBody>
          <a:bodyPr/>
          <a:lstStyle/>
          <a:p>
            <a:r>
              <a:rPr lang="fr-FR" sz="2000" dirty="0" err="1"/>
              <a:t>IMPléMENTation</a:t>
            </a:r>
            <a:r>
              <a:rPr lang="fr-FR" sz="2000" dirty="0"/>
              <a:t> d’UN </a:t>
            </a:r>
            <a:r>
              <a:rPr lang="fr-FR" sz="2000" dirty="0" err="1"/>
              <a:t>MODèLE</a:t>
            </a:r>
            <a:r>
              <a:rPr lang="fr-FR" sz="2000" dirty="0"/>
              <a:t> DE SCORING</a:t>
            </a:r>
          </a:p>
        </p:txBody>
      </p:sp>
    </p:spTree>
    <p:extLst>
      <p:ext uri="{BB962C8B-B14F-4D97-AF65-F5344CB8AC3E}">
        <p14:creationId xmlns:p14="http://schemas.microsoft.com/office/powerpoint/2010/main" val="27255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contenu 22">
            <a:extLst>
              <a:ext uri="{FF2B5EF4-FFF2-40B4-BE49-F238E27FC236}">
                <a16:creationId xmlns:a16="http://schemas.microsoft.com/office/drawing/2014/main" id="{84F5C77C-85DB-4DB0-8DF8-9B5E1EED48BD}"/>
              </a:ext>
            </a:extLst>
          </p:cNvPr>
          <p:cNvSpPr txBox="1">
            <a:spLocks/>
          </p:cNvSpPr>
          <p:nvPr/>
        </p:nvSpPr>
        <p:spPr bwMode="auto">
          <a:xfrm>
            <a:off x="6421120" y="800784"/>
            <a:ext cx="2377518" cy="1478594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/>
            <a:endParaRPr lang="fr-FR" sz="1100" dirty="0">
              <a:solidFill>
                <a:schemeClr val="tx1"/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Les demandes avec une probabilité de défaut supérieures à 96% seront refusées</a:t>
            </a:r>
          </a:p>
          <a:p>
            <a:pPr marL="171450" lvl="1" indent="-171450"/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Objectif métier explicite : Réduire les refus sur les bonnes demandes</a:t>
            </a:r>
          </a:p>
          <a:p>
            <a:pPr marL="487446" lvl="2" indent="-171450"/>
            <a:endParaRPr lang="fr-FR" sz="11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Visualiser le seuil de probabilité de défaut retenu avec le jeu « LGBM »</a:t>
            </a:r>
            <a:endParaRPr lang="en-US" altLang="fr-FR" sz="20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53C02AC-CEEE-474F-8DE9-EEACC1216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5" y="800783"/>
            <a:ext cx="5904853" cy="3541933"/>
          </a:xfrm>
          <a:prstGeom prst="rect">
            <a:avLst/>
          </a:prstGeom>
        </p:spPr>
      </p:pic>
      <p:sp>
        <p:nvSpPr>
          <p:cNvPr id="3" name="Flèche : gauche 2">
            <a:extLst>
              <a:ext uri="{FF2B5EF4-FFF2-40B4-BE49-F238E27FC236}">
                <a16:creationId xmlns:a16="http://schemas.microsoft.com/office/drawing/2014/main" id="{50C5A39D-1C2F-4719-8033-A7123FF6E577}"/>
              </a:ext>
            </a:extLst>
          </p:cNvPr>
          <p:cNvSpPr/>
          <p:nvPr/>
        </p:nvSpPr>
        <p:spPr>
          <a:xfrm>
            <a:off x="3585293" y="1783477"/>
            <a:ext cx="1126594" cy="495900"/>
          </a:xfrm>
          <a:prstGeom prst="left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Accords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929A72B-518F-4F9A-B8C2-CC31C815D6E4}"/>
              </a:ext>
            </a:extLst>
          </p:cNvPr>
          <p:cNvSpPr/>
          <p:nvPr/>
        </p:nvSpPr>
        <p:spPr>
          <a:xfrm>
            <a:off x="5067054" y="1783477"/>
            <a:ext cx="998899" cy="495900"/>
          </a:xfrm>
          <a:prstGeom prst="right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Refus</a:t>
            </a:r>
          </a:p>
        </p:txBody>
      </p:sp>
      <p:sp>
        <p:nvSpPr>
          <p:cNvPr id="15" name="Espace réservé du contenu 22">
            <a:extLst>
              <a:ext uri="{FF2B5EF4-FFF2-40B4-BE49-F238E27FC236}">
                <a16:creationId xmlns:a16="http://schemas.microsoft.com/office/drawing/2014/main" id="{EE554362-625E-4754-8B2F-327596722A68}"/>
              </a:ext>
            </a:extLst>
          </p:cNvPr>
          <p:cNvSpPr txBox="1">
            <a:spLocks/>
          </p:cNvSpPr>
          <p:nvPr/>
        </p:nvSpPr>
        <p:spPr bwMode="auto">
          <a:xfrm>
            <a:off x="5278120" y="2571749"/>
            <a:ext cx="2123440" cy="413338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dirty="0">
                <a:solidFill>
                  <a:srgbClr val="FFC000"/>
                </a:solidFill>
              </a:rPr>
              <a:t>Moins refuser induit une augmentation très forte du coût</a:t>
            </a:r>
          </a:p>
        </p:txBody>
      </p:sp>
      <p:sp>
        <p:nvSpPr>
          <p:cNvPr id="16" name="Espace réservé du contenu 22">
            <a:extLst>
              <a:ext uri="{FF2B5EF4-FFF2-40B4-BE49-F238E27FC236}">
                <a16:creationId xmlns:a16="http://schemas.microsoft.com/office/drawing/2014/main" id="{E90BFB51-52AB-40FD-BCA2-BDEB02AA8D7D}"/>
              </a:ext>
            </a:extLst>
          </p:cNvPr>
          <p:cNvSpPr txBox="1">
            <a:spLocks/>
          </p:cNvSpPr>
          <p:nvPr/>
        </p:nvSpPr>
        <p:spPr bwMode="auto">
          <a:xfrm>
            <a:off x="2250440" y="2487343"/>
            <a:ext cx="1991360" cy="413337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dirty="0">
                <a:solidFill>
                  <a:srgbClr val="00B050"/>
                </a:solidFill>
              </a:rPr>
              <a:t>Moins accorder induit une augmentation faible du coût</a:t>
            </a:r>
          </a:p>
          <a:p>
            <a:pPr marL="487446" lvl="2" indent="-171450" algn="ctr"/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2">
            <a:extLst>
              <a:ext uri="{FF2B5EF4-FFF2-40B4-BE49-F238E27FC236}">
                <a16:creationId xmlns:a16="http://schemas.microsoft.com/office/drawing/2014/main" id="{D4F494A4-D151-4E88-B936-470CC3DEA6FA}"/>
              </a:ext>
            </a:extLst>
          </p:cNvPr>
          <p:cNvSpPr txBox="1">
            <a:spLocks/>
          </p:cNvSpPr>
          <p:nvPr/>
        </p:nvSpPr>
        <p:spPr bwMode="auto">
          <a:xfrm>
            <a:off x="5821955" y="1946667"/>
            <a:ext cx="2979939" cy="5584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endParaRPr lang="fr-FR" sz="1100" dirty="0">
              <a:solidFill>
                <a:schemeClr val="tx1"/>
              </a:solidFill>
            </a:endParaRPr>
          </a:p>
          <a:p>
            <a:pPr marL="0" lvl="1" indent="0" algn="ctr">
              <a:buNone/>
            </a:pPr>
            <a:r>
              <a:rPr lang="fr-FR" sz="1100" dirty="0">
                <a:solidFill>
                  <a:schemeClr val="tx1"/>
                </a:solidFill>
              </a:rPr>
              <a:t>Coût global 0,700 M€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50C69D-011A-469C-ABC0-87D3BD7AD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332" y="1072277"/>
            <a:ext cx="4161412" cy="2930494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Evaluer le coût avec le jeu « LGBM »</a:t>
            </a:r>
            <a:endParaRPr lang="en-US" altLang="fr-FR" sz="2000" dirty="0"/>
          </a:p>
        </p:txBody>
      </p:sp>
      <p:sp>
        <p:nvSpPr>
          <p:cNvPr id="36" name="Espace réservé du contenu 22">
            <a:extLst>
              <a:ext uri="{FF2B5EF4-FFF2-40B4-BE49-F238E27FC236}">
                <a16:creationId xmlns:a16="http://schemas.microsoft.com/office/drawing/2014/main" id="{CA6CF821-F812-48C6-94FC-72E22B88CCDC}"/>
              </a:ext>
            </a:extLst>
          </p:cNvPr>
          <p:cNvSpPr txBox="1">
            <a:spLocks/>
          </p:cNvSpPr>
          <p:nvPr/>
        </p:nvSpPr>
        <p:spPr bwMode="auto">
          <a:xfrm>
            <a:off x="1051332" y="697483"/>
            <a:ext cx="4161274" cy="21780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dirty="0">
                <a:solidFill>
                  <a:schemeClr val="tx1"/>
                </a:solidFill>
              </a:rPr>
              <a:t>Données d’entraînement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8AF9CC-0FC1-4C7F-A381-C0FE40A336FC}"/>
              </a:ext>
            </a:extLst>
          </p:cNvPr>
          <p:cNvSpPr txBox="1"/>
          <p:nvPr/>
        </p:nvSpPr>
        <p:spPr>
          <a:xfrm>
            <a:off x="1372110" y="4015336"/>
            <a:ext cx="1881155" cy="196340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Accord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188948-7C61-489C-B6C9-5906DCB68581}"/>
              </a:ext>
            </a:extLst>
          </p:cNvPr>
          <p:cNvSpPr txBox="1"/>
          <p:nvPr/>
        </p:nvSpPr>
        <p:spPr>
          <a:xfrm>
            <a:off x="3305481" y="4015336"/>
            <a:ext cx="1881155" cy="196340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Refus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FE89B56-8E64-4AB7-B950-6E458A1338A4}"/>
              </a:ext>
            </a:extLst>
          </p:cNvPr>
          <p:cNvSpPr txBox="1"/>
          <p:nvPr/>
        </p:nvSpPr>
        <p:spPr>
          <a:xfrm rot="16200000">
            <a:off x="288327" y="1739372"/>
            <a:ext cx="1223345" cy="251416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Bonne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ABACA3-2A1C-4741-A830-95F6DEE8F2A7}"/>
              </a:ext>
            </a:extLst>
          </p:cNvPr>
          <p:cNvSpPr txBox="1"/>
          <p:nvPr/>
        </p:nvSpPr>
        <p:spPr>
          <a:xfrm rot="16200000">
            <a:off x="306548" y="2968720"/>
            <a:ext cx="1186906" cy="251416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Mauvaise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EA4DBB-B704-4E1E-A371-BFBEAD23BA3D}"/>
              </a:ext>
            </a:extLst>
          </p:cNvPr>
          <p:cNvSpPr txBox="1"/>
          <p:nvPr/>
        </p:nvSpPr>
        <p:spPr>
          <a:xfrm>
            <a:off x="3400916" y="2216360"/>
            <a:ext cx="1704659" cy="2240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000" dirty="0"/>
              <a:t>Refus de bonnes demandes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DF31D9-0A10-4065-A902-C46D641443A9}"/>
              </a:ext>
            </a:extLst>
          </p:cNvPr>
          <p:cNvSpPr txBox="1"/>
          <p:nvPr/>
        </p:nvSpPr>
        <p:spPr>
          <a:xfrm>
            <a:off x="1427309" y="3363902"/>
            <a:ext cx="1704659" cy="3333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000" dirty="0"/>
              <a:t>Accord de mauvaises demandes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E568515-F94E-4CDD-AFDE-B6F67D95D959}"/>
              </a:ext>
            </a:extLst>
          </p:cNvPr>
          <p:cNvSpPr txBox="1"/>
          <p:nvPr/>
        </p:nvSpPr>
        <p:spPr>
          <a:xfrm rot="16200000">
            <a:off x="-594278" y="2344936"/>
            <a:ext cx="2434475" cy="25141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Cible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C739981-9D19-4E09-93BB-E6F15675BD74}"/>
              </a:ext>
            </a:extLst>
          </p:cNvPr>
          <p:cNvSpPr txBox="1"/>
          <p:nvPr/>
        </p:nvSpPr>
        <p:spPr>
          <a:xfrm>
            <a:off x="1372110" y="4224241"/>
            <a:ext cx="3814526" cy="25141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/>
              <a:t>Prédiction</a:t>
            </a:r>
          </a:p>
        </p:txBody>
      </p:sp>
    </p:spTree>
    <p:extLst>
      <p:ext uri="{BB962C8B-B14F-4D97-AF65-F5344CB8AC3E}">
        <p14:creationId xmlns:p14="http://schemas.microsoft.com/office/powerpoint/2010/main" val="15315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Importance globale des variables avec le jeu « LGBM »</a:t>
            </a:r>
            <a:endParaRPr lang="en-US" altLang="fr-FR" sz="2000" dirty="0"/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C4F58E45-E040-4E58-A447-0447671ED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88870"/>
              </p:ext>
            </p:extLst>
          </p:nvPr>
        </p:nvGraphicFramePr>
        <p:xfrm>
          <a:off x="2860855" y="2040197"/>
          <a:ext cx="5941039" cy="247342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0378">
                  <a:extLst>
                    <a:ext uri="{9D8B030D-6E8A-4147-A177-3AD203B41FA5}">
                      <a16:colId xmlns:a16="http://schemas.microsoft.com/office/drawing/2014/main" val="3513515425"/>
                    </a:ext>
                  </a:extLst>
                </a:gridCol>
                <a:gridCol w="1917000">
                  <a:extLst>
                    <a:ext uri="{9D8B030D-6E8A-4147-A177-3AD203B41FA5}">
                      <a16:colId xmlns:a16="http://schemas.microsoft.com/office/drawing/2014/main" val="3637608875"/>
                    </a:ext>
                  </a:extLst>
                </a:gridCol>
                <a:gridCol w="2128554">
                  <a:extLst>
                    <a:ext uri="{9D8B030D-6E8A-4147-A177-3AD203B41FA5}">
                      <a16:colId xmlns:a16="http://schemas.microsoft.com/office/drawing/2014/main" val="1337123558"/>
                    </a:ext>
                  </a:extLst>
                </a:gridCol>
                <a:gridCol w="1205107">
                  <a:extLst>
                    <a:ext uri="{9D8B030D-6E8A-4147-A177-3AD203B41FA5}">
                      <a16:colId xmlns:a16="http://schemas.microsoft.com/office/drawing/2014/main" val="44687234"/>
                    </a:ext>
                  </a:extLst>
                </a:gridCol>
              </a:tblGrid>
              <a:tr h="183529">
                <a:tc>
                  <a:txBody>
                    <a:bodyPr/>
                    <a:lstStyle/>
                    <a:p>
                      <a:r>
                        <a:rPr lang="fr-FR" sz="600" dirty="0"/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Thématique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49849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AMT_GOODS_PRICE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Prix du bien concerné par la demande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demande de prêt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236609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EXT_SOURCE_1 EXT_SOURCE_2 EXT_SOURCE_3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Combinaison linéaire des 3 scores externes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71579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DAYS_EMPLOYED</a:t>
                      </a:r>
                      <a:endParaRPr lang="fr-FR" sz="6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Ancienneté sur le poste courant</a:t>
                      </a:r>
                      <a:endParaRPr lang="fr-FR" sz="600" b="0" i="0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77060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DAYS_EMPLOYED_PERCENT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Ancienneté sur le poste courant / Âge du client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100386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CREDIT_TERM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Annuité du prêt demandé / Montant du prêt demandé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demande de prêt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3082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EXT_SOURCE_2 EXT_SOURCE_3^2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Combinaison linéaire du Score2 et du Score3 au carré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Score2 + Score3</a:t>
                      </a:r>
                      <a:r>
                        <a:rPr lang="fr-FR" sz="600" b="0" i="0" kern="1200" baseline="300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33217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client_installments_AMT_PAYMENT_min_sum</a:t>
                      </a:r>
                      <a:endParaRPr lang="fr-FR" sz="6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Somme des montants de la plus petite échéance payée sur chacun des </a:t>
                      </a: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prêts antérieurs avec « Prêt à dépenser »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Les anciens prêts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11769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DAYS_BIRTH_x</a:t>
                      </a:r>
                      <a:endParaRPr lang="fr-FR" sz="6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du client</a:t>
                      </a:r>
                      <a:endParaRPr lang="fr-FR" sz="600" b="0" i="0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client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6874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AMT_CREDIT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Montant du prêt demandé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demande de prêt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56734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 err="1">
                          <a:solidFill>
                            <a:schemeClr val="bg1"/>
                          </a:solidFill>
                        </a:rPr>
                        <a:t>bureau_DAYS_CREDIT_max</a:t>
                      </a:r>
                      <a:endParaRPr lang="fr-FR" sz="600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Ancienneté du plus ancien des </a:t>
                      </a: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crédits reportés par le Crédit Bureau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anciens prêts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93790"/>
                  </a:ext>
                </a:extLst>
              </a:tr>
            </a:tbl>
          </a:graphicData>
        </a:graphic>
      </p:graphicFrame>
      <p:sp>
        <p:nvSpPr>
          <p:cNvPr id="14" name="Espace réservé du contenu 22">
            <a:extLst>
              <a:ext uri="{FF2B5EF4-FFF2-40B4-BE49-F238E27FC236}">
                <a16:creationId xmlns:a16="http://schemas.microsoft.com/office/drawing/2014/main" id="{20ED0E67-1F0E-4927-9346-AF1994490A7D}"/>
              </a:ext>
            </a:extLst>
          </p:cNvPr>
          <p:cNvSpPr txBox="1">
            <a:spLocks/>
          </p:cNvSpPr>
          <p:nvPr/>
        </p:nvSpPr>
        <p:spPr bwMode="auto">
          <a:xfrm>
            <a:off x="3941233" y="1646768"/>
            <a:ext cx="4860661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Organiser le tableau de bord par thématiques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B5773A29-5882-423F-8388-E8D250229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106" y="740065"/>
            <a:ext cx="2487059" cy="17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0070C0"/>
                </a:solidFill>
              </a:rPr>
              <a:t>Présentation du tableau de bord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442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Navigation / Décision et Jauge de probabilité de défaut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205BCE6-DE2F-4585-83DC-07DA395EE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556" y="723900"/>
            <a:ext cx="2233445" cy="372956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47366D2-2B01-4CEB-8C2A-D26C5A9E3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1066" y="2302934"/>
            <a:ext cx="2819400" cy="6191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CC64919-BDFF-4609-A74A-CBD67B438D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3133" y="723900"/>
            <a:ext cx="2358761" cy="38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Explication globale de la décision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661A4CE-AB7D-4868-B0A3-6D35FDAB9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94336"/>
            <a:ext cx="9144000" cy="1495362"/>
          </a:xfrm>
          <a:prstGeom prst="rect">
            <a:avLst/>
          </a:prstGeom>
        </p:spPr>
      </p:pic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F36325D8-43CC-4D6A-816A-D53F53265107}"/>
              </a:ext>
            </a:extLst>
          </p:cNvPr>
          <p:cNvSpPr/>
          <p:nvPr/>
        </p:nvSpPr>
        <p:spPr>
          <a:xfrm>
            <a:off x="1553633" y="2755194"/>
            <a:ext cx="4246034" cy="1329971"/>
          </a:xfrm>
          <a:prstGeom prst="left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Diminution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de la probabilité de défaut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En faveur du client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454F8B5D-8DA1-451E-8063-1F0FBA639016}"/>
              </a:ext>
            </a:extLst>
          </p:cNvPr>
          <p:cNvSpPr/>
          <p:nvPr/>
        </p:nvSpPr>
        <p:spPr>
          <a:xfrm>
            <a:off x="5833534" y="2755195"/>
            <a:ext cx="3153834" cy="1329972"/>
          </a:xfrm>
          <a:prstGeom prst="right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Augmentation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de la probabilité de défaut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En défaveur du client</a:t>
            </a:r>
          </a:p>
        </p:txBody>
      </p:sp>
    </p:spTree>
    <p:extLst>
      <p:ext uri="{BB962C8B-B14F-4D97-AF65-F5344CB8AC3E}">
        <p14:creationId xmlns:p14="http://schemas.microsoft.com/office/powerpoint/2010/main" val="28581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Explications détaillées de la décision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92FF197-D211-470E-AA50-6382F5227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726" y="720254"/>
            <a:ext cx="5951532" cy="15615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FE5448A-0143-479D-BC07-EA9C614C1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78" y="2520831"/>
            <a:ext cx="8732227" cy="1293402"/>
          </a:xfrm>
          <a:prstGeom prst="rect">
            <a:avLst/>
          </a:prstGeom>
        </p:spPr>
      </p:pic>
      <p:sp>
        <p:nvSpPr>
          <p:cNvPr id="15" name="Espace réservé du contenu 22">
            <a:extLst>
              <a:ext uri="{FF2B5EF4-FFF2-40B4-BE49-F238E27FC236}">
                <a16:creationId xmlns:a16="http://schemas.microsoft.com/office/drawing/2014/main" id="{7664A111-0A24-4492-AC80-5962DDC91EFC}"/>
              </a:ext>
            </a:extLst>
          </p:cNvPr>
          <p:cNvSpPr txBox="1">
            <a:spLocks/>
          </p:cNvSpPr>
          <p:nvPr/>
        </p:nvSpPr>
        <p:spPr bwMode="auto">
          <a:xfrm>
            <a:off x="1998132" y="3994546"/>
            <a:ext cx="6803761" cy="55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endParaRPr lang="en-US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60363" lvl="1" indent="0" algn="r">
              <a:buNone/>
            </a:pPr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  <a:hlinkClick r:id="rId9"/>
              </a:rPr>
              <a:t>https://share.streamlit.io/madeslaurence/openclassrooms-scoring/main/PPAD_05_dashboard.py</a:t>
            </a:r>
            <a:endParaRPr lang="fr-F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4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Conclusion</a:t>
            </a:r>
          </a:p>
        </p:txBody>
      </p:sp>
      <p:sp>
        <p:nvSpPr>
          <p:cNvPr id="4" name="Espace réservé du contenu 22">
            <a:extLst>
              <a:ext uri="{FF2B5EF4-FFF2-40B4-BE49-F238E27FC236}">
                <a16:creationId xmlns:a16="http://schemas.microsoft.com/office/drawing/2014/main" id="{B275D4D6-3D80-474A-844D-DEA85CD48B62}"/>
              </a:ext>
            </a:extLst>
          </p:cNvPr>
          <p:cNvSpPr txBox="1">
            <a:spLocks/>
          </p:cNvSpPr>
          <p:nvPr/>
        </p:nvSpPr>
        <p:spPr bwMode="auto">
          <a:xfrm>
            <a:off x="342106" y="1086984"/>
            <a:ext cx="8459788" cy="310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Automatisation de la décision de crédit avec un score basé sur une fonction coût élaborée avec le métier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Probabilité de défaut évaluée avec un modèle « XGBOOST » utilisant 11 variables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Bonne performance à l’entraînement : Coût global = 700 K€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Explication de la décision facilitée et personnalisée grâce à un tableau de bord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Importance de variables sur la probabilité de défaut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Positionnement de la demande sur chaque variables importantes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Déploiement d’un tableau de bord interactif dans le cloud 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Améliorations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Entraîner le modèle sur plus d’individus pour mieux généraliser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Protéger l’accès au tableau de bord</a:t>
            </a:r>
            <a:endParaRPr lang="fr-FR" sz="11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Equilibrer les classes en sous-échantillonnant la classe majoritaire</a:t>
            </a: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3C9ACE-8E34-4FDA-9892-5E8DC708D9B4}"/>
              </a:ext>
            </a:extLst>
          </p:cNvPr>
          <p:cNvSpPr txBox="1"/>
          <p:nvPr/>
        </p:nvSpPr>
        <p:spPr>
          <a:xfrm>
            <a:off x="341423" y="4302524"/>
            <a:ext cx="8460471" cy="2216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2" algn="r"/>
            <a:r>
              <a:rPr lang="fr-FR" sz="1000" u="sng" dirty="0">
                <a:solidFill>
                  <a:srgbClr val="0070C0"/>
                </a:solidFill>
                <a:hlinkClick r:id="rId7"/>
              </a:rPr>
              <a:t>https://github.com/MadesLaurence/OpenClassrooms-Scoring</a:t>
            </a:r>
            <a:endParaRPr lang="fr-FR" sz="10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9006" lvl="2" indent="-285750"/>
            <a:r>
              <a:rPr lang="fr-FR" sz="3600" kern="1200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Annexes</a:t>
            </a:r>
            <a:br>
              <a:rPr lang="fr-FR" dirty="0"/>
            </a:br>
            <a:br>
              <a:rPr lang="fr-FR" dirty="0"/>
            </a:br>
            <a:endParaRPr lang="fr-FR" sz="1200" b="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9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Rechercher des kernels sous </a:t>
            </a:r>
            <a:r>
              <a:rPr lang="fr-FR" sz="2000" dirty="0" err="1"/>
              <a:t>Kaggle</a:t>
            </a:r>
            <a:endParaRPr lang="fr-FR" altLang="fr-FR" sz="2000" dirty="0"/>
          </a:p>
        </p:txBody>
      </p:sp>
      <p:graphicFrame>
        <p:nvGraphicFramePr>
          <p:cNvPr id="6" name="Tableau 3">
            <a:extLst>
              <a:ext uri="{FF2B5EF4-FFF2-40B4-BE49-F238E27FC236}">
                <a16:creationId xmlns:a16="http://schemas.microsoft.com/office/drawing/2014/main" id="{F773C989-06CE-42E3-AF0B-111275A90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88201"/>
              </p:ext>
            </p:extLst>
          </p:nvPr>
        </p:nvGraphicFramePr>
        <p:xfrm>
          <a:off x="757489" y="1348294"/>
          <a:ext cx="7724809" cy="2499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902">
                  <a:extLst>
                    <a:ext uri="{9D8B030D-6E8A-4147-A177-3AD203B41FA5}">
                      <a16:colId xmlns:a16="http://schemas.microsoft.com/office/drawing/2014/main" val="3637608875"/>
                    </a:ext>
                  </a:extLst>
                </a:gridCol>
                <a:gridCol w="2324458">
                  <a:extLst>
                    <a:ext uri="{9D8B030D-6E8A-4147-A177-3AD203B41FA5}">
                      <a16:colId xmlns:a16="http://schemas.microsoft.com/office/drawing/2014/main" val="301059068"/>
                    </a:ext>
                  </a:extLst>
                </a:gridCol>
                <a:gridCol w="3028449">
                  <a:extLst>
                    <a:ext uri="{9D8B030D-6E8A-4147-A177-3AD203B41FA5}">
                      <a16:colId xmlns:a16="http://schemas.microsoft.com/office/drawing/2014/main" val="4129481740"/>
                    </a:ext>
                  </a:extLst>
                </a:gridCol>
              </a:tblGrid>
              <a:tr h="183529">
                <a:tc>
                  <a:txBody>
                    <a:bodyPr/>
                    <a:lstStyle/>
                    <a:p>
                      <a:r>
                        <a:rPr lang="fr-FR" sz="600" dirty="0"/>
                        <a:t>Compétition « Home </a:t>
                      </a:r>
                      <a:r>
                        <a:rPr lang="fr-FR" sz="600" dirty="0" err="1"/>
                        <a:t>Credit</a:t>
                      </a:r>
                      <a:r>
                        <a:rPr lang="fr-FR" sz="600" dirty="0"/>
                        <a:t> Default Risk »</a:t>
                      </a:r>
                    </a:p>
                    <a:p>
                      <a:endParaRPr lang="fr-FR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Analyse Exploratoire des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« </a:t>
                      </a:r>
                      <a:r>
                        <a:rPr lang="fr-FR" sz="600" dirty="0" err="1"/>
                        <a:t>Feature</a:t>
                      </a:r>
                      <a:r>
                        <a:rPr lang="fr-FR" sz="600" dirty="0"/>
                        <a:t> engineering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49849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b="1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KOEHRSEN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Start </a:t>
                      </a:r>
                      <a:r>
                        <a:rPr lang="fr-FR" sz="600" i="0" dirty="0" err="1">
                          <a:solidFill>
                            <a:schemeClr val="bg1"/>
                          </a:solidFill>
                        </a:rPr>
                        <a:t>Here</a:t>
                      </a: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: A </a:t>
                      </a:r>
                      <a:r>
                        <a:rPr lang="fr-FR" sz="600" i="0" dirty="0" err="1">
                          <a:solidFill>
                            <a:schemeClr val="bg1"/>
                          </a:solidFill>
                        </a:rPr>
                        <a:t>Gentle</a:t>
                      </a: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 Introduction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Introduction to Manual </a:t>
                      </a:r>
                      <a:r>
                        <a:rPr lang="fr-FR" sz="600" b="0" i="0" dirty="0" err="1">
                          <a:solidFill>
                            <a:schemeClr val="bg1"/>
                          </a:solidFill>
                        </a:rPr>
                        <a:t>Feature</a:t>
                      </a: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 Engineering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Introduction: Manual Feature Engineering (part two)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Introduction: </a:t>
                      </a:r>
                      <a:r>
                        <a:rPr lang="fr-FR" sz="6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600" b="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endParaRPr lang="fr-FR" sz="6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Toutes les tables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Traitement des valeurs manquantes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Très commenté</a:t>
                      </a:r>
                    </a:p>
                    <a:p>
                      <a:pPr algn="l"/>
                      <a:endParaRPr lang="fr-FR" sz="6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Encodage des variables catégorielles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Fonctions variables numériques et catégorielles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Features métier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Featuring</a:t>
                      </a:r>
                      <a:r>
                        <a:rPr lang="fr-FR" sz="6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polynomiale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Featuring</a:t>
                      </a:r>
                      <a:r>
                        <a:rPr lang="fr-FR" sz="6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par </a:t>
                      </a:r>
                      <a:r>
                        <a:rPr lang="fr-FR" sz="6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agrégrats</a:t>
                      </a:r>
                      <a:endParaRPr lang="fr-FR" sz="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71579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b="1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KOEHRSEN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 err="1">
                          <a:solidFill>
                            <a:schemeClr val="bg1"/>
                          </a:solidFill>
                        </a:rPr>
                        <a:t>Automated</a:t>
                      </a: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600" b="0" i="0" dirty="0" err="1">
                          <a:solidFill>
                            <a:schemeClr val="bg1"/>
                          </a:solidFill>
                        </a:rPr>
                        <a:t>Feature</a:t>
                      </a: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 Engineering Basics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6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6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Synthesis</a:t>
                      </a:r>
                      <a:endParaRPr lang="fr-FR" sz="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594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i="0" dirty="0" err="1">
                          <a:solidFill>
                            <a:schemeClr val="bg1"/>
                          </a:solidFill>
                        </a:rPr>
                        <a:t>Aguiar</a:t>
                      </a:r>
                      <a:endParaRPr lang="fr-FR" sz="600" b="1" i="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fr-FR" sz="600" i="0" dirty="0" err="1">
                          <a:solidFill>
                            <a:schemeClr val="bg1"/>
                          </a:solidFill>
                        </a:rPr>
                        <a:t>LightGBM</a:t>
                      </a: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600" i="0" dirty="0" err="1">
                          <a:solidFill>
                            <a:schemeClr val="bg1"/>
                          </a:solidFill>
                        </a:rPr>
                        <a:t>with</a:t>
                      </a: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 Simple Features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Toutes les tables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Code propre et structuré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3360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i="0" dirty="0">
                          <a:solidFill>
                            <a:schemeClr val="bg1"/>
                          </a:solidFill>
                        </a:rPr>
                        <a:t>LATHWAL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Home </a:t>
                      </a:r>
                      <a:r>
                        <a:rPr lang="fr-FR" sz="600" b="0" i="0" dirty="0" err="1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 : Complete EDA + </a:t>
                      </a:r>
                      <a:r>
                        <a:rPr lang="fr-FR" sz="600" b="0" i="0" dirty="0" err="1">
                          <a:solidFill>
                            <a:schemeClr val="bg1"/>
                          </a:solidFill>
                        </a:rPr>
                        <a:t>Feature</a:t>
                      </a: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 Importance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sérieuse avec des visualisations (module </a:t>
                      </a:r>
                      <a:r>
                        <a:rPr lang="fr-FR" sz="600" i="0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application_train</a:t>
                      </a:r>
                      <a:r>
                        <a:rPr lang="fr-FR" sz="6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6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previous_application</a:t>
                      </a:r>
                      <a:endParaRPr lang="fr-FR" sz="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absente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99184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i="0" dirty="0">
                          <a:solidFill>
                            <a:schemeClr val="bg1"/>
                          </a:solidFill>
                        </a:rPr>
                        <a:t>GABRIEL PREDA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Home </a:t>
                      </a:r>
                      <a:r>
                        <a:rPr lang="fr-FR" sz="600" b="0" i="0" dirty="0" err="1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 Default Risk Extensive EDA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dirty="0">
                          <a:solidFill>
                            <a:schemeClr val="bg1"/>
                          </a:solidFill>
                        </a:rPr>
                        <a:t>assez complète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application_train</a:t>
                      </a:r>
                      <a:r>
                        <a:rPr lang="fr-FR" sz="6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bureau, </a:t>
                      </a:r>
                      <a:r>
                        <a:rPr lang="fr-FR" sz="6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previous_application</a:t>
                      </a:r>
                      <a:endParaRPr lang="fr-FR" sz="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68108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i="0" dirty="0">
                          <a:solidFill>
                            <a:schemeClr val="bg1"/>
                          </a:solidFill>
                        </a:rPr>
                        <a:t>ANDREW LUKYANENKO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EDA, basic FE and LGB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Exploration privilégiée sur le </a:t>
                      </a:r>
                      <a:r>
                        <a:rPr lang="fr-FR" sz="6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fr-FR" sz="6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engineering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application_train</a:t>
                      </a:r>
                      <a:endParaRPr lang="fr-FR" sz="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peu développée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78413"/>
                  </a:ext>
                </a:extLst>
              </a:tr>
              <a:tr h="183529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i="0" dirty="0">
                          <a:solidFill>
                            <a:schemeClr val="bg1"/>
                          </a:solidFill>
                        </a:rPr>
                        <a:t>DANIEL BORIM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dirty="0" err="1">
                          <a:solidFill>
                            <a:schemeClr val="bg1"/>
                          </a:solidFill>
                        </a:rPr>
                        <a:t>HomeCreditRisk</a:t>
                      </a: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 - Extensive EDA, </a:t>
                      </a:r>
                      <a:r>
                        <a:rPr lang="fr-FR" sz="600" b="0" i="0" dirty="0" err="1">
                          <a:solidFill>
                            <a:schemeClr val="bg1"/>
                          </a:solidFill>
                        </a:rPr>
                        <a:t>Feature</a:t>
                      </a:r>
                      <a:r>
                        <a:rPr lang="fr-FR" sz="600" b="0" i="0" dirty="0">
                          <a:solidFill>
                            <a:schemeClr val="bg1"/>
                          </a:solidFill>
                        </a:rPr>
                        <a:t> Eng, PCA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Logique de questionnement métier simple à comprendre</a:t>
                      </a:r>
                    </a:p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Toutes les tables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0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Fonctions de discrétisation des montants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0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Espace réservé du contenu 22"/>
          <p:cNvSpPr>
            <a:spLocks noGrp="1"/>
          </p:cNvSpPr>
          <p:nvPr>
            <p:ph idx="1"/>
          </p:nvPr>
        </p:nvSpPr>
        <p:spPr>
          <a:xfrm>
            <a:off x="727656" y="1459406"/>
            <a:ext cx="8074921" cy="3106153"/>
          </a:xfrm>
        </p:spPr>
        <p:txBody>
          <a:bodyPr/>
          <a:lstStyle/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Problématique et jeu de données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Explication de l’approche de modélisation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Présentation du tableau de bord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Conclusion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147260" lvl="1" indent="0">
              <a:buNone/>
            </a:pPr>
            <a:r>
              <a:rPr lang="fr-FR" sz="1400" dirty="0">
                <a:solidFill>
                  <a:srgbClr val="0070C0"/>
                </a:solidFill>
              </a:rPr>
              <a:t>Annexes</a:t>
            </a:r>
          </a:p>
          <a:p>
            <a:pPr lvl="1"/>
            <a:endParaRPr lang="fr-FR" altLang="fr-FR" dirty="0"/>
          </a:p>
        </p:txBody>
      </p:sp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Agenda</a:t>
            </a:r>
            <a:endParaRPr lang="fr-FR" altLang="fr-FR" sz="2000" dirty="0"/>
          </a:p>
        </p:txBody>
      </p:sp>
    </p:spTree>
    <p:extLst>
      <p:ext uri="{BB962C8B-B14F-4D97-AF65-F5344CB8AC3E}">
        <p14:creationId xmlns:p14="http://schemas.microsoft.com/office/powerpoint/2010/main" val="4177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2">
            <a:extLst>
              <a:ext uri="{FF2B5EF4-FFF2-40B4-BE49-F238E27FC236}">
                <a16:creationId xmlns:a16="http://schemas.microsoft.com/office/drawing/2014/main" id="{80C0405A-3AB6-468A-97EB-7613CDDED00D}"/>
              </a:ext>
            </a:extLst>
          </p:cNvPr>
          <p:cNvSpPr txBox="1">
            <a:spLocks/>
          </p:cNvSpPr>
          <p:nvPr/>
        </p:nvSpPr>
        <p:spPr bwMode="auto">
          <a:xfrm>
            <a:off x="342106" y="849298"/>
            <a:ext cx="8459788" cy="370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 partir des 4 kernels publiés par Will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Koehrsen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(listés en annexe)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Raison du choix: exhaustivité des données et cohabitation de l’approche métier et d’approches automatisées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Simplification et Ajout d’un jeu de données supplémentaire issu d’une réduction de dimensions alternative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Principaux traitements issus des kernels :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Encodage des variables catégorielles: « Label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encoding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jusqu'à 2 modalités sinon «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One-Hot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Encoding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</a:t>
            </a:r>
          </a:p>
          <a:p>
            <a:pPr marL="676359" lvl="2" indent="0">
              <a:buNone/>
            </a:pPr>
            <a:r>
              <a:rPr lang="fr-FR" sz="11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Point d’attention sur l’alignement les variables des </a:t>
            </a:r>
            <a:r>
              <a:rPr lang="fr-FR" sz="1100" i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dataframes</a:t>
            </a:r>
            <a:r>
              <a:rPr lang="fr-FR" sz="11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de test et d’entraînement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Feature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engineering: 238 variables → 1 477 variables</a:t>
            </a:r>
          </a:p>
          <a:p>
            <a:pPr marL="676359" lvl="2" indent="0">
              <a:buNone/>
            </a:pPr>
            <a:r>
              <a:rPr lang="fr-FR" sz="11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4, 35 puis 1200 variables résultantes des approches métier, polynomiale et par agrégat, respectivement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Valeurs manquantes: supprimer les variables ayant plus de 90% de valeurs manquantes sinon remplacer par la médiane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Centrage-réduction: « Standard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Scaler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peu sensible aux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outliers</a:t>
            </a: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Réduction de dimension: variables les plus importantes pour un modèle de classification « Gradient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Boosting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Adaptations :</a:t>
            </a: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Limitation aux 11 variables les plus importantes</a:t>
            </a:r>
            <a:endParaRPr lang="fr-FR" sz="11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 d’une réduction de dimension alternative: « Analyse en Composantes Principales » avec 60% de variance expliquée et limitation aux 15 variables les moins corrélées à la variable cible</a:t>
            </a:r>
            <a:endParaRPr lang="fr-FR" sz="11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676359" lvl="2" indent="0">
              <a:buNone/>
            </a:pPr>
            <a:endParaRPr lang="fr-FR" sz="11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Améliorer les kernels</a:t>
            </a:r>
            <a:endParaRPr lang="fr-FR" altLang="fr-FR" sz="2000" dirty="0"/>
          </a:p>
        </p:txBody>
      </p:sp>
      <p:graphicFrame>
        <p:nvGraphicFramePr>
          <p:cNvPr id="5" name="Tableau 3">
            <a:extLst>
              <a:ext uri="{FF2B5EF4-FFF2-40B4-BE49-F238E27FC236}">
                <a16:creationId xmlns:a16="http://schemas.microsoft.com/office/drawing/2014/main" id="{44B7D93D-8589-4608-9378-9AE6E992C272}"/>
              </a:ext>
            </a:extLst>
          </p:cNvPr>
          <p:cNvGraphicFramePr>
            <a:graphicFrameLocks noGrp="1"/>
          </p:cNvGraphicFramePr>
          <p:nvPr/>
        </p:nvGraphicFramePr>
        <p:xfrm>
          <a:off x="1865134" y="2182964"/>
          <a:ext cx="5053422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218">
                  <a:extLst>
                    <a:ext uri="{9D8B030D-6E8A-4147-A177-3AD203B41FA5}">
                      <a16:colId xmlns:a16="http://schemas.microsoft.com/office/drawing/2014/main" val="1670874726"/>
                    </a:ext>
                  </a:extLst>
                </a:gridCol>
                <a:gridCol w="2587204">
                  <a:extLst>
                    <a:ext uri="{9D8B030D-6E8A-4147-A177-3AD203B41FA5}">
                      <a16:colId xmlns:a16="http://schemas.microsoft.com/office/drawing/2014/main" val="1589967629"/>
                    </a:ext>
                  </a:extLst>
                </a:gridCol>
              </a:tblGrid>
              <a:tr h="218387">
                <a:tc>
                  <a:txBody>
                    <a:bodyPr/>
                    <a:lstStyle/>
                    <a:p>
                      <a:r>
                        <a:rPr lang="fr-FR" dirty="0"/>
                        <a:t>Nom du jeu de données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 variables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99435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ACP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36262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LGBM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8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CDF3293-2193-4062-8D3A-9CE5F395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5" y="1044595"/>
            <a:ext cx="5244811" cy="2401337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D0C419FC-7A82-4BB1-88FB-D39375D0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Réduire les dimensions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3560B6-F316-4834-9E2D-1648D1A89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815" y="2260601"/>
            <a:ext cx="4800252" cy="2239582"/>
          </a:xfrm>
          <a:prstGeom prst="rect">
            <a:avLst/>
          </a:prstGeom>
        </p:spPr>
      </p:pic>
      <p:sp>
        <p:nvSpPr>
          <p:cNvPr id="12" name="Titre 2">
            <a:extLst>
              <a:ext uri="{FF2B5EF4-FFF2-40B4-BE49-F238E27FC236}">
                <a16:creationId xmlns:a16="http://schemas.microsoft.com/office/drawing/2014/main" id="{5FFDA206-6B28-4382-807C-E749372A03A9}"/>
              </a:ext>
            </a:extLst>
          </p:cNvPr>
          <p:cNvSpPr txBox="1">
            <a:spLocks/>
          </p:cNvSpPr>
          <p:nvPr/>
        </p:nvSpPr>
        <p:spPr bwMode="auto">
          <a:xfrm>
            <a:off x="342106" y="741935"/>
            <a:ext cx="8459788" cy="22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« Analyse en Composantes Principales » avec 60% de variance expliquée</a:t>
            </a:r>
          </a:p>
        </p:txBody>
      </p:sp>
      <p:sp>
        <p:nvSpPr>
          <p:cNvPr id="15" name="Titre 2">
            <a:extLst>
              <a:ext uri="{FF2B5EF4-FFF2-40B4-BE49-F238E27FC236}">
                <a16:creationId xmlns:a16="http://schemas.microsoft.com/office/drawing/2014/main" id="{04AA0238-B8F8-4D89-A54B-E1507D29D70E}"/>
              </a:ext>
            </a:extLst>
          </p:cNvPr>
          <p:cNvSpPr txBox="1">
            <a:spLocks/>
          </p:cNvSpPr>
          <p:nvPr/>
        </p:nvSpPr>
        <p:spPr bwMode="auto">
          <a:xfrm>
            <a:off x="3965815" y="1842834"/>
            <a:ext cx="4836079" cy="22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1"/>
                </a:solidFill>
                <a:latin typeface="Arial Narrow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200" dirty="0"/>
              <a:t>Importance des variables du modèle de classification « Gradient </a:t>
            </a:r>
            <a:r>
              <a:rPr lang="fr-FR" sz="1200" dirty="0" err="1"/>
              <a:t>Boosting</a:t>
            </a:r>
            <a:r>
              <a:rPr lang="fr-FR" sz="1200" dirty="0"/>
              <a:t> »</a:t>
            </a:r>
          </a:p>
        </p:txBody>
      </p:sp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29FFEEA6-6AFA-4B49-85E1-19E10200A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18172"/>
              </p:ext>
            </p:extLst>
          </p:nvPr>
        </p:nvGraphicFramePr>
        <p:xfrm>
          <a:off x="342105" y="3518598"/>
          <a:ext cx="285019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1670874726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1589967629"/>
                    </a:ext>
                  </a:extLst>
                </a:gridCol>
              </a:tblGrid>
              <a:tr h="21838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 du </a:t>
                      </a:r>
                    </a:p>
                    <a:p>
                      <a:pPr algn="ctr"/>
                      <a:r>
                        <a:rPr lang="fr-FR" dirty="0"/>
                        <a:t>jeu de données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</a:t>
                      </a:r>
                    </a:p>
                    <a:p>
                      <a:pPr algn="ctr"/>
                      <a:r>
                        <a:rPr lang="fr-FR" dirty="0"/>
                        <a:t> variables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99435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ACP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36262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LGBM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2">
            <a:extLst>
              <a:ext uri="{FF2B5EF4-FFF2-40B4-BE49-F238E27FC236}">
                <a16:creationId xmlns:a16="http://schemas.microsoft.com/office/drawing/2014/main" id="{80C0405A-3AB6-468A-97EB-7613CDDED00D}"/>
              </a:ext>
            </a:extLst>
          </p:cNvPr>
          <p:cNvSpPr txBox="1">
            <a:spLocks/>
          </p:cNvSpPr>
          <p:nvPr/>
        </p:nvSpPr>
        <p:spPr bwMode="auto">
          <a:xfrm>
            <a:off x="342106" y="1548017"/>
            <a:ext cx="8459788" cy="217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Jeu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très déséquilibré avec 8,1% d’individus en défaut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Equilibrer les classes</a:t>
            </a:r>
            <a:endParaRPr lang="en-US" altLang="fr-FR" sz="2000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8A3111F0-3BAB-4155-B8E1-B37D29F3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67455"/>
              </p:ext>
            </p:extLst>
          </p:nvPr>
        </p:nvGraphicFramePr>
        <p:xfrm>
          <a:off x="3387671" y="2179841"/>
          <a:ext cx="541422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834">
                  <a:extLst>
                    <a:ext uri="{9D8B030D-6E8A-4147-A177-3AD203B41FA5}">
                      <a16:colId xmlns:a16="http://schemas.microsoft.com/office/drawing/2014/main" val="1670874726"/>
                    </a:ext>
                  </a:extLst>
                </a:gridCol>
                <a:gridCol w="1304988">
                  <a:extLst>
                    <a:ext uri="{9D8B030D-6E8A-4147-A177-3AD203B41FA5}">
                      <a16:colId xmlns:a16="http://schemas.microsoft.com/office/drawing/2014/main" val="1589967629"/>
                    </a:ext>
                  </a:extLst>
                </a:gridCol>
                <a:gridCol w="1023401">
                  <a:extLst>
                    <a:ext uri="{9D8B030D-6E8A-4147-A177-3AD203B41FA5}">
                      <a16:colId xmlns:a16="http://schemas.microsoft.com/office/drawing/2014/main" val="2217606141"/>
                    </a:ext>
                  </a:extLst>
                </a:gridCol>
              </a:tblGrid>
              <a:tr h="21838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d’individus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 des défaut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99435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Après suppression de 20% pour jeu de validation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246 000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8,1%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36262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Echantillonnage aléatoire de 5 000 individus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5 000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8,1%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5984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SMOTE  a</a:t>
                      </a:r>
                      <a:r>
                        <a:rPr lang="fr-FR" sz="10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vec « </a:t>
                      </a:r>
                      <a:r>
                        <a:rPr lang="fr-FR" sz="10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sampling_strategy</a:t>
                      </a:r>
                      <a:r>
                        <a:rPr lang="fr-FR" sz="10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» = 1.0</a:t>
                      </a:r>
                      <a:endParaRPr lang="fr-FR" sz="1000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9 198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779252" rtl="0" eaLnBrk="1" latinLnBrk="0" hangingPunct="1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2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9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2">
            <a:extLst>
              <a:ext uri="{FF2B5EF4-FFF2-40B4-BE49-F238E27FC236}">
                <a16:creationId xmlns:a16="http://schemas.microsoft.com/office/drawing/2014/main" id="{80C0405A-3AB6-468A-97EB-7613CDDED00D}"/>
              </a:ext>
            </a:extLst>
          </p:cNvPr>
          <p:cNvSpPr txBox="1">
            <a:spLocks/>
          </p:cNvSpPr>
          <p:nvPr/>
        </p:nvSpPr>
        <p:spPr bwMode="auto">
          <a:xfrm>
            <a:off x="342106" y="923685"/>
            <a:ext cx="8459788" cy="1047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Déclarer la fonction de coût de chaque demande 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Arguments: classes cibles, classes prédites, dictionnaire des paramètres supplémentaires sous forme de vecteurs. Ici, une seule clé pour le montant de la demande.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Déclarer la fonction coût total 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Fonction coût total : somme les coûts des demandes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Ajouter la fonction coût total en tant que métrique d’évaluation et transmettre le dictionnaire des paramètres supplémentaires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Fonction «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add_metric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de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Pycaret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L’algorithme d’optimisation</a:t>
            </a:r>
            <a:endParaRPr lang="en-US" altLang="fr-FR" sz="2000" dirty="0"/>
          </a:p>
        </p:txBody>
      </p:sp>
      <p:sp>
        <p:nvSpPr>
          <p:cNvPr id="8" name="Espace réservé du contenu 22">
            <a:extLst>
              <a:ext uri="{FF2B5EF4-FFF2-40B4-BE49-F238E27FC236}">
                <a16:creationId xmlns:a16="http://schemas.microsoft.com/office/drawing/2014/main" id="{8078EA1F-3764-419D-85DD-6116833FCB71}"/>
              </a:ext>
            </a:extLst>
          </p:cNvPr>
          <p:cNvSpPr txBox="1">
            <a:spLocks/>
          </p:cNvSpPr>
          <p:nvPr/>
        </p:nvSpPr>
        <p:spPr bwMode="auto">
          <a:xfrm>
            <a:off x="342106" y="2338092"/>
            <a:ext cx="8459788" cy="8919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Identifier le meilleur type de modèle par comparaison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Avec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Pycaret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compare_model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avec sort='Cout'</a:t>
            </a: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Régler les hyper-paramètres du meilleur type de modèle (Tuner)</a:t>
            </a:r>
          </a:p>
          <a:p>
            <a:pPr marL="360363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Avec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Pycaret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«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tune_model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» avec </a:t>
            </a: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optimize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='Cout’</a:t>
            </a: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Calculer la prédiction, la probabilité de défaut et le coût de chaque demande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2">
            <a:extLst>
              <a:ext uri="{FF2B5EF4-FFF2-40B4-BE49-F238E27FC236}">
                <a16:creationId xmlns:a16="http://schemas.microsoft.com/office/drawing/2014/main" id="{77AA174B-0A94-4FFD-B60B-EEBAA198A1C6}"/>
              </a:ext>
            </a:extLst>
          </p:cNvPr>
          <p:cNvSpPr txBox="1">
            <a:spLocks/>
          </p:cNvSpPr>
          <p:nvPr/>
        </p:nvSpPr>
        <p:spPr bwMode="auto">
          <a:xfrm>
            <a:off x="342106" y="3597043"/>
            <a:ext cx="8459788" cy="941651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Evaluer la situation de sur-apprentissage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Observer les résultats en coût en distinguant les combinaisons (matrice de confusion) et globalement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Evaluer le caractère significatif de l’évolution du coût autour du seuil de probabilité minimum en traçant la fonction de coût</a:t>
            </a:r>
            <a:endParaRPr lang="fr-FR" sz="800" dirty="0">
              <a:solidFill>
                <a:schemeClr val="tx1"/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Evaluer la qualité de la généralisation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tx1"/>
                </a:solidFill>
              </a:rPr>
              <a:t>Evaluer l’importance globale des variables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847809" lvl="2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60363" lvl="1" indent="0">
              <a:buNone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DAAF073E-6A7B-4788-B6B4-1727F5D50DF9}"/>
              </a:ext>
            </a:extLst>
          </p:cNvPr>
          <p:cNvSpPr/>
          <p:nvPr/>
        </p:nvSpPr>
        <p:spPr>
          <a:xfrm rot="10800000">
            <a:off x="3677631" y="2074099"/>
            <a:ext cx="1788739" cy="161003"/>
          </a:xfrm>
          <a:prstGeom prst="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68A26288-DFC5-4478-A09E-010E03C2C28F}"/>
              </a:ext>
            </a:extLst>
          </p:cNvPr>
          <p:cNvSpPr/>
          <p:nvPr/>
        </p:nvSpPr>
        <p:spPr>
          <a:xfrm rot="10800000">
            <a:off x="3677631" y="3333052"/>
            <a:ext cx="1788739" cy="161003"/>
          </a:xfrm>
          <a:prstGeom prst="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0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Comparer les résultats pour chaque jeu</a:t>
            </a:r>
            <a:endParaRPr lang="en-US" altLang="fr-FR" sz="2000" dirty="0"/>
          </a:p>
        </p:txBody>
      </p:sp>
      <p:graphicFrame>
        <p:nvGraphicFramePr>
          <p:cNvPr id="21" name="Tableau 3">
            <a:extLst>
              <a:ext uri="{FF2B5EF4-FFF2-40B4-BE49-F238E27FC236}">
                <a16:creationId xmlns:a16="http://schemas.microsoft.com/office/drawing/2014/main" id="{7EAF86BF-1860-4A17-9969-03F647ED0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46782"/>
              </p:ext>
            </p:extLst>
          </p:nvPr>
        </p:nvGraphicFramePr>
        <p:xfrm>
          <a:off x="1158882" y="1835944"/>
          <a:ext cx="711617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822">
                  <a:extLst>
                    <a:ext uri="{9D8B030D-6E8A-4147-A177-3AD203B41FA5}">
                      <a16:colId xmlns:a16="http://schemas.microsoft.com/office/drawing/2014/main" val="1670874726"/>
                    </a:ext>
                  </a:extLst>
                </a:gridCol>
                <a:gridCol w="956756">
                  <a:extLst>
                    <a:ext uri="{9D8B030D-6E8A-4147-A177-3AD203B41FA5}">
                      <a16:colId xmlns:a16="http://schemas.microsoft.com/office/drawing/2014/main" val="1589967629"/>
                    </a:ext>
                  </a:extLst>
                </a:gridCol>
                <a:gridCol w="1387392">
                  <a:extLst>
                    <a:ext uri="{9D8B030D-6E8A-4147-A177-3AD203B41FA5}">
                      <a16:colId xmlns:a16="http://schemas.microsoft.com/office/drawing/2014/main" val="3660749798"/>
                    </a:ext>
                  </a:extLst>
                </a:gridCol>
                <a:gridCol w="590883">
                  <a:extLst>
                    <a:ext uri="{9D8B030D-6E8A-4147-A177-3AD203B41FA5}">
                      <a16:colId xmlns:a16="http://schemas.microsoft.com/office/drawing/2014/main" val="1022088939"/>
                    </a:ext>
                  </a:extLst>
                </a:gridCol>
                <a:gridCol w="1434230">
                  <a:extLst>
                    <a:ext uri="{9D8B030D-6E8A-4147-A177-3AD203B41FA5}">
                      <a16:colId xmlns:a16="http://schemas.microsoft.com/office/drawing/2014/main" val="3524317984"/>
                    </a:ext>
                  </a:extLst>
                </a:gridCol>
                <a:gridCol w="1799089">
                  <a:extLst>
                    <a:ext uri="{9D8B030D-6E8A-4147-A177-3AD203B41FA5}">
                      <a16:colId xmlns:a16="http://schemas.microsoft.com/office/drawing/2014/main" val="2401027502"/>
                    </a:ext>
                  </a:extLst>
                </a:gridCol>
              </a:tblGrid>
              <a:tr h="218387">
                <a:tc>
                  <a:txBody>
                    <a:bodyPr/>
                    <a:lstStyle/>
                    <a:p>
                      <a:r>
                        <a:rPr lang="fr-FR" sz="1200" dirty="0"/>
                        <a:t>Nom du jeu de données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Nombre de variables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Modèle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Seuil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Coût global jeu d’entraînement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Coût global jeu de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99435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3,381 M€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35,273 M€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36262"/>
                  </a:ext>
                </a:extLst>
              </a:tr>
              <a:tr h="218387"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LGBM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buNone/>
                      </a:pPr>
                      <a:r>
                        <a:rPr lang="fr-FR" sz="1000" dirty="0">
                          <a:solidFill>
                            <a:schemeClr val="tx1"/>
                          </a:solidFill>
                        </a:rPr>
                        <a:t>XGBOOST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0,96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0,701 M€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17,957 M€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>
            <a:extLst>
              <a:ext uri="{FF2B5EF4-FFF2-40B4-BE49-F238E27FC236}">
                <a16:creationId xmlns:a16="http://schemas.microsoft.com/office/drawing/2014/main" id="{3102FDCC-620D-465C-90E1-978E0D3DD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865" y="857937"/>
            <a:ext cx="4850357" cy="3348148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Evaluer le sur-apprentissage avec le jeu « LGBM »</a:t>
            </a:r>
            <a:endParaRPr lang="en-US" altLang="fr-FR" sz="2000" dirty="0"/>
          </a:p>
        </p:txBody>
      </p:sp>
    </p:spTree>
    <p:extLst>
      <p:ext uri="{BB962C8B-B14F-4D97-AF65-F5344CB8AC3E}">
        <p14:creationId xmlns:p14="http://schemas.microsoft.com/office/powerpoint/2010/main" val="318816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Evaluer la généralisation avec le jeu « LGBM »</a:t>
            </a:r>
            <a:endParaRPr lang="en-US" altLang="fr-FR" sz="2000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C4DE0E5-68F7-4C97-A901-202AB297E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92" y="1256547"/>
            <a:ext cx="4161274" cy="2957879"/>
          </a:xfrm>
          <a:prstGeom prst="rect">
            <a:avLst/>
          </a:prstGeom>
        </p:spPr>
      </p:pic>
      <p:sp>
        <p:nvSpPr>
          <p:cNvPr id="26" name="Espace réservé du contenu 22">
            <a:extLst>
              <a:ext uri="{FF2B5EF4-FFF2-40B4-BE49-F238E27FC236}">
                <a16:creationId xmlns:a16="http://schemas.microsoft.com/office/drawing/2014/main" id="{46507BD3-6845-4F88-B14C-F9274B79036C}"/>
              </a:ext>
            </a:extLst>
          </p:cNvPr>
          <p:cNvSpPr txBox="1">
            <a:spLocks/>
          </p:cNvSpPr>
          <p:nvPr/>
        </p:nvSpPr>
        <p:spPr bwMode="auto">
          <a:xfrm>
            <a:off x="5610576" y="2384059"/>
            <a:ext cx="2676832" cy="55840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eaLnBrk="0" hangingPunct="0">
              <a:spcBef>
                <a:spcPts val="170"/>
              </a:spcBef>
              <a:buClr>
                <a:srgbClr val="D2DCAA"/>
              </a:buClr>
              <a:buSzPct val="100000"/>
              <a:defRPr sz="1600" b="1">
                <a:solidFill>
                  <a:schemeClr val="bg1"/>
                </a:solidFill>
                <a:latin typeface="+mn-lt"/>
                <a:cs typeface="+mn-cs"/>
              </a:defRPr>
            </a:lvl1pPr>
            <a:lvl2pPr marL="0" lvl="1" indent="0" algn="ctr" eaLnBrk="0" hangingPunct="0">
              <a:spcBef>
                <a:spcPts val="170"/>
              </a:spcBef>
              <a:buClr>
                <a:schemeClr val="accent4"/>
              </a:buClr>
              <a:buSzPct val="90000"/>
              <a:buFont typeface="Wingdings" pitchFamily="2" charset="2"/>
              <a:buNone/>
              <a:defRPr sz="1100">
                <a:latin typeface="+mn-lt"/>
                <a:cs typeface="+mn-cs"/>
              </a:defRPr>
            </a:lvl2pPr>
            <a:lvl3pPr marL="616652" indent="-150328" eaLnBrk="0" hangingPunct="0">
              <a:spcBef>
                <a:spcPts val="170"/>
              </a:spcBef>
              <a:buClr>
                <a:schemeClr val="accent4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cs typeface="+mn-cs"/>
              </a:defRPr>
            </a:lvl3pPr>
            <a:lvl4pPr marL="923444" indent="-144192" eaLnBrk="0" hangingPunct="0">
              <a:spcBef>
                <a:spcPts val="17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cs typeface="+mn-cs"/>
              </a:defRPr>
            </a:lvl4pPr>
            <a:lvl5pPr marL="2706" indent="4059" eaLnBrk="0" hangingPunct="0">
              <a:spcBef>
                <a:spcPts val="170"/>
              </a:spcBef>
              <a:defRPr sz="900">
                <a:solidFill>
                  <a:schemeClr val="bg2"/>
                </a:solidFill>
                <a:latin typeface="+mn-lt"/>
                <a:cs typeface="+mn-cs"/>
              </a:defRPr>
            </a:lvl5pPr>
            <a:lvl6pPr marL="2142942" indent="-194813">
              <a:spcBef>
                <a:spcPct val="20000"/>
              </a:spcBef>
              <a:buFont typeface="Arial" pitchFamily="34" charset="0"/>
              <a:buChar char="•"/>
              <a:defRPr sz="1700">
                <a:latin typeface="+mn-lt"/>
                <a:cs typeface="+mn-cs"/>
              </a:defRPr>
            </a:lvl6pPr>
            <a:lvl7pPr marL="2532568" indent="-194813">
              <a:spcBef>
                <a:spcPct val="20000"/>
              </a:spcBef>
              <a:buFont typeface="Arial" pitchFamily="34" charset="0"/>
              <a:buChar char="•"/>
              <a:defRPr sz="1700">
                <a:latin typeface="+mn-lt"/>
                <a:cs typeface="+mn-cs"/>
              </a:defRPr>
            </a:lvl7pPr>
            <a:lvl8pPr marL="2922194" indent="-194813">
              <a:spcBef>
                <a:spcPct val="20000"/>
              </a:spcBef>
              <a:buFont typeface="Arial" pitchFamily="34" charset="0"/>
              <a:buChar char="•"/>
              <a:defRPr sz="1700">
                <a:latin typeface="+mn-lt"/>
                <a:cs typeface="+mn-cs"/>
              </a:defRPr>
            </a:lvl8pPr>
            <a:lvl9pPr marL="3311820" indent="-194813">
              <a:spcBef>
                <a:spcPct val="20000"/>
              </a:spcBef>
              <a:buFont typeface="Arial" pitchFamily="34" charset="0"/>
              <a:buChar char="•"/>
              <a:defRPr sz="1700">
                <a:latin typeface="+mn-lt"/>
                <a:cs typeface="+mn-cs"/>
              </a:defRPr>
            </a:lvl9pPr>
          </a:lstStyle>
          <a:p>
            <a:pPr lvl="1"/>
            <a:endParaRPr lang="fr-FR" dirty="0"/>
          </a:p>
          <a:p>
            <a:pPr lvl="1"/>
            <a:r>
              <a:rPr lang="fr-FR" dirty="0"/>
              <a:t>Coût global 17,957 M€</a:t>
            </a:r>
          </a:p>
        </p:txBody>
      </p:sp>
      <p:sp>
        <p:nvSpPr>
          <p:cNvPr id="36" name="Espace réservé du contenu 22">
            <a:extLst>
              <a:ext uri="{FF2B5EF4-FFF2-40B4-BE49-F238E27FC236}">
                <a16:creationId xmlns:a16="http://schemas.microsoft.com/office/drawing/2014/main" id="{CA6CF821-F812-48C6-94FC-72E22B88CCDC}"/>
              </a:ext>
            </a:extLst>
          </p:cNvPr>
          <p:cNvSpPr txBox="1">
            <a:spLocks/>
          </p:cNvSpPr>
          <p:nvPr/>
        </p:nvSpPr>
        <p:spPr bwMode="auto">
          <a:xfrm>
            <a:off x="856592" y="985347"/>
            <a:ext cx="4161274" cy="21780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dirty="0">
                <a:solidFill>
                  <a:schemeClr val="tx1"/>
                </a:solidFill>
              </a:rPr>
              <a:t>Données de validation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47117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Problématique et jeu de données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84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2"/>
          <p:cNvSpPr txBox="1">
            <a:spLocks/>
          </p:cNvSpPr>
          <p:nvPr/>
        </p:nvSpPr>
        <p:spPr bwMode="auto">
          <a:xfrm>
            <a:off x="342106" y="1146412"/>
            <a:ext cx="8459788" cy="34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Contexte</a:t>
            </a: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60363" lvl="1" indent="0">
              <a:buNone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Offre des crédits à la consommation de la société financière 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« 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Prêt à dépenser »</a:t>
            </a: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Problématique</a:t>
            </a:r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lvl="1" indent="0">
              <a:buNone/>
            </a:pPr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/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Automatiser la décision de crédit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en se basant sur outil de “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scoring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crédit” qui évalue la probabilité de faillite du client à partir de ses données (comportementales, provenant d’autres institutions financières, etc..)</a:t>
            </a:r>
          </a:p>
          <a:p>
            <a:pPr marL="531813" lvl="1" indent="-171450"/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Permettre au chargé de relation d’</a:t>
            </a:r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expliquer 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la décision </a:t>
            </a:r>
            <a:r>
              <a:rPr lang="fr-FR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 client à l’aide ses informations personnelles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grâce à un tableau de bord</a:t>
            </a:r>
          </a:p>
          <a:p>
            <a:pPr marL="360363" lvl="1" indent="0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60363" lvl="1" indent="0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31813" lvl="1" indent="-171450"/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60363" lvl="1" indent="0">
              <a:buNone/>
            </a:pPr>
            <a:endParaRPr lang="fr-FR" sz="11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531813" lvl="1" indent="-171450"/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Problématique</a:t>
            </a:r>
            <a:endParaRPr lang="fr-FR" alt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AB9872-EBF0-4C8C-B5F6-FF847A072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9228" y="749300"/>
            <a:ext cx="1362666" cy="1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2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Présentation du jeu de données</a:t>
            </a:r>
            <a:endParaRPr lang="fr-FR" altLang="fr-FR" sz="2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7B4B3E-505C-4876-B651-37B3C326E930}"/>
              </a:ext>
            </a:extLst>
          </p:cNvPr>
          <p:cNvSpPr txBox="1"/>
          <p:nvPr/>
        </p:nvSpPr>
        <p:spPr>
          <a:xfrm>
            <a:off x="4608147" y="243007"/>
            <a:ext cx="25442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fr-FR" sz="1000" dirty="0">
                <a:hlinkClick r:id="rId7"/>
              </a:rPr>
              <a:t>Lien vers le jeu de donnée sous </a:t>
            </a:r>
            <a:r>
              <a:rPr lang="fr-FR" sz="1000" dirty="0" err="1">
                <a:hlinkClick r:id="rId7"/>
              </a:rPr>
              <a:t>Kaggle</a:t>
            </a:r>
            <a:endParaRPr lang="fr-FR" sz="1000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B9F154B-A6E0-4E05-A0B5-02D5F6603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58933"/>
              </p:ext>
            </p:extLst>
          </p:nvPr>
        </p:nvGraphicFramePr>
        <p:xfrm>
          <a:off x="342107" y="695461"/>
          <a:ext cx="8459788" cy="2758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8198">
                  <a:extLst>
                    <a:ext uri="{9D8B030D-6E8A-4147-A177-3AD203B41FA5}">
                      <a16:colId xmlns:a16="http://schemas.microsoft.com/office/drawing/2014/main" val="3637608875"/>
                    </a:ext>
                  </a:extLst>
                </a:gridCol>
                <a:gridCol w="1478499">
                  <a:extLst>
                    <a:ext uri="{9D8B030D-6E8A-4147-A177-3AD203B41FA5}">
                      <a16:colId xmlns:a16="http://schemas.microsoft.com/office/drawing/2014/main" val="3164589009"/>
                    </a:ext>
                  </a:extLst>
                </a:gridCol>
                <a:gridCol w="4148831">
                  <a:extLst>
                    <a:ext uri="{9D8B030D-6E8A-4147-A177-3AD203B41FA5}">
                      <a16:colId xmlns:a16="http://schemas.microsoft.com/office/drawing/2014/main" val="2289516624"/>
                    </a:ext>
                  </a:extLst>
                </a:gridCol>
                <a:gridCol w="1086171">
                  <a:extLst>
                    <a:ext uri="{9D8B030D-6E8A-4147-A177-3AD203B41FA5}">
                      <a16:colId xmlns:a16="http://schemas.microsoft.com/office/drawing/2014/main" val="2741378558"/>
                    </a:ext>
                  </a:extLst>
                </a:gridCol>
                <a:gridCol w="1448089">
                  <a:extLst>
                    <a:ext uri="{9D8B030D-6E8A-4147-A177-3AD203B41FA5}">
                      <a16:colId xmlns:a16="http://schemas.microsoft.com/office/drawing/2014/main" val="658906383"/>
                    </a:ext>
                  </a:extLst>
                </a:gridCol>
              </a:tblGrid>
              <a:tr h="189797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Formes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Clés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49849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1" dirty="0">
                          <a:solidFill>
                            <a:schemeClr val="tx1"/>
                          </a:solidFill>
                        </a:rPr>
                        <a:t>HomeCredit_columns_description.csv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1" noProof="0" dirty="0">
                          <a:solidFill>
                            <a:schemeClr val="tx1"/>
                          </a:solidFill>
                        </a:rPr>
                        <a:t>Descriptions des variables des autres fichiers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0" i="1" noProof="0" dirty="0">
                          <a:solidFill>
                            <a:schemeClr val="tx1"/>
                          </a:solidFill>
                        </a:rPr>
                        <a:t>219, 5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b="0" i="1" noProof="0" dirty="0">
                          <a:solidFill>
                            <a:schemeClr val="tx1"/>
                          </a:solidFill>
                        </a:rPr>
                        <a:t>Table, Row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71579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sample_submission.csv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1" noProof="0" dirty="0">
                          <a:solidFill>
                            <a:schemeClr val="tx1"/>
                          </a:solidFill>
                        </a:rPr>
                        <a:t>Variable TARGET initialisée à 0,5 pour </a:t>
                      </a:r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application_test.csv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48 744, 2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i="1" dirty="0">
                          <a:solidFill>
                            <a:schemeClr val="tx1"/>
                          </a:solidFill>
                        </a:rPr>
                        <a:t>SK_ID_CURR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36073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application_train.csv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1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Nouvelle demande de prêt adressée à « Prêt à dépenser » pour entraînement</a:t>
                      </a:r>
                    </a:p>
                    <a:p>
                      <a:r>
                        <a:rPr lang="fr-FR" sz="600" b="1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Variable TARGET d’accord ou non du prêt</a:t>
                      </a:r>
                      <a:endParaRPr lang="fr-FR" sz="600" b="1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307 511, 122</a:t>
                      </a:r>
                    </a:p>
                    <a:p>
                      <a:pPr algn="r"/>
                      <a:r>
                        <a:rPr lang="fr-FR" sz="600" b="1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62 manquantes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SK_ID_CURR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42386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application_test.csv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1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Nouvelle demande de prêt adressée à « Prêt à dépenser » pour test</a:t>
                      </a:r>
                    </a:p>
                    <a:p>
                      <a:r>
                        <a:rPr lang="fr-FR" sz="600" b="1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Absence de la variable TARGET</a:t>
                      </a:r>
                      <a:endParaRPr lang="fr-FR" sz="600" b="1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48 744, 121</a:t>
                      </a:r>
                    </a:p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64 manquantes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SK_ID_CURR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26121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bureau.csv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Crédits déjà octroyés et reporté par </a:t>
                      </a:r>
                      <a:r>
                        <a:rPr lang="fr-FR" sz="600" b="0" i="0" kern="12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</a:t>
                      </a:r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Bureau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1 716 428, 17</a:t>
                      </a:r>
                    </a:p>
                    <a:p>
                      <a:pPr marL="0" marR="0" lvl="0" indent="0" algn="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7 manquantes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SK_ID_CURR, SK_ID_BUREAU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53360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bureau_balance.csv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Historique des balances mensuelles pour les crédits déjà octroyés et reporté par </a:t>
                      </a:r>
                      <a:r>
                        <a:rPr lang="fr-FR" sz="6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r>
                        <a:rPr lang="fr-FR" sz="600" b="0" i="0" kern="120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redit</a:t>
                      </a:r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Bureau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27 299 925, 3</a:t>
                      </a:r>
                    </a:p>
                    <a:p>
                      <a:pPr algn="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0 manquantes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SK_ID_BUREAU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498223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previous_application.csv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Demandes de prêts adressées à </a:t>
                      </a:r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« Prêt à dépenser »</a:t>
                      </a:r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antérieurement à la nouvelle demande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1 670 214, 37</a:t>
                      </a:r>
                    </a:p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16 manquantes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SK_ID_PREV, SK_ID_CURR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63192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installments_payments.csv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Historique des échéances passées payées ou non pour les prêts antérieurs souscrit auprès de « Prêt à dépenser »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13 605 401, 8</a:t>
                      </a:r>
                    </a:p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2 manquantes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SK_ID_PREV, SK_ID_CURR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605207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i="0" kern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POS_CASH_balance.csv</a:t>
                      </a:r>
                      <a:endParaRPr lang="fr-FR" sz="6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Historique</a:t>
                      </a:r>
                      <a:r>
                        <a:rPr lang="en-US" sz="600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des balances </a:t>
                      </a:r>
                      <a:r>
                        <a:rPr lang="fr-FR" sz="600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mensuelles d</a:t>
                      </a:r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es prêts antérieurs souscrit auprès de « Prêt à dépenser »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10 001 358, 8</a:t>
                      </a:r>
                    </a:p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2 manquantes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SK_ID_PREV, SK_ID_CURR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42520"/>
                  </a:ext>
                </a:extLst>
              </a:tr>
              <a:tr h="117493">
                <a:tc>
                  <a:txBody>
                    <a:bodyPr/>
                    <a:lstStyle/>
                    <a:p>
                      <a:pPr algn="ctr"/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credit_card_balance.csv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b="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Historique des balances mensuelles des cartes de crédit délivrées par « Prêt à dépenser »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3 840 312, 23</a:t>
                      </a:r>
                    </a:p>
                    <a:p>
                      <a:pPr algn="r"/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9 manquantes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noProof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SK_ID_PREV, SK_ID_CURR</a:t>
                      </a:r>
                    </a:p>
                  </a:txBody>
                  <a:tcP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113757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5AC23967-5318-49F6-8979-3EBCAEB855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701" y="2098275"/>
            <a:ext cx="3909192" cy="2464196"/>
          </a:xfrm>
          <a:prstGeom prst="rect">
            <a:avLst/>
          </a:prstGeom>
        </p:spPr>
      </p:pic>
      <p:sp>
        <p:nvSpPr>
          <p:cNvPr id="7" name="Espace réservé du contenu 22">
            <a:extLst>
              <a:ext uri="{FF2B5EF4-FFF2-40B4-BE49-F238E27FC236}">
                <a16:creationId xmlns:a16="http://schemas.microsoft.com/office/drawing/2014/main" id="{A0B80D2F-CA2B-4F7B-996F-059AFFD1DA17}"/>
              </a:ext>
            </a:extLst>
          </p:cNvPr>
          <p:cNvSpPr txBox="1">
            <a:spLocks/>
          </p:cNvSpPr>
          <p:nvPr/>
        </p:nvSpPr>
        <p:spPr bwMode="auto">
          <a:xfrm>
            <a:off x="342106" y="3879542"/>
            <a:ext cx="4296663" cy="67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1" indent="-171450">
              <a:buFont typeface="Wingdings" panose="05000000000000000000" pitchFamily="2" charset="2"/>
              <a:buChar char="ü"/>
            </a:pP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Consigne de s’aider d’un kernel sous </a:t>
            </a:r>
            <a:r>
              <a:rPr lang="fr-FR" sz="11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Kaggle</a:t>
            </a:r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pour faciliter la préparation des données</a:t>
            </a:r>
          </a:p>
          <a:p>
            <a:pPr marL="531813" lvl="1" indent="-171450">
              <a:buFont typeface="Wingdings" panose="05000000000000000000" pitchFamily="2" charset="2"/>
              <a:buChar char="ü"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Explication de l’approche de modélisation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1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69C7DA6-26A8-401C-B532-D287D01B7A38}"/>
              </a:ext>
            </a:extLst>
          </p:cNvPr>
          <p:cNvSpPr txBox="1"/>
          <p:nvPr/>
        </p:nvSpPr>
        <p:spPr>
          <a:xfrm>
            <a:off x="1108161" y="1740726"/>
            <a:ext cx="2667504" cy="23982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sz="1400" dirty="0"/>
              <a:t>Fichiers csv, Code python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Vision globale</a:t>
            </a:r>
            <a:endParaRPr lang="en-US" altLang="fr-FR" sz="2000" dirty="0"/>
          </a:p>
        </p:txBody>
      </p:sp>
      <p:sp>
        <p:nvSpPr>
          <p:cNvPr id="12" name="Espace réservé du contenu 22">
            <a:extLst>
              <a:ext uri="{FF2B5EF4-FFF2-40B4-BE49-F238E27FC236}">
                <a16:creationId xmlns:a16="http://schemas.microsoft.com/office/drawing/2014/main" id="{9520B281-827E-4927-A43C-D4C1EF7B94C9}"/>
              </a:ext>
            </a:extLst>
          </p:cNvPr>
          <p:cNvSpPr txBox="1">
            <a:spLocks/>
          </p:cNvSpPr>
          <p:nvPr/>
        </p:nvSpPr>
        <p:spPr bwMode="auto">
          <a:xfrm>
            <a:off x="342105" y="2278995"/>
            <a:ext cx="4199616" cy="97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Améliorer les kernels</a:t>
            </a:r>
          </a:p>
          <a:p>
            <a:pPr marL="0" lvl="1" indent="0" algn="ctr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Nettoyer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Enrichir avec de nouvelles variables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Réduire les dimensions de 2 manières différentes</a:t>
            </a:r>
          </a:p>
        </p:txBody>
      </p:sp>
      <p:sp>
        <p:nvSpPr>
          <p:cNvPr id="14" name="Espace réservé du contenu 22">
            <a:extLst>
              <a:ext uri="{FF2B5EF4-FFF2-40B4-BE49-F238E27FC236}">
                <a16:creationId xmlns:a16="http://schemas.microsoft.com/office/drawing/2014/main" id="{474F1ED5-C06D-474B-BE15-21281E607EA5}"/>
              </a:ext>
            </a:extLst>
          </p:cNvPr>
          <p:cNvSpPr txBox="1">
            <a:spLocks/>
          </p:cNvSpPr>
          <p:nvPr/>
        </p:nvSpPr>
        <p:spPr bwMode="auto">
          <a:xfrm>
            <a:off x="342106" y="798010"/>
            <a:ext cx="4199615" cy="841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 partir de </a:t>
            </a:r>
            <a:r>
              <a:rPr lang="fr-FR" sz="1100" b="1" u="sng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Kaggle</a:t>
            </a:r>
            <a:endParaRPr lang="fr-FR" sz="1100" b="1" u="sng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 algn="ctr">
              <a:buNone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Récupérer les données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Sélectionner les kernels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Espace réservé du contenu 22">
            <a:extLst>
              <a:ext uri="{FF2B5EF4-FFF2-40B4-BE49-F238E27FC236}">
                <a16:creationId xmlns:a16="http://schemas.microsoft.com/office/drawing/2014/main" id="{5CC65889-49B2-4194-B58B-3F371EEB2D4A}"/>
              </a:ext>
            </a:extLst>
          </p:cNvPr>
          <p:cNvSpPr txBox="1">
            <a:spLocks/>
          </p:cNvSpPr>
          <p:nvPr/>
        </p:nvSpPr>
        <p:spPr bwMode="auto">
          <a:xfrm>
            <a:off x="5431899" y="3303343"/>
            <a:ext cx="3376039" cy="11687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Elaborer le tableau de bord</a:t>
            </a:r>
          </a:p>
          <a:p>
            <a:pPr marL="0" lvl="1" indent="0" algn="ctr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Développer des  graphes 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Mettre en page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Elaborer une navigation</a:t>
            </a: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 algn="ctr">
              <a:buNone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Espace réservé du contenu 22">
            <a:extLst>
              <a:ext uri="{FF2B5EF4-FFF2-40B4-BE49-F238E27FC236}">
                <a16:creationId xmlns:a16="http://schemas.microsoft.com/office/drawing/2014/main" id="{39E21906-E875-4A69-AAA5-C5172B894338}"/>
              </a:ext>
            </a:extLst>
          </p:cNvPr>
          <p:cNvSpPr txBox="1">
            <a:spLocks/>
          </p:cNvSpPr>
          <p:nvPr/>
        </p:nvSpPr>
        <p:spPr bwMode="auto">
          <a:xfrm>
            <a:off x="5431899" y="1975890"/>
            <a:ext cx="3376039" cy="9360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tx1"/>
                </a:solidFill>
              </a:rPr>
              <a:t>Publier le tableau de bord interactif sur le Cloud</a:t>
            </a:r>
          </a:p>
          <a:p>
            <a:pPr marL="0" lvl="1" indent="0" algn="ctr">
              <a:buNone/>
            </a:pPr>
            <a:endParaRPr lang="fr-FR" sz="1100" b="1" u="sng" dirty="0">
              <a:solidFill>
                <a:schemeClr val="tx1"/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tx1"/>
                </a:solidFill>
              </a:rPr>
              <a:t>Relier </a:t>
            </a:r>
            <a:r>
              <a:rPr lang="fr-FR" sz="1100" dirty="0" err="1">
                <a:solidFill>
                  <a:schemeClr val="tx1"/>
                </a:solidFill>
              </a:rPr>
              <a:t>Streamlit</a:t>
            </a:r>
            <a:r>
              <a:rPr lang="fr-FR" sz="1100" dirty="0">
                <a:solidFill>
                  <a:schemeClr val="tx1"/>
                </a:solidFill>
              </a:rPr>
              <a:t> Cloud à GitHub</a:t>
            </a:r>
          </a:p>
          <a:p>
            <a:pPr marL="171450" lvl="1" indent="-171450"/>
            <a:r>
              <a:rPr lang="fr-FR" sz="1100" dirty="0">
                <a:solidFill>
                  <a:schemeClr val="tx1"/>
                </a:solidFill>
              </a:rPr>
              <a:t>Générer et publier le tableau de bord interactif sur le Cloud</a:t>
            </a: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B0D93650-28A0-4D58-A9C6-BE603632DCEB}"/>
              </a:ext>
            </a:extLst>
          </p:cNvPr>
          <p:cNvSpPr/>
          <p:nvPr/>
        </p:nvSpPr>
        <p:spPr>
          <a:xfrm rot="10800000">
            <a:off x="1541488" y="2034424"/>
            <a:ext cx="1788739" cy="161003"/>
          </a:xfrm>
          <a:prstGeom prst="triangle">
            <a:avLst/>
          </a:prstGeom>
          <a:solidFill>
            <a:schemeClr val="bg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318B485-2715-42E5-A4B1-0CB401B7659E}"/>
              </a:ext>
            </a:extLst>
          </p:cNvPr>
          <p:cNvSpPr/>
          <p:nvPr/>
        </p:nvSpPr>
        <p:spPr>
          <a:xfrm>
            <a:off x="6239160" y="3001948"/>
            <a:ext cx="1788739" cy="161003"/>
          </a:xfrm>
          <a:prstGeom prst="triangle">
            <a:avLst/>
          </a:prstGeom>
          <a:solidFill>
            <a:schemeClr val="bg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0" name="Espace réservé du contenu 22">
            <a:extLst>
              <a:ext uri="{FF2B5EF4-FFF2-40B4-BE49-F238E27FC236}">
                <a16:creationId xmlns:a16="http://schemas.microsoft.com/office/drawing/2014/main" id="{347E30CC-2571-4D9D-AB5E-6D7CEFBB9821}"/>
              </a:ext>
            </a:extLst>
          </p:cNvPr>
          <p:cNvSpPr txBox="1">
            <a:spLocks/>
          </p:cNvSpPr>
          <p:nvPr/>
        </p:nvSpPr>
        <p:spPr bwMode="auto">
          <a:xfrm>
            <a:off x="342105" y="3303346"/>
            <a:ext cx="4199616" cy="11687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fr-FR" sz="11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Développer le modèle de score</a:t>
            </a:r>
          </a:p>
          <a:p>
            <a:pPr marL="0" lvl="1" indent="0" algn="ctr">
              <a:buNone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Equilibrer les classes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Définir une fonction de coût</a:t>
            </a:r>
          </a:p>
          <a:p>
            <a:pPr marL="171450" lvl="1" indent="-171450"/>
            <a:r>
              <a:rPr lang="fr-FR" sz="11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Elaborer le modèle qui minimise le mieux la fonction de coût sans sur-apprentissage et avec une bonne généralisation</a:t>
            </a:r>
          </a:p>
          <a:p>
            <a:pPr marL="171450" lvl="1" indent="-171450">
              <a:buFontTx/>
              <a:buChar char="-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buFontTx/>
              <a:buChar char="-"/>
            </a:pPr>
            <a:endParaRPr lang="fr-FR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buFontTx/>
              <a:buChar char="-"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buFontTx/>
              <a:buChar char="-"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 algn="ctr">
              <a:buNone/>
            </a:pPr>
            <a:endParaRPr lang="fr-FR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Espace réservé du contenu 22">
            <a:extLst>
              <a:ext uri="{FF2B5EF4-FFF2-40B4-BE49-F238E27FC236}">
                <a16:creationId xmlns:a16="http://schemas.microsoft.com/office/drawing/2014/main" id="{15F51ED8-B33B-4B61-BBA4-69B7E0BB3D58}"/>
              </a:ext>
            </a:extLst>
          </p:cNvPr>
          <p:cNvSpPr txBox="1">
            <a:spLocks/>
          </p:cNvSpPr>
          <p:nvPr/>
        </p:nvSpPr>
        <p:spPr bwMode="auto">
          <a:xfrm>
            <a:off x="5425850" y="989962"/>
            <a:ext cx="3376041" cy="2818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Jupyter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Framework de développement sous python</a:t>
            </a:r>
          </a:p>
          <a:p>
            <a:pPr marL="0" lvl="1" indent="0">
              <a:buNone/>
            </a:pP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Git, GitHub: </a:t>
            </a:r>
          </a:p>
        </p:txBody>
      </p:sp>
      <p:sp>
        <p:nvSpPr>
          <p:cNvPr id="23" name="Espace réservé du contenu 22">
            <a:extLst>
              <a:ext uri="{FF2B5EF4-FFF2-40B4-BE49-F238E27FC236}">
                <a16:creationId xmlns:a16="http://schemas.microsoft.com/office/drawing/2014/main" id="{327D041B-D517-47B5-90BA-FE5A7AE4B24A}"/>
              </a:ext>
            </a:extLst>
          </p:cNvPr>
          <p:cNvSpPr txBox="1">
            <a:spLocks/>
          </p:cNvSpPr>
          <p:nvPr/>
        </p:nvSpPr>
        <p:spPr bwMode="auto">
          <a:xfrm>
            <a:off x="5425852" y="743484"/>
            <a:ext cx="3376039" cy="158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Kaggle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Plateforme de partage de Data Science</a:t>
            </a:r>
          </a:p>
        </p:txBody>
      </p:sp>
      <p:sp>
        <p:nvSpPr>
          <p:cNvPr id="24" name="Espace réservé du contenu 22">
            <a:extLst>
              <a:ext uri="{FF2B5EF4-FFF2-40B4-BE49-F238E27FC236}">
                <a16:creationId xmlns:a16="http://schemas.microsoft.com/office/drawing/2014/main" id="{B7901120-796D-4EE0-91B3-C6F2B1B6E31C}"/>
              </a:ext>
            </a:extLst>
          </p:cNvPr>
          <p:cNvSpPr txBox="1">
            <a:spLocks/>
          </p:cNvSpPr>
          <p:nvPr/>
        </p:nvSpPr>
        <p:spPr bwMode="auto">
          <a:xfrm>
            <a:off x="5425850" y="1300521"/>
            <a:ext cx="3376043" cy="1588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Streamlit</a:t>
            </a:r>
            <a:r>
              <a:rPr lang="fr-FR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8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Framework de développement de tableaux de bords</a:t>
            </a:r>
          </a:p>
          <a:p>
            <a:pPr marL="0" lvl="1" indent="0">
              <a:buNone/>
            </a:pPr>
            <a:endParaRPr lang="fr-FR" sz="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133697ED-97B5-4AFF-9C34-FE0EB49FF2F6}"/>
              </a:ext>
            </a:extLst>
          </p:cNvPr>
          <p:cNvSpPr/>
          <p:nvPr/>
        </p:nvSpPr>
        <p:spPr>
          <a:xfrm rot="5400000">
            <a:off x="4593672" y="3807235"/>
            <a:ext cx="1168781" cy="161003"/>
          </a:xfrm>
          <a:prstGeom prst="triangle">
            <a:avLst/>
          </a:prstGeom>
          <a:solidFill>
            <a:schemeClr val="bg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995CFA0-A8B0-41CD-9426-189C8EB932A6}"/>
              </a:ext>
            </a:extLst>
          </p:cNvPr>
          <p:cNvSpPr txBox="1"/>
          <p:nvPr/>
        </p:nvSpPr>
        <p:spPr>
          <a:xfrm rot="16200000">
            <a:off x="4334546" y="3767887"/>
            <a:ext cx="1168781" cy="23969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sz="1400" dirty="0"/>
              <a:t>Fichiers csv</a:t>
            </a:r>
          </a:p>
        </p:txBody>
      </p:sp>
      <p:sp>
        <p:nvSpPr>
          <p:cNvPr id="27" name="Espace réservé du contenu 22">
            <a:extLst>
              <a:ext uri="{FF2B5EF4-FFF2-40B4-BE49-F238E27FC236}">
                <a16:creationId xmlns:a16="http://schemas.microsoft.com/office/drawing/2014/main" id="{FB5E06FA-EDBF-4665-9669-775EF58EF58F}"/>
              </a:ext>
            </a:extLst>
          </p:cNvPr>
          <p:cNvSpPr txBox="1">
            <a:spLocks/>
          </p:cNvSpPr>
          <p:nvPr/>
        </p:nvSpPr>
        <p:spPr bwMode="auto">
          <a:xfrm>
            <a:off x="5425848" y="1488028"/>
            <a:ext cx="3376043" cy="1588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sz="800" dirty="0" err="1">
                <a:solidFill>
                  <a:schemeClr val="tx1"/>
                </a:solidFill>
              </a:rPr>
              <a:t>Streamlit</a:t>
            </a:r>
            <a:r>
              <a:rPr lang="fr-FR" sz="800" dirty="0">
                <a:solidFill>
                  <a:schemeClr val="tx1"/>
                </a:solidFill>
              </a:rPr>
              <a:t> Cloud: Hébergement de tableaux de bords</a:t>
            </a:r>
          </a:p>
        </p:txBody>
      </p:sp>
    </p:spTree>
    <p:extLst>
      <p:ext uri="{BB962C8B-B14F-4D97-AF65-F5344CB8AC3E}">
        <p14:creationId xmlns:p14="http://schemas.microsoft.com/office/powerpoint/2010/main" val="375313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2">
                <a:extLst>
                  <a:ext uri="{FF2B5EF4-FFF2-40B4-BE49-F238E27FC236}">
                    <a16:creationId xmlns:a16="http://schemas.microsoft.com/office/drawing/2014/main" id="{80C0405A-3AB6-468A-97EB-7613CDDED00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2106" y="740833"/>
                <a:ext cx="8459788" cy="3812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buClr>
                    <a:srgbClr val="D2DCAA"/>
                  </a:buClr>
                  <a:buSzPct val="100000"/>
                  <a:defRPr sz="160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300656" indent="-153396"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buClr>
                    <a:schemeClr val="accent4"/>
                  </a:buClr>
                  <a:buSzPct val="90000"/>
                  <a:buFont typeface="Wingdings" pitchFamily="2" charset="2"/>
                  <a:buChar char="§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616652" indent="-150328"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buClr>
                    <a:schemeClr val="accent4"/>
                  </a:buClr>
                  <a:buFont typeface="Wingdings" pitchFamily="2" charset="2"/>
                  <a:buChar char="§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923444" indent="-144192"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706" indent="4059" algn="l" rtl="0" eaLnBrk="0" fontAlgn="base" hangingPunct="0">
                  <a:spcBef>
                    <a:spcPts val="170"/>
                  </a:spcBef>
                  <a:spcAft>
                    <a:spcPct val="0"/>
                  </a:spcAft>
                  <a:defRPr sz="9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5pPr>
                <a:lvl6pPr marL="2142942" indent="-194813" algn="l" defTabSz="7792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32568" indent="-194813" algn="l" defTabSz="7792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922194" indent="-194813" algn="l" defTabSz="7792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311820" indent="-194813" algn="l" defTabSz="7792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1813" lvl="1" indent="-171450">
                  <a:buFont typeface="Wingdings" panose="05000000000000000000" pitchFamily="2" charset="2"/>
                  <a:buChar char="ü"/>
                </a:pPr>
                <a:endParaRPr lang="en-US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31813" lvl="1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Pour comparer les modèles et optimiser le meilleur d’entre eux sur chacun des 2 jeu de données et in fine choisir la meilleure combinaison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31813" lvl="1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En lien avec l’objectif métier explicite: Réduire les refus sur les bonnes demandes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Objectif métier implicite: Minimiser les accords sur les mauvaises demandes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31813" lvl="1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Définition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Pénaliser 2 fois plus les refus sur les bonnes demandes que les accords sur les mauvaises demandes 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Donner du sens au coût pour le métier en introduisant une proportionnalité au montant de la demande</a:t>
                </a: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983151" lvl="3" indent="0">
                  <a:buNone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pPr marL="983151" lvl="3" indent="0">
                  <a:buNone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	Fonction de coût métier = 0.6% 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fr-FR" sz="1100" i="1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Montant</m:t>
                        </m:r>
                        <m: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demande</m:t>
                        </m:r>
                      </m:e>
                    </m:nary>
                  </m:oMath>
                </a14:m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+ 0.6% 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fr-FR" sz="1100" i="1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Montant</m:t>
                        </m:r>
                        <m: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i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demande</m:t>
                        </m:r>
                      </m:e>
                    </m:nary>
                  </m:oMath>
                </a14:m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847809" lvl="2" indent="-171450">
                  <a:buFont typeface="Wingdings" panose="05000000000000000000" pitchFamily="2" charset="2"/>
                  <a:buChar char="ü"/>
                </a:pPr>
                <a:endParaRPr lang="fr-FR" sz="11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31813" lvl="1" indent="-171450">
                  <a:buFont typeface="Wingdings" panose="05000000000000000000" pitchFamily="2" charset="2"/>
                  <a:buChar char="ü"/>
                </a:pP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Si besoin, possibilité de se comparer avec la compétition </a:t>
                </a:r>
                <a:r>
                  <a:rPr lang="fr-FR" sz="1100" dirty="0" err="1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Kaggle</a:t>
                </a:r>
                <a:r>
                  <a:rPr lang="fr-FR" sz="11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: Aire sous la courbe ROC (AUROC)</a:t>
                </a:r>
              </a:p>
              <a:p>
                <a:pPr marL="360363" lvl="1" indent="0">
                  <a:buNone/>
                </a:pPr>
                <a:endParaRPr lang="fr-FR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22">
                <a:extLst>
                  <a:ext uri="{FF2B5EF4-FFF2-40B4-BE49-F238E27FC236}">
                    <a16:creationId xmlns:a16="http://schemas.microsoft.com/office/drawing/2014/main" id="{80C0405A-3AB6-468A-97EB-7613CDDED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106" y="740833"/>
                <a:ext cx="8459788" cy="3812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Définir une fonction de coût</a:t>
            </a:r>
            <a:endParaRPr lang="en-US" altLang="fr-FR" sz="2000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DDE210F-27E4-413A-A217-1390EBAEB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77944"/>
              </p:ext>
            </p:extLst>
          </p:nvPr>
        </p:nvGraphicFramePr>
        <p:xfrm>
          <a:off x="2174007" y="2832428"/>
          <a:ext cx="5828544" cy="851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017">
                  <a:extLst>
                    <a:ext uri="{9D8B030D-6E8A-4147-A177-3AD203B41FA5}">
                      <a16:colId xmlns:a16="http://schemas.microsoft.com/office/drawing/2014/main" val="1966124211"/>
                    </a:ext>
                  </a:extLst>
                </a:gridCol>
                <a:gridCol w="2316278">
                  <a:extLst>
                    <a:ext uri="{9D8B030D-6E8A-4147-A177-3AD203B41FA5}">
                      <a16:colId xmlns:a16="http://schemas.microsoft.com/office/drawing/2014/main" val="2613701007"/>
                    </a:ext>
                  </a:extLst>
                </a:gridCol>
                <a:gridCol w="2204249">
                  <a:extLst>
                    <a:ext uri="{9D8B030D-6E8A-4147-A177-3AD203B41FA5}">
                      <a16:colId xmlns:a16="http://schemas.microsoft.com/office/drawing/2014/main" val="276711099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Combinaisons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Coût individuel en M€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03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Faux négatif (FN)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Refus d’une bonne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0.6% du montant de la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402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Vrai négatif (TN)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Accord d’une bonne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Faux positif (FP)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Accord d’une mauvaise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0.3% du montant de la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975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Vrai positif (TP)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Refus d’une mauvaise demande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fr-FR" sz="11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7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9A7E469-D1E4-41CA-A6FD-E460B1142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100" y="723900"/>
            <a:ext cx="6019800" cy="3695700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Comparer les différents modèles de classification avec le jeu « LGBM »</a:t>
            </a:r>
            <a:endParaRPr lang="en-US" altLang="fr-FR" sz="2000" dirty="0"/>
          </a:p>
        </p:txBody>
      </p:sp>
    </p:spTree>
    <p:extLst>
      <p:ext uri="{BB962C8B-B14F-4D97-AF65-F5344CB8AC3E}">
        <p14:creationId xmlns:p14="http://schemas.microsoft.com/office/powerpoint/2010/main" val="27640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Diapositive 1&quot;/&gt;&lt;property id=&quot;20307&quot; value=&quot;272&quot;/&gt;&lt;/object&gt;&lt;object type=&quot;3&quot; unique_id=&quot;10004&quot;&gt;&lt;property id=&quot;20148&quot; value=&quot;5&quot;/&gt;&lt;property id=&quot;20300&quot; value=&quot;Diapositive 2&quot;/&gt;&lt;property id=&quot;20307&quot; value=&quot;273&quot;/&gt;&lt;/object&gt;&lt;object type=&quot;3&quot; unique_id=&quot;10005&quot;&gt;&lt;property id=&quot;20148&quot; value=&quot;5&quot;/&gt;&lt;property id=&quot;20300&quot; value=&quot;Diapositive 3&quot;/&gt;&lt;property id=&quot;20307&quot; value=&quot;274&quot;/&gt;&lt;/object&gt;&lt;object type=&quot;3&quot; unique_id=&quot;10006&quot;&gt;&lt;property id=&quot;20148&quot; value=&quot;5&quot;/&gt;&lt;property id=&quot;20300&quot; value=&quot;Diapositive 4&quot;/&gt;&lt;property id=&quot;20307&quot; value=&quot;275&quot;/&gt;&lt;/object&gt;&lt;object type=&quot;3&quot; unique_id=&quot;10007&quot;&gt;&lt;property id=&quot;20148&quot; value=&quot;5&quot;/&gt;&lt;property id=&quot;20300&quot; value=&quot;Diapositive 5&quot;/&gt;&lt;property id=&quot;20307&quot; value=&quot;261&quot;/&gt;&lt;/object&gt;&lt;object type=&quot;3&quot; unique_id=&quot;10008&quot;&gt;&lt;property id=&quot;20148&quot; value=&quot;5&quot;/&gt;&lt;property id=&quot;20300&quot; value=&quot;Diapositive 6&quot;/&gt;&lt;property id=&quot;20307&quot; value=&quot;259&quot;/&gt;&lt;/object&gt;&lt;object type=&quot;3&quot; unique_id=&quot;10009&quot;&gt;&lt;property id=&quot;20148&quot; value=&quot;5&quot;/&gt;&lt;property id=&quot;20300&quot; value=&quot;Diapositive 7 - &amp;quot;Palette des couleurs&amp;quot;&quot;/&gt;&lt;property id=&quot;20307&quot; value=&quot;262&quot;/&gt;&lt;/object&gt;&lt;object type=&quot;3&quot; unique_id=&quot;10010&quot;&gt;&lt;property id=&quot;20148&quot; value=&quot;5&quot;/&gt;&lt;property id=&quot;20300&quot; value=&quot;Diapositive 8 - &amp;quot;Graphiques barres&amp;quot;&quot;/&gt;&lt;property id=&quot;20307&quot; value=&quot;263&quot;/&gt;&lt;/object&gt;&lt;object type=&quot;3&quot; unique_id=&quot;10011&quot;&gt;&lt;property id=&quot;20148&quot; value=&quot;5&quot;/&gt;&lt;property id=&quot;20300&quot; value=&quot;Diapositive 9 - &amp;quot;Graphiques anneaux&amp;quot;&quot;/&gt;&lt;property id=&quot;20307&quot; value=&quot;269&quot;/&gt;&lt;/object&gt;&lt;object type=&quot;3&quot; unique_id=&quot;10012&quot;&gt;&lt;property id=&quot;20148&quot; value=&quot;5&quot;/&gt;&lt;property id=&quot;20300&quot; value=&quot;Diapositive 10 - &amp;quot;Graphiques courbes&amp;quot;&quot;/&gt;&lt;property id=&quot;20307&quot; value=&quot;270&quot;/&gt;&lt;/object&gt;&lt;object type=&quot;3&quot; unique_id=&quot;10013&quot;&gt;&lt;property id=&quot;20148&quot; value=&quot;5&quot;/&gt;&lt;property id=&quot;20300&quot; value=&quot;Diapositive 11 - &amp;quot;Modèle tableau&amp;quot;&quot;/&gt;&lt;property id=&quot;20307&quot; value=&quot;266&quot;/&gt;&lt;/object&gt;&lt;object type=&quot;3&quot; unique_id=&quot;10014&quot;&gt;&lt;property id=&quot;20148&quot; value=&quot;5&quot;/&gt;&lt;property id=&quot;20300&quot; value=&quot;Diapositive 12 - &amp;quot;Modèle tableau&amp;quot;&quot;/&gt;&lt;property id=&quot;20307&quot; value=&quot;267&quot;/&gt;&lt;/object&gt;&lt;object type=&quot;3&quot; unique_id=&quot;10015&quot;&gt;&lt;property id=&quot;20148&quot; value=&quot;5&quot;/&gt;&lt;property id=&quot;20300&quot; value=&quot;Diapositive 13 - &amp;quot;Modèle tableau&amp;quot;&quot;/&gt;&lt;property id=&quot;20307&quot; value=&quot;268&quot;/&gt;&lt;/object&gt;&lt;object type=&quot;3&quot; unique_id=&quot;10016&quot;&gt;&lt;property id=&quot;20148&quot; value=&quot;5&quot;/&gt;&lt;property id=&quot;20300&quot; value=&quot;Diapositive 14&quot;/&gt;&lt;property id=&quot;20307&quot; value=&quot;260&quot;/&gt;&lt;/object&gt;&lt;/object&gt;&lt;object type=&quot;8&quot; unique_id=&quot;10032&quot;&gt;&lt;/object&gt;&lt;/object&gt;&lt;/database&gt;"/>
  <p:tag name="MMPROD_NEXTUNIQUEID" val="10009"/>
  <p:tag name="SECTOMILLISECCONVERTED" val="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NPP_LS_FR">
  <a:themeElements>
    <a:clrScheme name="BNPP Colors">
      <a:dk1>
        <a:srgbClr val="262626"/>
      </a:dk1>
      <a:lt1>
        <a:srgbClr val="FFFFFF"/>
      </a:lt1>
      <a:dk2>
        <a:srgbClr val="939598"/>
      </a:dk2>
      <a:lt2>
        <a:srgbClr val="D9D9D9"/>
      </a:lt2>
      <a:accent1>
        <a:srgbClr val="00A76C"/>
      </a:accent1>
      <a:accent2>
        <a:srgbClr val="82A44A"/>
      </a:accent2>
      <a:accent3>
        <a:srgbClr val="DCDC1E"/>
      </a:accent3>
      <a:accent4>
        <a:srgbClr val="6473AF"/>
      </a:accent4>
      <a:accent5>
        <a:srgbClr val="4BC8DC"/>
      </a:accent5>
      <a:accent6>
        <a:srgbClr val="E6A01E"/>
      </a:accent6>
      <a:hlink>
        <a:srgbClr val="A0C873"/>
      </a:hlink>
      <a:folHlink>
        <a:srgbClr val="3C9146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defRPr sz="14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e8ce7ac411142eaaa9ee602895d15c2 xmlns="1aa2b875-8ce2-4ebd-8b53-f3df769354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</TermName>
          <TermId xmlns="http://schemas.microsoft.com/office/infopath/2007/PartnerControls">5b9a780f-1f60-4e32-a698-7a315b018f0e</TermId>
        </TermInfo>
      </Terms>
    </be8ce7ac411142eaaa9ee602895d15c2>
    <o2ecaa5e3f4241eaba012e918a54c2cb xmlns="1aa2b875-8ce2-4ebd-8b53-f3df769354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5d009184-e54d-4e2b-b508-a2acabcee604</TermId>
        </TermInfo>
      </Terms>
    </o2ecaa5e3f4241eaba012e918a54c2cb>
    <TaxCatchAll xmlns="73aa9794-0401-4aa6-a485-b5a9c008d562">
      <Value>4</Value>
      <Value>6</Value>
    </TaxCatchAl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 Echonet" ma:contentTypeID="0x01010067D0F607CC83484B928954E5E3969E2A0018657DCD744D964BB2F81E3BCEE62253" ma:contentTypeVersion="4" ma:contentTypeDescription="" ma:contentTypeScope="" ma:versionID="f240278125c963779d6482975210da8c">
  <xsd:schema xmlns:xsd="http://www.w3.org/2001/XMLSchema" xmlns:xs="http://www.w3.org/2001/XMLSchema" xmlns:p="http://schemas.microsoft.com/office/2006/metadata/properties" xmlns:ns2="1aa2b875-8ce2-4ebd-8b53-f3df76935429" xmlns:ns3="73aa9794-0401-4aa6-a485-b5a9c008d562" xmlns:ns4="98ef04a3-fc4c-4d50-b5d8-b2286eca3b4e" targetNamespace="http://schemas.microsoft.com/office/2006/metadata/properties" ma:root="true" ma:fieldsID="d980f93b3e54aa30f7dc6a052ccaa00a" ns2:_="" ns3:_="" ns4:_="">
    <xsd:import namespace="1aa2b875-8ce2-4ebd-8b53-f3df76935429"/>
    <xsd:import namespace="73aa9794-0401-4aa6-a485-b5a9c008d562"/>
    <xsd:import namespace="98ef04a3-fc4c-4d50-b5d8-b2286eca3b4e"/>
    <xsd:element name="properties">
      <xsd:complexType>
        <xsd:sequence>
          <xsd:element name="documentManagement">
            <xsd:complexType>
              <xsd:all>
                <xsd:element ref="ns2:o2ecaa5e3f4241eaba012e918a54c2cb" minOccurs="0"/>
                <xsd:element ref="ns3:TaxCatchAll" minOccurs="0"/>
                <xsd:element ref="ns3:TaxCatchAllLabel" minOccurs="0"/>
                <xsd:element ref="ns2:be8ce7ac411142eaaa9ee602895d15c2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2b875-8ce2-4ebd-8b53-f3df76935429" elementFormDefault="qualified">
    <xsd:import namespace="http://schemas.microsoft.com/office/2006/documentManagement/types"/>
    <xsd:import namespace="http://schemas.microsoft.com/office/infopath/2007/PartnerControls"/>
    <xsd:element name="o2ecaa5e3f4241eaba012e918a54c2cb" ma:index="8" ma:taxonomy="true" ma:internalName="o2ecaa5e3f4241eaba012e918a54c2cb" ma:taxonomyFieldName="Country" ma:displayName="Country" ma:default="" ma:fieldId="{82ecaa5e-3f42-41ea-ba01-2e918a54c2cb}" ma:sspId="9ae47795-607f-4cd5-b4c6-b073d9f6add5" ma:termSetId="d9199f1d-ce3d-461e-bd66-b91e884d32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e8ce7ac411142eaaa9ee602895d15c2" ma:index="12" ma:taxonomy="true" ma:internalName="be8ce7ac411142eaaa9ee602895d15c2" ma:taxonomyFieldName="Function" ma:displayName="Function/BU" ma:default="" ma:fieldId="{be8ce7ac-4111-42ea-aa9e-e602895d15c2}" ma:taxonomyMulti="true" ma:sspId="9ae47795-607f-4cd5-b4c6-b073d9f6add5" ma:termSetId="e71d34d0-d208-4e30-86c5-ab71d14bb33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a9794-0401-4aa6-a485-b5a9c008d562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296ed707-4edf-4441-a9a6-b590754f300f}" ma:internalName="TaxCatchAll" ma:showField="CatchAllData" ma:web="98ef04a3-fc4c-4d50-b5d8-b2286eca3b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296ed707-4edf-4441-a9a6-b590754f300f}" ma:internalName="TaxCatchAllLabel" ma:readOnly="true" ma:showField="CatchAllDataLabel" ma:web="98ef04a3-fc4c-4d50-b5d8-b2286eca3b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f04a3-fc4c-4d50-b5d8-b2286eca3b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A3-0764-4CB6-919C-513AFC2A0B42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5D6E90A-0CD7-4F2C-AF08-B8AFA336357E}">
  <ds:schemaRefs>
    <ds:schemaRef ds:uri="http://purl.org/dc/terms/"/>
    <ds:schemaRef ds:uri="98ef04a3-fc4c-4d50-b5d8-b2286eca3b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aa2b875-8ce2-4ebd-8b53-f3df76935429"/>
    <ds:schemaRef ds:uri="http://purl.org/dc/elements/1.1/"/>
    <ds:schemaRef ds:uri="http://schemas.microsoft.com/office/2006/metadata/properties"/>
    <ds:schemaRef ds:uri="73aa9794-0401-4aa6-a485-b5a9c008d56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6C2CFE-09D4-482E-B990-450E50975D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a2b875-8ce2-4ebd-8b53-f3df76935429"/>
    <ds:schemaRef ds:uri="73aa9794-0401-4aa6-a485-b5a9c008d562"/>
    <ds:schemaRef ds:uri="98ef04a3-fc4c-4d50-b5d8-b2286eca3b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B1751BD-7432-4185-92C2-CCEBFF5E7B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BNPP_LS_FR</Template>
  <TotalTime>29387</TotalTime>
  <Words>2081</Words>
  <Application>Microsoft Office PowerPoint</Application>
  <PresentationFormat>Affichage à l'écran (16:9)</PresentationFormat>
  <Paragraphs>429</Paragraphs>
  <Slides>27</Slides>
  <Notes>26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Calibri</vt:lpstr>
      <vt:lpstr>Cambria Math</vt:lpstr>
      <vt:lpstr>Wingdings</vt:lpstr>
      <vt:lpstr>BNPP_LS_FR</vt:lpstr>
      <vt:lpstr>think-cell Slide</vt:lpstr>
      <vt:lpstr>Projet n°7</vt:lpstr>
      <vt:lpstr>Agenda</vt:lpstr>
      <vt:lpstr>Problématique et jeu de données</vt:lpstr>
      <vt:lpstr>Problématique</vt:lpstr>
      <vt:lpstr>Présentation du jeu de données</vt:lpstr>
      <vt:lpstr>Explication de l’approche de modélisation</vt:lpstr>
      <vt:lpstr>Vision globale</vt:lpstr>
      <vt:lpstr>Définir une fonction de coût</vt:lpstr>
      <vt:lpstr>Comparer les différents modèles de classification avec le jeu « LGBM »</vt:lpstr>
      <vt:lpstr>Visualiser le seuil de probabilité de défaut retenu avec le jeu « LGBM »</vt:lpstr>
      <vt:lpstr>Evaluer le coût avec le jeu « LGBM »</vt:lpstr>
      <vt:lpstr>Importance globale des variables avec le jeu « LGBM »</vt:lpstr>
      <vt:lpstr>Présentation du tableau de bord</vt:lpstr>
      <vt:lpstr>Navigation / Décision et Jauge de probabilité de défaut</vt:lpstr>
      <vt:lpstr>Explication globale de la décision</vt:lpstr>
      <vt:lpstr>Explications détaillées de la décision</vt:lpstr>
      <vt:lpstr>Conclusion</vt:lpstr>
      <vt:lpstr>Annexes  </vt:lpstr>
      <vt:lpstr>Rechercher des kernels sous Kaggle</vt:lpstr>
      <vt:lpstr>Améliorer les kernels</vt:lpstr>
      <vt:lpstr>Réduire les dimensions</vt:lpstr>
      <vt:lpstr>Equilibrer les classes</vt:lpstr>
      <vt:lpstr>L’algorithme d’optimisation</vt:lpstr>
      <vt:lpstr>Comparer les résultats pour chaque jeu</vt:lpstr>
      <vt:lpstr>Evaluer le sur-apprentissage avec le jeu « LGBM »</vt:lpstr>
      <vt:lpstr>Evaluer la généralisation avec le jeu « LGBM »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BNPPLS_COM_CORP_TEMPLATES_EN</dc:title>
  <dc:creator>920160</dc:creator>
  <cp:lastModifiedBy>Laurence Mades</cp:lastModifiedBy>
  <cp:revision>2204</cp:revision>
  <cp:lastPrinted>2015-02-25T12:09:14Z</cp:lastPrinted>
  <dcterms:created xsi:type="dcterms:W3CDTF">2015-05-21T13:39:27Z</dcterms:created>
  <dcterms:modified xsi:type="dcterms:W3CDTF">2022-02-13T15:40:35Z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0x01010067D0F607CC83484B928954E5E3969E2A0018657DCD744D964BB2F81E3BCEE62253</vt:lpwstr>
  </property>
  <property fmtid="{D5CDD505-2E9C-101B-9397-08002B2CF9AE}" pid="3" name="Country">
    <vt:lpwstr>6;#Corporate|5d009184-e54d-4e2b-b508-a2acabcee604</vt:lpwstr>
  </property>
  <property fmtid="{D5CDD505-2E9C-101B-9397-08002B2CF9AE}" pid="4" name="Function">
    <vt:lpwstr>4;#Communication|5b9a780f-1f60-4e32-a698-7a315b018f0e</vt:lpwstr>
  </property>
  <property fmtid="{D5CDD505-2E9C-101B-9397-08002B2CF9AE}" pid="5" name="MSIP_Label_812e1ed0-4700-41e0-aec3-61ed249f3333_Enabled">
    <vt:lpwstr>true</vt:lpwstr>
  </property>
  <property fmtid="{D5CDD505-2E9C-101B-9397-08002B2CF9AE}" pid="6" name="MSIP_Label_812e1ed0-4700-41e0-aec3-61ed249f3333_SetDate">
    <vt:lpwstr>2021-09-12T14:49:54Z</vt:lpwstr>
  </property>
  <property fmtid="{D5CDD505-2E9C-101B-9397-08002B2CF9AE}" pid="7" name="MSIP_Label_812e1ed0-4700-41e0-aec3-61ed249f3333_Method">
    <vt:lpwstr>Standard</vt:lpwstr>
  </property>
  <property fmtid="{D5CDD505-2E9C-101B-9397-08002B2CF9AE}" pid="8" name="MSIP_Label_812e1ed0-4700-41e0-aec3-61ed249f3333_Name">
    <vt:lpwstr>Internal - Standard</vt:lpwstr>
  </property>
  <property fmtid="{D5CDD505-2E9C-101B-9397-08002B2CF9AE}" pid="9" name="MSIP_Label_812e1ed0-4700-41e0-aec3-61ed249f3333_SiteId">
    <vt:lpwstr>614f9c25-bffa-42c7-86d8-964101f55fa2</vt:lpwstr>
  </property>
  <property fmtid="{D5CDD505-2E9C-101B-9397-08002B2CF9AE}" pid="10" name="MSIP_Label_812e1ed0-4700-41e0-aec3-61ed249f3333_ActionId">
    <vt:lpwstr>fc3c6de9-bdf9-4864-8935-d5b336cea0ee</vt:lpwstr>
  </property>
  <property fmtid="{D5CDD505-2E9C-101B-9397-08002B2CF9AE}" pid="11" name="MSIP_Label_812e1ed0-4700-41e0-aec3-61ed249f3333_ContentBits">
    <vt:lpwstr>2</vt:lpwstr>
  </property>
</Properties>
</file>