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2"/>
  </p:notesMasterIdLst>
  <p:handoutMasterIdLst>
    <p:handoutMasterId r:id="rId23"/>
  </p:handoutMasterIdLst>
  <p:sldIdLst>
    <p:sldId id="279" r:id="rId6"/>
    <p:sldId id="301" r:id="rId7"/>
    <p:sldId id="284" r:id="rId8"/>
    <p:sldId id="294" r:id="rId9"/>
    <p:sldId id="358" r:id="rId10"/>
    <p:sldId id="418" r:id="rId11"/>
    <p:sldId id="436" r:id="rId12"/>
    <p:sldId id="432" r:id="rId13"/>
    <p:sldId id="437" r:id="rId14"/>
    <p:sldId id="434" r:id="rId15"/>
    <p:sldId id="431" r:id="rId16"/>
    <p:sldId id="435" r:id="rId17"/>
    <p:sldId id="300" r:id="rId18"/>
    <p:sldId id="372" r:id="rId19"/>
    <p:sldId id="319" r:id="rId20"/>
    <p:sldId id="260" r:id="rId21"/>
  </p:sldIdLst>
  <p:sldSz cx="9144000" cy="5143500" type="screen16x9"/>
  <p:notesSz cx="7099300" cy="10234613"/>
  <p:custDataLst>
    <p:tags r:id="rId24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6C"/>
    <a:srgbClr val="00008B"/>
    <a:srgbClr val="FFFFFF"/>
    <a:srgbClr val="FDA501"/>
    <a:srgbClr val="ADFF2E"/>
    <a:srgbClr val="FFD3DB"/>
    <a:srgbClr val="9B9B9B"/>
    <a:srgbClr val="7F007F"/>
    <a:srgbClr val="7E7E00"/>
    <a:srgbClr val="B0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7" autoAdjust="0"/>
    <p:restoredTop sz="95289" autoAdjust="0"/>
  </p:normalViewPr>
  <p:slideViewPr>
    <p:cSldViewPr snapToGrid="0">
      <p:cViewPr>
        <p:scale>
          <a:sx n="150" d="100"/>
          <a:sy n="150" d="100"/>
        </p:scale>
        <p:origin x="712" y="532"/>
      </p:cViewPr>
      <p:guideLst>
        <p:guide orient="horz" pos="240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45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9E9D4C-6C26-43EB-81B0-567B2E753FCE}" type="datetimeFigureOut">
              <a:rPr lang="fr-FR"/>
              <a:pPr>
                <a:defRPr/>
              </a:pPr>
              <a:t>19/03/2022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EDFBA51-F067-40EE-B0EA-1FAC7E7E57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2C37AD7-E821-4203-A47D-4547AE25608C}" type="datetimeFigureOut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noProof="0"/>
              <a:t>Modifiez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75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7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0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niveau</a:t>
            </a:r>
            <a:r>
              <a:rPr lang="en-GB" dirty="0"/>
              <a:t> de </a:t>
            </a:r>
            <a:r>
              <a:rPr lang="en-GB" dirty="0" err="1"/>
              <a:t>gris</a:t>
            </a:r>
            <a:r>
              <a:rPr lang="en-GB" dirty="0"/>
              <a:t> car couleur </a:t>
            </a:r>
            <a:r>
              <a:rPr lang="en-GB" dirty="0" err="1"/>
              <a:t>n’apporte</a:t>
            </a:r>
            <a:r>
              <a:rPr lang="en-GB" dirty="0"/>
              <a:t> </a:t>
            </a:r>
            <a:r>
              <a:rPr lang="en-GB" dirty="0" err="1"/>
              <a:t>rien</a:t>
            </a:r>
            <a:r>
              <a:rPr lang="en-GB" dirty="0"/>
              <a:t> sur </a:t>
            </a:r>
            <a:r>
              <a:rPr lang="en-GB" dirty="0" err="1"/>
              <a:t>notre</a:t>
            </a:r>
            <a:r>
              <a:rPr lang="en-GB" dirty="0"/>
              <a:t> </a:t>
            </a:r>
            <a:r>
              <a:rPr lang="en-GB" dirty="0" err="1"/>
              <a:t>problématique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centrer</a:t>
            </a:r>
            <a:r>
              <a:rPr lang="en-GB" dirty="0"/>
              <a:t>- </a:t>
            </a:r>
            <a:r>
              <a:rPr lang="en-GB" dirty="0" err="1"/>
              <a:t>réduire</a:t>
            </a:r>
            <a:r>
              <a:rPr lang="en-GB" dirty="0"/>
              <a:t> car nous </a:t>
            </a:r>
            <a:r>
              <a:rPr lang="en-GB" dirty="0" err="1"/>
              <a:t>sommes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sur les images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4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niveau</a:t>
            </a:r>
            <a:r>
              <a:rPr lang="en-GB" dirty="0"/>
              <a:t> de </a:t>
            </a:r>
            <a:r>
              <a:rPr lang="en-GB" dirty="0" err="1"/>
              <a:t>gris</a:t>
            </a:r>
            <a:r>
              <a:rPr lang="en-GB" dirty="0"/>
              <a:t> car couleur </a:t>
            </a:r>
            <a:r>
              <a:rPr lang="en-GB" dirty="0" err="1"/>
              <a:t>n’apporte</a:t>
            </a:r>
            <a:r>
              <a:rPr lang="en-GB" dirty="0"/>
              <a:t> </a:t>
            </a:r>
            <a:r>
              <a:rPr lang="en-GB" dirty="0" err="1"/>
              <a:t>rien</a:t>
            </a:r>
            <a:r>
              <a:rPr lang="en-GB" dirty="0"/>
              <a:t> sur </a:t>
            </a:r>
            <a:r>
              <a:rPr lang="en-GB" dirty="0" err="1"/>
              <a:t>notre</a:t>
            </a:r>
            <a:r>
              <a:rPr lang="en-GB" dirty="0"/>
              <a:t> </a:t>
            </a:r>
            <a:r>
              <a:rPr lang="en-GB" dirty="0" err="1"/>
              <a:t>problématique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centrer</a:t>
            </a:r>
            <a:r>
              <a:rPr lang="en-GB" dirty="0"/>
              <a:t>- </a:t>
            </a:r>
            <a:r>
              <a:rPr lang="en-GB" dirty="0" err="1"/>
              <a:t>réduire</a:t>
            </a:r>
            <a:r>
              <a:rPr lang="en-GB" dirty="0"/>
              <a:t> car nous </a:t>
            </a:r>
            <a:r>
              <a:rPr lang="en-GB" dirty="0" err="1"/>
              <a:t>sommes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sur les images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1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22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6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0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8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2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0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55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9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niveau</a:t>
            </a:r>
            <a:r>
              <a:rPr lang="en-GB" dirty="0"/>
              <a:t> de </a:t>
            </a:r>
            <a:r>
              <a:rPr lang="en-GB" dirty="0" err="1"/>
              <a:t>gris</a:t>
            </a:r>
            <a:r>
              <a:rPr lang="en-GB" dirty="0"/>
              <a:t> car couleur </a:t>
            </a:r>
            <a:r>
              <a:rPr lang="en-GB" dirty="0" err="1"/>
              <a:t>n’apporte</a:t>
            </a:r>
            <a:r>
              <a:rPr lang="en-GB" dirty="0"/>
              <a:t> </a:t>
            </a:r>
            <a:r>
              <a:rPr lang="en-GB" dirty="0" err="1"/>
              <a:t>rien</a:t>
            </a:r>
            <a:r>
              <a:rPr lang="en-GB" dirty="0"/>
              <a:t> sur </a:t>
            </a:r>
            <a:r>
              <a:rPr lang="en-GB" dirty="0" err="1"/>
              <a:t>notre</a:t>
            </a:r>
            <a:r>
              <a:rPr lang="en-GB" dirty="0"/>
              <a:t> </a:t>
            </a:r>
            <a:r>
              <a:rPr lang="en-GB" dirty="0" err="1"/>
              <a:t>problématique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centrer</a:t>
            </a:r>
            <a:r>
              <a:rPr lang="en-GB" dirty="0"/>
              <a:t>- </a:t>
            </a:r>
            <a:r>
              <a:rPr lang="en-GB" dirty="0" err="1"/>
              <a:t>réduire</a:t>
            </a:r>
            <a:r>
              <a:rPr lang="en-GB" dirty="0"/>
              <a:t> car nous </a:t>
            </a:r>
            <a:r>
              <a:rPr lang="en-GB" dirty="0" err="1"/>
              <a:t>sommes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sur les images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99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37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- Visuel au 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844185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0" y="3811776"/>
            <a:ext cx="9147738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76698" rIns="77925" bIns="76698" anchor="ctr"/>
          <a:lstStyle/>
          <a:p>
            <a:pPr algn="ctr" rtl="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9144000" cy="381952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algn="ctr"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on the icon to add an image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98672" y="3576637"/>
            <a:ext cx="3492500" cy="452437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26719" y="3643627"/>
            <a:ext cx="3236406" cy="16199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the author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26719" y="3811266"/>
            <a:ext cx="3236406" cy="16200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date</a:t>
            </a:r>
          </a:p>
        </p:txBody>
      </p:sp>
      <p:sp>
        <p:nvSpPr>
          <p:cNvPr id="23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351713"/>
            <a:ext cx="5328592" cy="86399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239917"/>
            <a:ext cx="5328592" cy="431999"/>
          </a:xfrm>
        </p:spPr>
        <p:txBody>
          <a:bodyPr anchor="t">
            <a:noAutofit/>
          </a:bodyPr>
          <a:lstStyle>
            <a:lvl1pPr marL="0" indent="0" algn="l">
              <a:buNone/>
              <a:defRPr sz="2100" b="0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3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72701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096567"/>
            <a:ext cx="8460000" cy="3053952"/>
          </a:xfrm>
        </p:spPr>
        <p:txBody>
          <a:bodyPr/>
          <a:lstStyle>
            <a:lvl1pPr>
              <a:defRPr/>
            </a:lvl1pPr>
            <a:lvl2pPr marL="300656" indent="-153396">
              <a:defRPr/>
            </a:lvl2pPr>
            <a:lvl3pPr marL="616652" indent="-150328">
              <a:defRPr/>
            </a:lvl3pPr>
            <a:lvl4pPr marL="923444" indent="-144192">
              <a:defRPr/>
            </a:lvl4pPr>
            <a:lvl5pPr marL="2706" indent="4059"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363894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080977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132529"/>
            <a:ext cx="504000" cy="504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100" b="1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1</a:t>
            </a:r>
            <a:endParaRPr lang="en-GB" dirty="0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5" y="1621074"/>
            <a:ext cx="6183163" cy="2138809"/>
          </a:xfrm>
          <a:noFill/>
          <a:ln>
            <a:noFill/>
          </a:ln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add the divider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576943"/>
            <a:ext cx="9144000" cy="195943"/>
          </a:xfrm>
          <a:prstGeom prst="rect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76698" rIns="77925" bIns="7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9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695340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1"/>
          <p:cNvSpPr txBox="1"/>
          <p:nvPr userDrawn="1"/>
        </p:nvSpPr>
        <p:spPr>
          <a:xfrm>
            <a:off x="2504817" y="2087133"/>
            <a:ext cx="3636000" cy="9692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144000" tIns="180000" rIns="14400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4000" b="0" i="0" u="none" strike="noStrike" baseline="0" noProof="0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9547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79801541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4089115" y="4759658"/>
            <a:ext cx="3753504" cy="21252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800" noProof="0" dirty="0">
                <a:solidFill>
                  <a:schemeClr val="tx1">
                    <a:lumMod val="50000"/>
                  </a:schemeClr>
                </a:solidFill>
              </a:rPr>
              <a:t>Déployez un modèle dans le Cloud</a:t>
            </a:r>
          </a:p>
        </p:txBody>
      </p:sp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42106" y="86917"/>
            <a:ext cx="8459788" cy="5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en-GB" altLang="fr-FR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39726" y="1096567"/>
            <a:ext cx="8462963" cy="3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900" y="4576763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8621713" y="4790481"/>
            <a:ext cx="18097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/>
            <a:fld id="{2759E965-39A9-4D5D-9843-2E3E05E05AC0}" type="slidenum">
              <a:rPr lang="en-GB" sz="800" b="1" noProof="0" smtClean="0">
                <a:solidFill>
                  <a:schemeClr val="tx1">
                    <a:lumMod val="50000"/>
                  </a:schemeClr>
                </a:solidFill>
              </a:rPr>
              <a:pPr algn="r"/>
              <a:t>‹N°›</a:t>
            </a:fld>
            <a:endParaRPr lang="en-GB" sz="800" b="1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878153" y="4790481"/>
            <a:ext cx="70802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800" noProof="0" dirty="0">
                <a:solidFill>
                  <a:schemeClr val="tx1">
                    <a:lumMod val="50000"/>
                  </a:schemeClr>
                </a:solidFill>
              </a:rPr>
              <a:t>|  13/05/2022</a:t>
            </a:r>
          </a:p>
        </p:txBody>
      </p:sp>
      <p:sp>
        <p:nvSpPr>
          <p:cNvPr id="3" name="MSIPCMContentMarking" descr="{&quot;HashCode&quot;:1859994762,&quot;Placement&quot;:&quot;Footer&quot;,&quot;Top&quot;:384.343,&quot;Left&quot;:604.5204,&quot;SlideWidth&quot;:720,&quot;SlideHeight&quot;:405}"/>
          <p:cNvSpPr txBox="1"/>
          <p:nvPr userDrawn="1"/>
        </p:nvSpPr>
        <p:spPr>
          <a:xfrm>
            <a:off x="7677409" y="48811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2" r:id="rId2"/>
    <p:sldLayoutId id="2147483824" r:id="rId3"/>
    <p:sldLayoutId id="2147483817" r:id="rId4"/>
    <p:sldLayoutId id="214748382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 baseline="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rtl="0" eaLnBrk="0" fontAlgn="base" hangingPunct="0">
        <a:spcBef>
          <a:spcPts val="170"/>
        </a:spcBef>
        <a:spcAft>
          <a:spcPct val="0"/>
        </a:spcAft>
        <a:buClr>
          <a:srgbClr val="D2DCAA"/>
        </a:buClr>
        <a:buSzPct val="100000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301690" indent="-152874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SzPct val="90000"/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615555" indent="-150169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924009" indent="-143404" algn="l" rtl="0" eaLnBrk="0" fontAlgn="base" hangingPunct="0">
        <a:spcBef>
          <a:spcPts val="17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algn="l" rtl="0" eaLnBrk="0" fontAlgn="base" hangingPunct="0">
        <a:spcBef>
          <a:spcPts val="170"/>
        </a:spcBef>
        <a:spcAft>
          <a:spcPct val="0"/>
        </a:spcAft>
        <a:defRPr sz="900" kern="1200">
          <a:solidFill>
            <a:schemeClr val="bg2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oncompartimentamoi.s3.eu-west-3.amazonaws.com/" TargetMode="External"/><Relationship Id="rId12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8.png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Espace réservé pour une image  1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2237" y="-2662240"/>
            <a:ext cx="3819525" cy="9144001"/>
          </a:xfrm>
        </p:spPr>
      </p:pic>
      <p:sp>
        <p:nvSpPr>
          <p:cNvPr id="36" name="Text Placeholder 3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Laurence </a:t>
            </a:r>
            <a:r>
              <a:rPr lang="fr-FR" dirty="0" err="1"/>
              <a:t>Mades</a:t>
            </a:r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300" dirty="0"/>
              <a:t>Soutenance : 13/05/2022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n°8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90202" y="1135429"/>
            <a:ext cx="8753797" cy="431999"/>
          </a:xfrm>
        </p:spPr>
        <p:txBody>
          <a:bodyPr/>
          <a:lstStyle/>
          <a:p>
            <a:r>
              <a:rPr lang="fr-FR" sz="2000" dirty="0"/>
              <a:t>Déployez un modèle dans le Cloud</a:t>
            </a:r>
          </a:p>
          <a:p>
            <a:endParaRPr lang="fr-FR" sz="2000" dirty="0"/>
          </a:p>
          <a:p>
            <a:r>
              <a:rPr lang="fr-FR" sz="2000" dirty="0"/>
              <a:t>19/03 9h – 13h; 14h – 16h30</a:t>
            </a:r>
          </a:p>
        </p:txBody>
      </p:sp>
    </p:spTree>
    <p:extLst>
      <p:ext uri="{BB962C8B-B14F-4D97-AF65-F5344CB8AC3E}">
        <p14:creationId xmlns:p14="http://schemas.microsoft.com/office/powerpoint/2010/main" val="27255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/>
              <a:t>Notre pipeline </a:t>
            </a:r>
            <a:r>
              <a:rPr lang="fr-FR" sz="3600" dirty="0"/>
              <a:t>dans l’environnement Big Data dans le cloud</a:t>
            </a:r>
            <a:br>
              <a:rPr lang="fr-FR" sz="1100" dirty="0">
                <a:solidFill>
                  <a:srgbClr val="FF0000"/>
                </a:solidFill>
              </a:rPr>
            </a:b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33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DFFC5E16-4B82-4C05-B355-9786368B11BE}"/>
              </a:ext>
            </a:extLst>
          </p:cNvPr>
          <p:cNvSpPr txBox="1"/>
          <p:nvPr/>
        </p:nvSpPr>
        <p:spPr>
          <a:xfrm>
            <a:off x="342106" y="2311322"/>
            <a:ext cx="3612220" cy="799601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Transfer Learning à partir de Resnet50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Gel des poids du Resnet50 sans dernière couche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Ajout de x nouvelles couches </a:t>
            </a:r>
            <a:r>
              <a:rPr lang="fr-FR" sz="800" dirty="0">
                <a:solidFill>
                  <a:srgbClr val="FF0000"/>
                </a:solidFill>
              </a:rPr>
              <a:t>classifier dense de 24 neurone et une activation </a:t>
            </a:r>
            <a:r>
              <a:rPr lang="fr-FR" sz="800" dirty="0" err="1">
                <a:solidFill>
                  <a:srgbClr val="FF0000"/>
                </a:solidFill>
              </a:rPr>
              <a:t>softmax</a:t>
            </a:r>
            <a:r>
              <a:rPr lang="fr-FR" sz="800" dirty="0">
                <a:solidFill>
                  <a:srgbClr val="FF0000"/>
                </a:solidFill>
              </a:rPr>
              <a:t>, précédée par une vectorisation?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Entrainement du modèle sur les images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Notre pipeline </a:t>
            </a:r>
            <a:r>
              <a:rPr lang="fr-FR" sz="2000" dirty="0"/>
              <a:t>dans l’environnement Big Data dans le Cloud</a:t>
            </a:r>
            <a:endParaRPr lang="en-GB" alt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5E02BD-01EF-4582-863B-2CE6F4924993}"/>
              </a:ext>
            </a:extLst>
          </p:cNvPr>
          <p:cNvSpPr txBox="1"/>
          <p:nvPr/>
        </p:nvSpPr>
        <p:spPr>
          <a:xfrm>
            <a:off x="342107" y="1792340"/>
            <a:ext cx="3612220" cy="434181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Extraction des features avec Resnet50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Resnet50 sans dernière couche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924442-549D-4B1E-AB5F-598DCD59673E}"/>
              </a:ext>
            </a:extLst>
          </p:cNvPr>
          <p:cNvSpPr txBox="1"/>
          <p:nvPr/>
        </p:nvSpPr>
        <p:spPr>
          <a:xfrm>
            <a:off x="342106" y="3203656"/>
            <a:ext cx="3612220" cy="624354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Visualisation des prédictions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Dans le premier plan principal d’une </a:t>
            </a:r>
            <a:r>
              <a:rPr lang="fr-FR" sz="800" dirty="0"/>
              <a:t>PCA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450DC-684B-40AF-B78B-59DF7BD555DD}"/>
              </a:ext>
            </a:extLst>
          </p:cNvPr>
          <p:cNvSpPr txBox="1"/>
          <p:nvPr/>
        </p:nvSpPr>
        <p:spPr>
          <a:xfrm>
            <a:off x="5643032" y="964406"/>
            <a:ext cx="3158861" cy="27651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fr-FR" sz="1000" dirty="0">
                <a:solidFill>
                  <a:srgbClr val="FF0000"/>
                </a:solidFill>
                <a:latin typeface="+mn-lt"/>
                <a:cs typeface="+mn-cs"/>
              </a:rPr>
              <a:t>Traitements critiques lors du passage à l'échelle</a:t>
            </a:r>
          </a:p>
          <a:p>
            <a:pPr marL="171450" indent="-171450">
              <a:buFontTx/>
              <a:buChar char="-"/>
            </a:pPr>
            <a:r>
              <a:rPr lang="fr-FR" sz="1000" dirty="0">
                <a:solidFill>
                  <a:srgbClr val="FF0000"/>
                </a:solidFill>
                <a:latin typeface="+mn-lt"/>
                <a:cs typeface="+mn-cs"/>
              </a:rPr>
              <a:t>encapsuler la fonction (modèle CNN) dans un "</a:t>
            </a:r>
            <a:r>
              <a:rPr lang="fr-FR" sz="1000" dirty="0" err="1">
                <a:solidFill>
                  <a:srgbClr val="FF0000"/>
                </a:solidFill>
                <a:latin typeface="+mn-lt"/>
                <a:cs typeface="+mn-cs"/>
              </a:rPr>
              <a:t>pandas_udf</a:t>
            </a:r>
            <a:r>
              <a:rPr lang="fr-FR" sz="1000" dirty="0">
                <a:solidFill>
                  <a:srgbClr val="FF0000"/>
                </a:solidFill>
                <a:latin typeface="+mn-lt"/>
                <a:cs typeface="+mn-cs"/>
              </a:rPr>
              <a:t>" pour maintenir le mode distribué</a:t>
            </a:r>
          </a:p>
          <a:p>
            <a:pPr marL="171450" indent="-171450">
              <a:buFontTx/>
              <a:buChar char="-"/>
            </a:pPr>
            <a:r>
              <a:rPr lang="fr-FR" sz="1000" dirty="0">
                <a:solidFill>
                  <a:srgbClr val="FF0000"/>
                </a:solidFill>
                <a:latin typeface="+mn-lt"/>
                <a:cs typeface="+mn-cs"/>
              </a:rPr>
              <a:t>illustrer algo MapReduce avec des exemple (traiter des groupes d'images </a:t>
            </a:r>
            <a:r>
              <a:rPr lang="fr-FR" sz="1000" dirty="0" err="1">
                <a:solidFill>
                  <a:srgbClr val="FF0000"/>
                </a:solidFill>
                <a:latin typeface="+mn-lt"/>
                <a:cs typeface="+mn-cs"/>
              </a:rPr>
              <a:t>pyspark</a:t>
            </a:r>
            <a:r>
              <a:rPr lang="fr-FR" sz="1000" dirty="0">
                <a:solidFill>
                  <a:srgbClr val="FF0000"/>
                </a:solidFill>
                <a:latin typeface="+mn-lt"/>
                <a:cs typeface="+mn-cs"/>
              </a:rPr>
              <a:t>)</a:t>
            </a:r>
          </a:p>
          <a:p>
            <a:pPr marL="0" lvl="2" eaLnBrk="0" hangingPunct="0">
              <a:spcBef>
                <a:spcPts val="170"/>
              </a:spcBef>
              <a:buClr>
                <a:schemeClr val="accent4"/>
              </a:buClr>
            </a:pP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Choix du format de fichier « Apache Parquet » </a:t>
            </a:r>
            <a:r>
              <a:rPr lang="fr-FR" sz="1000" dirty="0">
                <a:solidFill>
                  <a:srgbClr val="FF0000"/>
                </a:solidFill>
                <a:latin typeface="+mn-lt"/>
                <a:cs typeface="+mn-cs"/>
              </a:rPr>
              <a:t>et non Format RDD</a:t>
            </a:r>
          </a:p>
          <a:p>
            <a:pPr marL="962109" lvl="2" indent="-285750" eaLnBrk="0" hangingPunct="0">
              <a:spcBef>
                <a:spcPts val="17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Apache Parquet : format de fichier pour l'écosystème Apache Hadoop</a:t>
            </a:r>
          </a:p>
          <a:p>
            <a:pPr marL="962109" lvl="2" indent="-285750" eaLnBrk="0" hangingPunct="0">
              <a:spcBef>
                <a:spcPts val="17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Stockage colonnaires dans Hadoop: 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RCFile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et 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Optimized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RCFile</a:t>
            </a:r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  <a:p>
            <a:pPr marL="962109" lvl="2" indent="-285750" eaLnBrk="0" hangingPunct="0">
              <a:spcBef>
                <a:spcPts val="17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Schémas efficaces de compression et d'encodage de données avec des performances améliorées pour gérer des données complexes en masse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9F249A7-4F19-4273-B95B-B2C39DA71261}"/>
              </a:ext>
            </a:extLst>
          </p:cNvPr>
          <p:cNvSpPr txBox="1"/>
          <p:nvPr/>
        </p:nvSpPr>
        <p:spPr>
          <a:xfrm>
            <a:off x="342106" y="3920743"/>
            <a:ext cx="3612220" cy="624354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Stockage des prédiction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Sur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Sous format de fichier « Apache Parquet »</a:t>
            </a:r>
            <a:endParaRPr lang="fr-FR" sz="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E56CDA-A17E-491F-908B-D661BE633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612" y="4256827"/>
            <a:ext cx="958850" cy="26034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C3D0DFA-8B8E-483A-94C4-5C4F5E875E1A}"/>
              </a:ext>
            </a:extLst>
          </p:cNvPr>
          <p:cNvSpPr txBox="1"/>
          <p:nvPr/>
        </p:nvSpPr>
        <p:spPr>
          <a:xfrm>
            <a:off x="342106" y="246986"/>
            <a:ext cx="4692121" cy="147743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Chargement des données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 partir des objets de mon compartiment privé de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Au format « </a:t>
            </a:r>
            <a:r>
              <a:rPr lang="fr-FR" sz="800" dirty="0" err="1"/>
              <a:t>binaryFile</a:t>
            </a:r>
            <a:r>
              <a:rPr lang="fr-FR" sz="800" dirty="0"/>
              <a:t> » de Spark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Plus de souplesse dans la façon de prétraiter les images que « image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Comportement de la découverte de partition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Classes déduites du </a:t>
            </a:r>
            <a:r>
              <a:rPr lang="fr-FR" sz="800" dirty="0" err="1"/>
              <a:t>path</a:t>
            </a: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28F785-3516-40B2-B2A9-772682254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524" y="646865"/>
            <a:ext cx="2147835" cy="3799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9EE77A-52A4-4286-8E0B-12612A1D3A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3524" y="1079987"/>
            <a:ext cx="2164292" cy="592394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8061BB89-1D82-4409-BAE8-FB92928CB3FD}"/>
              </a:ext>
            </a:extLst>
          </p:cNvPr>
          <p:cNvSpPr/>
          <p:nvPr/>
        </p:nvSpPr>
        <p:spPr>
          <a:xfrm>
            <a:off x="3691946" y="1340826"/>
            <a:ext cx="160867" cy="1778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Resnet50</a:t>
            </a:r>
            <a:endParaRPr lang="en-GB" alt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450DC-684B-40AF-B78B-59DF7BD555DD}"/>
              </a:ext>
            </a:extLst>
          </p:cNvPr>
          <p:cNvSpPr txBox="1"/>
          <p:nvPr/>
        </p:nvSpPr>
        <p:spPr>
          <a:xfrm>
            <a:off x="342106" y="964406"/>
            <a:ext cx="8459788" cy="14003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FF0000"/>
                </a:solidFill>
              </a:rPr>
              <a:t>Décrire 3 transformations apportées par le resnet50 (première, milieu et fin)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FF0000"/>
                </a:solidFill>
              </a:rPr>
              <a:t>Décrire les nouvelles couches et expliquer ce choix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FF0000"/>
                </a:solidFill>
              </a:rPr>
              <a:t>Résultats en terme d’</a:t>
            </a:r>
            <a:r>
              <a:rPr lang="fr-FR" sz="1400" dirty="0" err="1">
                <a:solidFill>
                  <a:srgbClr val="FF0000"/>
                </a:solidFill>
              </a:rPr>
              <a:t>accuracy</a:t>
            </a:r>
            <a:r>
              <a:rPr lang="fr-FR" sz="1400" dirty="0">
                <a:solidFill>
                  <a:srgbClr val="FF0000"/>
                </a:solidFill>
              </a:rPr>
              <a:t> (0.6 en augmentant nombre d'</a:t>
            </a:r>
            <a:r>
              <a:rPr lang="fr-FR" sz="1400" dirty="0" err="1">
                <a:solidFill>
                  <a:srgbClr val="FF0000"/>
                </a:solidFill>
              </a:rPr>
              <a:t>epochs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et </a:t>
            </a:r>
            <a:br>
              <a:rPr lang="fr-FR" dirty="0"/>
            </a:br>
            <a:r>
              <a:rPr lang="fr-FR" dirty="0"/>
              <a:t>pistes d’ améliorations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844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2"/>
          <p:cNvSpPr txBox="1">
            <a:spLocks/>
          </p:cNvSpPr>
          <p:nvPr/>
        </p:nvSpPr>
        <p:spPr bwMode="auto">
          <a:xfrm>
            <a:off x="342106" y="1381825"/>
            <a:ext cx="8459788" cy="30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46113" lvl="1" indent="-285750"/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Etude satisfaisante</a:t>
            </a:r>
          </a:p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xx</a:t>
            </a:r>
          </a:p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46113" lvl="1" indent="-285750"/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Améliorations possibles</a:t>
            </a:r>
          </a:p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Equilibrage des classes (espèce/variété)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7D442C-429A-40BE-972E-771DC45B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15" y="2622783"/>
            <a:ext cx="2700679" cy="19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9006" lvl="2" indent="-285750"/>
            <a:r>
              <a:rPr lang="fr-FR" sz="3600" kern="1200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Annexes</a:t>
            </a:r>
            <a:br>
              <a:rPr lang="fr-FR" dirty="0"/>
            </a:br>
            <a:br>
              <a:rPr lang="fr-FR" dirty="0"/>
            </a:br>
            <a:endParaRPr lang="fr-FR" sz="1200" b="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69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47117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Espace réservé du contenu 22"/>
          <p:cNvSpPr>
            <a:spLocks noGrp="1"/>
          </p:cNvSpPr>
          <p:nvPr>
            <p:ph idx="1"/>
          </p:nvPr>
        </p:nvSpPr>
        <p:spPr>
          <a:xfrm>
            <a:off x="727656" y="1111250"/>
            <a:ext cx="8074921" cy="3454310"/>
          </a:xfrm>
        </p:spPr>
        <p:txBody>
          <a:bodyPr/>
          <a:lstStyle/>
          <a:p>
            <a:pPr lvl="1"/>
            <a:endParaRPr lang="fr-FR" sz="1400" dirty="0">
              <a:solidFill>
                <a:srgbClr val="0070C0"/>
              </a:solidFill>
            </a:endParaRPr>
          </a:p>
          <a:p>
            <a:r>
              <a:rPr lang="fr-FR" dirty="0"/>
              <a:t> </a:t>
            </a: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Problématique, pistes et jeu de données</a:t>
            </a:r>
            <a:endParaRPr lang="fr-FR" sz="1400" dirty="0">
              <a:solidFill>
                <a:srgbClr val="FF000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Les données visuelles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Conclusion et pistes d’améliorations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Annexes</a:t>
            </a:r>
          </a:p>
          <a:p>
            <a:pPr lvl="1"/>
            <a:endParaRPr lang="fr-FR" sz="1400" dirty="0">
              <a:solidFill>
                <a:srgbClr val="0070C0"/>
              </a:solidFill>
            </a:endParaRPr>
          </a:p>
          <a:p>
            <a:pPr lvl="1"/>
            <a:endParaRPr lang="fr-FR" sz="1400" dirty="0">
              <a:solidFill>
                <a:srgbClr val="0070C0"/>
              </a:solidFill>
            </a:endParaRPr>
          </a:p>
          <a:p>
            <a:pPr lvl="2"/>
            <a:endParaRPr lang="fr-FR" sz="1000" dirty="0">
              <a:solidFill>
                <a:srgbClr val="0070C0"/>
              </a:solidFill>
            </a:endParaRPr>
          </a:p>
          <a:p>
            <a:pPr lvl="2"/>
            <a:endParaRPr lang="fr-FR" altLang="fr-FR" dirty="0"/>
          </a:p>
          <a:p>
            <a:pPr lvl="2"/>
            <a:endParaRPr lang="fr-FR" altLang="fr-FR" dirty="0"/>
          </a:p>
          <a:p>
            <a:pPr lvl="1"/>
            <a:endParaRPr lang="fr-FR" altLang="fr-FR" dirty="0"/>
          </a:p>
        </p:txBody>
      </p:sp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Agenda</a:t>
            </a: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4177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Problématique, PISTES et jeu de données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84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2"/>
          <p:cNvSpPr txBox="1">
            <a:spLocks/>
          </p:cNvSpPr>
          <p:nvPr/>
        </p:nvSpPr>
        <p:spPr bwMode="auto">
          <a:xfrm>
            <a:off x="342106" y="806450"/>
            <a:ext cx="4110763" cy="166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Contexte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Start-up de l'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AgriTech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robotisation de la récolte en tenant compte de la spécificité des fruits 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 premier lieu, se faire connaître avec une application mobile qui affiche les informations sur un fruit à partir de sa photo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4DD74A7-AC4A-4A36-A47A-EE0F5D5345B2}"/>
              </a:ext>
            </a:extLst>
          </p:cNvPr>
          <p:cNvSpPr txBox="1"/>
          <p:nvPr/>
        </p:nvSpPr>
        <p:spPr>
          <a:xfrm>
            <a:off x="6037187" y="1302896"/>
            <a:ext cx="1786807" cy="116756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solidFill>
                  <a:schemeClr val="bg1"/>
                </a:solidFill>
                <a:latin typeface="+mn-lt"/>
                <a:cs typeface="+mn-cs"/>
              </a:rPr>
              <a:t>Humain ou Robot</a:t>
            </a:r>
          </a:p>
          <a:p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r>
              <a:rPr lang="fr-FR" sz="800" dirty="0">
                <a:solidFill>
                  <a:schemeClr val="bg1"/>
                </a:solidFill>
                <a:latin typeface="+mn-lt"/>
                <a:cs typeface="+mn-cs"/>
              </a:rPr>
              <a:t>    Demande: Photo</a:t>
            </a: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r>
              <a:rPr lang="fr-FR" sz="800" dirty="0">
                <a:solidFill>
                  <a:schemeClr val="bg1"/>
                </a:solidFill>
                <a:latin typeface="+mn-lt"/>
                <a:cs typeface="+mn-cs"/>
              </a:rPr>
              <a:t>Réponse: Spécificités de la variété</a:t>
            </a:r>
            <a:endParaRPr lang="fr-FR" sz="800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Problématique</a:t>
            </a:r>
            <a:endParaRPr lang="fr-FR" alt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038767-A3A1-42ED-8C7E-E97E5EA6B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151" y="739839"/>
            <a:ext cx="1099958" cy="7829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39DAC7-D079-4730-AB59-6BA7CC95FB41}"/>
              </a:ext>
            </a:extLst>
          </p:cNvPr>
          <p:cNvSpPr txBox="1"/>
          <p:nvPr/>
        </p:nvSpPr>
        <p:spPr>
          <a:xfrm>
            <a:off x="8128794" y="1302897"/>
            <a:ext cx="673100" cy="116756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Application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9369309-745B-423F-B1F2-09F2FE0B5565}"/>
              </a:ext>
            </a:extLst>
          </p:cNvPr>
          <p:cNvSpPr/>
          <p:nvPr/>
        </p:nvSpPr>
        <p:spPr>
          <a:xfrm rot="10800000">
            <a:off x="7758910" y="2296516"/>
            <a:ext cx="321679" cy="108642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B3EF27C-A3BD-43A3-80E7-CDFF20F18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6061" y="1560436"/>
            <a:ext cx="459216" cy="58374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4A81B2E-51A8-470E-BCA0-9246ED770FE0}"/>
              </a:ext>
            </a:extLst>
          </p:cNvPr>
          <p:cNvSpPr/>
          <p:nvPr/>
        </p:nvSpPr>
        <p:spPr>
          <a:xfrm>
            <a:off x="7533559" y="1617282"/>
            <a:ext cx="595235" cy="130825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Espace réservé du contenu 22">
            <a:extLst>
              <a:ext uri="{FF2B5EF4-FFF2-40B4-BE49-F238E27FC236}">
                <a16:creationId xmlns:a16="http://schemas.microsoft.com/office/drawing/2014/main" id="{F045F7C9-33D2-4E9C-BF46-E026F36C502E}"/>
              </a:ext>
            </a:extLst>
          </p:cNvPr>
          <p:cNvSpPr txBox="1">
            <a:spLocks/>
          </p:cNvSpPr>
          <p:nvPr/>
        </p:nvSpPr>
        <p:spPr bwMode="auto">
          <a:xfrm>
            <a:off x="342105" y="2544205"/>
            <a:ext cx="8459787" cy="199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Problématique</a:t>
            </a:r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Construire une architecture Big Data pour supporter une augmentation rapide du volume des données (passage à l’échelle)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Mettre en place une chaîne de traitement des données (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preprocessing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et réduction de dimension)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Maîtriser les coûts engendrés par l'architecture Big Data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Optionnel: Mettre en place une première version du moteur de classification des images de fruits</a:t>
            </a:r>
          </a:p>
          <a:p>
            <a:pPr marL="361950" lvl="1" indent="1588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Premiers choix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Solution d’architecture Cloud: Amazon Web Services AWS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Librairies pour les calculs distribués: 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PySpark</a:t>
            </a:r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3814483-05E2-4E5A-986B-94226F13EC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046" y="3750860"/>
            <a:ext cx="1152525" cy="7524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E2762E4-8D06-4797-86DC-836B68B8F8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118" y="3750860"/>
            <a:ext cx="1817901" cy="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contenu 22">
            <a:extLst>
              <a:ext uri="{FF2B5EF4-FFF2-40B4-BE49-F238E27FC236}">
                <a16:creationId xmlns:a16="http://schemas.microsoft.com/office/drawing/2014/main" id="{25BDB263-BC15-495B-979F-CC2446930395}"/>
              </a:ext>
            </a:extLst>
          </p:cNvPr>
          <p:cNvSpPr txBox="1">
            <a:spLocks/>
          </p:cNvSpPr>
          <p:nvPr/>
        </p:nvSpPr>
        <p:spPr bwMode="auto">
          <a:xfrm>
            <a:off x="342106" y="700268"/>
            <a:ext cx="7143750" cy="37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images des fruits - Répertoires Training, Test, Validation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spécificités des fruits - Répertoire Meta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Dictionnaire de 17 informations utilisées selon l’espèce/variété: qualité de la peau, contenance en fructose/graisse/eau, maturité,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C2A69B-318B-44F9-92BD-F4FC44341F60}"/>
              </a:ext>
            </a:extLst>
          </p:cNvPr>
          <p:cNvSpPr/>
          <p:nvPr/>
        </p:nvSpPr>
        <p:spPr>
          <a:xfrm>
            <a:off x="342106" y="1100140"/>
            <a:ext cx="1838324" cy="2390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Présentation du jeu de données</a:t>
            </a:r>
            <a:endParaRPr lang="fr-FR" altLang="fr-FR" sz="2000" dirty="0"/>
          </a:p>
        </p:txBody>
      </p:sp>
      <p:sp>
        <p:nvSpPr>
          <p:cNvPr id="4" name="Espace réservé du contenu 22">
            <a:extLst>
              <a:ext uri="{FF2B5EF4-FFF2-40B4-BE49-F238E27FC236}">
                <a16:creationId xmlns:a16="http://schemas.microsoft.com/office/drawing/2014/main" id="{A65F44E7-071C-4EAE-84FF-C34CF3C10032}"/>
              </a:ext>
            </a:extLst>
          </p:cNvPr>
          <p:cNvSpPr txBox="1">
            <a:spLocks/>
          </p:cNvSpPr>
          <p:nvPr/>
        </p:nvSpPr>
        <p:spPr bwMode="auto">
          <a:xfrm>
            <a:off x="1844674" y="700268"/>
            <a:ext cx="6931025" cy="37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 jeux de données : premier niveau de l’arborescence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24 classes (espèce/variété): deuxième niveau de l’arborescence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Des fruits et des légumes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12 455 images : 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Fond blanc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Dimensions variables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Unicité sur la position dans l’arborescence et le nom du fichier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Nom du fichier intègre la rotation du fruit : information pour la récolte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Volume total: 0,6 Go (Taille moyenne d’une image: 45,8 Ko)</a:t>
            </a:r>
          </a:p>
          <a:p>
            <a:pPr marL="962109" lvl="2" indent="-285750"/>
            <a:r>
              <a:rPr lang="fr-FR" sz="1000" dirty="0">
                <a:solidFill>
                  <a:srgbClr val="FF0000"/>
                </a:solidFill>
              </a:rPr>
              <a:t>Volume estimé: 22 Mo pour 480 images (5 images par classe, 5 x 24 x 4 x 46 Ko)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7E646-8366-4DDD-8007-6B3125C8E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80" y="1158338"/>
            <a:ext cx="1691117" cy="15699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FBA609-047C-465F-93C4-08175DE7D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631" y="2791008"/>
            <a:ext cx="713266" cy="6477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EB3674-EEC5-4C86-B9B3-43DFFAD074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321" y="2791008"/>
            <a:ext cx="813130" cy="63820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A185FBB-575D-4C3D-88FF-4B85E7C3E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625" y="864172"/>
            <a:ext cx="626269" cy="34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Pourquoi un environnement Big Data dans le cloud ?</a:t>
            </a:r>
            <a:br>
              <a:rPr lang="fr-FR" dirty="0"/>
            </a:br>
            <a:br>
              <a:rPr lang="fr-FR" sz="1200" dirty="0">
                <a:solidFill>
                  <a:srgbClr val="FF0000"/>
                </a:solidFill>
              </a:rPr>
            </a:br>
            <a:br>
              <a:rPr lang="fr-FR" sz="1200" dirty="0">
                <a:solidFill>
                  <a:srgbClr val="FF0000"/>
                </a:solidFill>
              </a:rPr>
            </a:br>
            <a:br>
              <a:rPr lang="fr-FR" sz="1200" dirty="0">
                <a:solidFill>
                  <a:srgbClr val="FF0000"/>
                </a:solidFill>
              </a:rPr>
            </a:b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39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contenu 22">
            <a:extLst>
              <a:ext uri="{FF2B5EF4-FFF2-40B4-BE49-F238E27FC236}">
                <a16:creationId xmlns:a16="http://schemas.microsoft.com/office/drawing/2014/main" id="{54F0F1FA-57F2-4439-B688-2AFEC92CBD4E}"/>
              </a:ext>
            </a:extLst>
          </p:cNvPr>
          <p:cNvSpPr txBox="1">
            <a:spLocks/>
          </p:cNvSpPr>
          <p:nvPr/>
        </p:nvSpPr>
        <p:spPr bwMode="auto">
          <a:xfrm>
            <a:off x="334227" y="3550444"/>
            <a:ext cx="8467667" cy="991703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Surveillance et Sécurité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Sécurisation des accès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Supervision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Etat de l’application 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Maîtriser son budget en positionnant des alertes de coûts</a:t>
            </a:r>
          </a:p>
          <a:p>
            <a:pPr marL="962109" lvl="2" indent="-285750"/>
            <a:endParaRPr lang="fr-FR" sz="1000" dirty="0" err="1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Pourquoi une architecture Big Data ?</a:t>
            </a:r>
            <a:endParaRPr lang="fr-FR" altLang="fr-FR" sz="2000" dirty="0"/>
          </a:p>
        </p:txBody>
      </p:sp>
      <p:sp>
        <p:nvSpPr>
          <p:cNvPr id="21" name="Espace réservé du contenu 22">
            <a:extLst>
              <a:ext uri="{FF2B5EF4-FFF2-40B4-BE49-F238E27FC236}">
                <a16:creationId xmlns:a16="http://schemas.microsoft.com/office/drawing/2014/main" id="{3AE00F6A-CDA3-4AFE-B18F-4779CC8996A0}"/>
              </a:ext>
            </a:extLst>
          </p:cNvPr>
          <p:cNvSpPr txBox="1">
            <a:spLocks/>
          </p:cNvSpPr>
          <p:nvPr/>
        </p:nvSpPr>
        <p:spPr bwMode="auto">
          <a:xfrm>
            <a:off x="342106" y="751471"/>
            <a:ext cx="8459788" cy="107278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Pour pouvoir passer à l’échelle et supporter l’augmentation rapide du nombre de connections des utilisateurs et donc de l’augmentation des flux</a:t>
            </a:r>
          </a:p>
          <a:p>
            <a:pPr marL="285750" lvl="1" indent="-285750"/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Opportunité de disposer de stockage et de la puissance de calcul nécessaire à l’ entrainement du modèle sur des jeux enrichis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Espace réservé du contenu 22">
            <a:extLst>
              <a:ext uri="{FF2B5EF4-FFF2-40B4-BE49-F238E27FC236}">
                <a16:creationId xmlns:a16="http://schemas.microsoft.com/office/drawing/2014/main" id="{D4670F1F-22AD-4E25-B0C0-D112FC9E7178}"/>
              </a:ext>
            </a:extLst>
          </p:cNvPr>
          <p:cNvSpPr txBox="1">
            <a:spLocks/>
          </p:cNvSpPr>
          <p:nvPr/>
        </p:nvSpPr>
        <p:spPr bwMode="auto">
          <a:xfrm>
            <a:off x="342106" y="1949448"/>
            <a:ext cx="8459788" cy="150455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Stockage et Puissance de calcul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Stockage : volume des jeux d’images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Espace suffisant rapidement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Accès permanent au modèle pour les prédictions 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Redondance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Traitement : vitesse d’apprentissage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Paralléliser certaines opérations de calcul avec 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Pyspark</a:t>
            </a:r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Flux : fréquences de connections, volume des photos des utilisateurs en entrée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ED0664F-2012-47DC-AAF2-332434D39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821" y="1949448"/>
            <a:ext cx="456212" cy="3643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8D2096-DC2C-4F31-9E71-E3EEDB5A1677}"/>
              </a:ext>
            </a:extLst>
          </p:cNvPr>
          <p:cNvSpPr txBox="1"/>
          <p:nvPr/>
        </p:nvSpPr>
        <p:spPr>
          <a:xfrm>
            <a:off x="6300788" y="1949448"/>
            <a:ext cx="2493227" cy="67459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800" b="1" dirty="0">
                <a:latin typeface="+mn-lt"/>
                <a:cs typeface="+mn-cs"/>
              </a:rPr>
              <a:t>Simple Storage Service –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Stockage d'objets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N'importe quelle quantité de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N'importe où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800" dirty="0">
                <a:latin typeface="+mn-lt"/>
                <a:cs typeface="+mn-cs"/>
              </a:rPr>
              <a:t>Performances, scalabilité, disponibilité et durabilité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29E119-9DA2-4418-A8B7-5F8A0B9C1104}"/>
              </a:ext>
            </a:extLst>
          </p:cNvPr>
          <p:cNvSpPr txBox="1"/>
          <p:nvPr/>
        </p:nvSpPr>
        <p:spPr>
          <a:xfrm>
            <a:off x="6300787" y="2777347"/>
            <a:ext cx="2493227" cy="67459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800" b="1" dirty="0" err="1">
                <a:latin typeface="+mn-lt"/>
                <a:cs typeface="+mn-cs"/>
              </a:rPr>
              <a:t>Elastic</a:t>
            </a:r>
            <a:r>
              <a:rPr lang="fr-FR" sz="800" b="1" dirty="0">
                <a:latin typeface="+mn-lt"/>
                <a:cs typeface="+mn-cs"/>
              </a:rPr>
              <a:t> </a:t>
            </a:r>
            <a:r>
              <a:rPr lang="fr-FR" sz="800" b="1" dirty="0" err="1">
                <a:latin typeface="+mn-lt"/>
                <a:cs typeface="+mn-cs"/>
              </a:rPr>
              <a:t>Compute</a:t>
            </a:r>
            <a:r>
              <a:rPr lang="fr-FR" sz="800" b="1" dirty="0">
                <a:latin typeface="+mn-lt"/>
                <a:cs typeface="+mn-cs"/>
              </a:rPr>
              <a:t> Cloud – EC2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Serveurs virtuels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Capacité de calcul sécurisée et redimensionnable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Tout type de charge de travail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800" dirty="0">
                <a:latin typeface="+mn-lt"/>
                <a:cs typeface="+mn-cs"/>
              </a:rPr>
              <a:t>Une infrastructure à la demande fiable et évolutive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3C16701-0341-4D8E-B9AE-E29255027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6027" y="2777347"/>
            <a:ext cx="349801" cy="47351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7F87F9B-E456-4507-BCF0-B2D044E49EEB}"/>
              </a:ext>
            </a:extLst>
          </p:cNvPr>
          <p:cNvSpPr txBox="1"/>
          <p:nvPr/>
        </p:nvSpPr>
        <p:spPr>
          <a:xfrm>
            <a:off x="6292907" y="3559256"/>
            <a:ext cx="2501107" cy="36266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800" b="1" dirty="0">
                <a:latin typeface="+mn-lt"/>
                <a:cs typeface="+mn-cs"/>
              </a:rPr>
              <a:t>Identity and Access Management - IAM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Contrôle sécurisé de l'accès à nos ressources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66F3F0A-9156-4A16-9D67-7B173DEC28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147" y="3559256"/>
            <a:ext cx="255561" cy="37066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F14B1C5-FA30-4ECC-A9E5-43E192DB33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0684" y="4009249"/>
            <a:ext cx="320487" cy="31570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85F282B-ED9D-4D44-A865-11F09E2323E6}"/>
              </a:ext>
            </a:extLst>
          </p:cNvPr>
          <p:cNvSpPr txBox="1"/>
          <p:nvPr/>
        </p:nvSpPr>
        <p:spPr>
          <a:xfrm>
            <a:off x="6289033" y="4009249"/>
            <a:ext cx="2504981" cy="51920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800" b="1" dirty="0" err="1">
                <a:latin typeface="+mn-lt"/>
                <a:cs typeface="+mn-cs"/>
              </a:rPr>
              <a:t>CloudWatch</a:t>
            </a:r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Surveille l’intégrité des serveurs virtuels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Déceler des comportements anormaux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Définir des alarmes</a:t>
            </a:r>
          </a:p>
        </p:txBody>
      </p:sp>
    </p:spTree>
    <p:extLst>
      <p:ext uri="{BB962C8B-B14F-4D97-AF65-F5344CB8AC3E}">
        <p14:creationId xmlns:p14="http://schemas.microsoft.com/office/powerpoint/2010/main" val="23799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Notre architecture Big Data dans le Cloud</a:t>
            </a:r>
            <a:endParaRPr lang="en-GB" alt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3D0DFA-8B8E-483A-94C4-5C4F5E875E1A}"/>
              </a:ext>
            </a:extLst>
          </p:cNvPr>
          <p:cNvSpPr txBox="1"/>
          <p:nvPr/>
        </p:nvSpPr>
        <p:spPr>
          <a:xfrm>
            <a:off x="342106" y="1423639"/>
            <a:ext cx="3612220" cy="2039229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b="1" dirty="0">
              <a:latin typeface="+mn-lt"/>
              <a:cs typeface="+mn-cs"/>
            </a:endParaRPr>
          </a:p>
          <a:p>
            <a:pPr algn="ctr"/>
            <a:r>
              <a:rPr lang="fr-FR" sz="800" b="1" dirty="0">
                <a:latin typeface="+mn-lt"/>
                <a:cs typeface="+mn-cs"/>
              </a:rPr>
              <a:t>STOCKAGE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5E02BD-01EF-4582-863B-2CE6F4924993}"/>
              </a:ext>
            </a:extLst>
          </p:cNvPr>
          <p:cNvSpPr txBox="1"/>
          <p:nvPr/>
        </p:nvSpPr>
        <p:spPr>
          <a:xfrm>
            <a:off x="342106" y="3868028"/>
            <a:ext cx="3612220" cy="216743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b="1" dirty="0">
              <a:latin typeface="+mn-lt"/>
              <a:cs typeface="+mn-cs"/>
            </a:endParaRPr>
          </a:p>
          <a:p>
            <a:pPr algn="ctr"/>
            <a:r>
              <a:rPr lang="fr-FR" sz="800" b="1" dirty="0">
                <a:latin typeface="+mn-lt"/>
                <a:cs typeface="+mn-cs"/>
              </a:rPr>
              <a:t>CALCUL EC2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instance de type t2.micro (1 </a:t>
            </a:r>
            <a:r>
              <a:rPr lang="fr-FR" sz="800" dirty="0" err="1"/>
              <a:t>vCPU</a:t>
            </a:r>
            <a:r>
              <a:rPr lang="fr-FR" sz="800" dirty="0"/>
              <a:t>, 1 </a:t>
            </a:r>
            <a:r>
              <a:rPr lang="fr-FR" sz="800" dirty="0" err="1"/>
              <a:t>Gio</a:t>
            </a:r>
            <a:r>
              <a:rPr lang="fr-FR" sz="800" dirty="0"/>
              <a:t>) crée à partir de l’AMI </a:t>
            </a:r>
            <a:r>
              <a:rPr lang="en-US" sz="800" dirty="0"/>
              <a:t>"LAMP with PHP 7.1 Certified by </a:t>
            </a:r>
            <a:r>
              <a:rPr lang="en-US" sz="800" dirty="0" err="1"/>
              <a:t>Bitnami</a:t>
            </a:r>
            <a:r>
              <a:rPr lang="en-US" sz="800" dirty="0"/>
              <a:t>" </a:t>
            </a: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Sécurité de l’instance: 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fr-FR" sz="800" dirty="0"/>
              <a:t>2 groupes de sécurité – par défaut et ajout lors du cours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fr-FR" sz="800" dirty="0"/>
              <a:t>clé utilisateur racine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volume </a:t>
            </a:r>
            <a:r>
              <a:rPr lang="fr-FR" sz="800" dirty="0" err="1"/>
              <a:t>Elastic</a:t>
            </a:r>
            <a:r>
              <a:rPr lang="fr-FR" sz="800" dirty="0"/>
              <a:t> Block Store de 10 </a:t>
            </a:r>
            <a:r>
              <a:rPr lang="fr-FR" sz="800" dirty="0" err="1"/>
              <a:t>Gio</a:t>
            </a:r>
            <a:r>
              <a:rPr lang="fr-FR" sz="800" dirty="0"/>
              <a:t> associé à l’instance &gt; inutilisé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clé publique de l’instance EC2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Adresse « IP </a:t>
            </a:r>
            <a:r>
              <a:rPr lang="fr-FR" sz="800" dirty="0" err="1"/>
              <a:t>Elactic</a:t>
            </a:r>
            <a:r>
              <a:rPr lang="fr-FR" sz="800" dirty="0"/>
              <a:t> » allouée à l’instance </a:t>
            </a:r>
          </a:p>
          <a:p>
            <a:r>
              <a:rPr lang="fr-FR" sz="800" dirty="0"/>
              <a:t>pour conserver l’IP statique lors des redémarrages de l’instance EC2 (hébergement du futur site web?)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924442-549D-4B1E-AB5F-598DCD59673E}"/>
              </a:ext>
            </a:extLst>
          </p:cNvPr>
          <p:cNvSpPr txBox="1"/>
          <p:nvPr/>
        </p:nvSpPr>
        <p:spPr>
          <a:xfrm>
            <a:off x="5114371" y="1423639"/>
            <a:ext cx="3678259" cy="1421162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b="1" dirty="0">
              <a:latin typeface="+mn-lt"/>
              <a:cs typeface="+mn-cs"/>
            </a:endParaRPr>
          </a:p>
          <a:p>
            <a:pPr algn="ctr"/>
            <a:r>
              <a:rPr lang="fr-FR" sz="800" b="1" dirty="0">
                <a:latin typeface="+mn-lt"/>
                <a:cs typeface="+mn-cs"/>
              </a:rPr>
              <a:t>AUTHENTIFICATION IAM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utilisateur racine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groupe d’utilisateurs avec autorisations « </a:t>
            </a:r>
            <a:r>
              <a:rPr lang="fr-FR" sz="800" dirty="0" err="1"/>
              <a:t>AdministratorAccess</a:t>
            </a:r>
            <a:r>
              <a:rPr lang="fr-FR" sz="800" dirty="0"/>
              <a:t>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utilisateur IAM dans ce groupe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configurer AWS pour générer des fichiers de crédits qui, stockés en local, </a:t>
            </a:r>
          </a:p>
          <a:p>
            <a:r>
              <a:rPr lang="fr-FR" sz="800" dirty="0"/>
              <a:t>permettent de s’authentifier en tant qu’utilisateur IAM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A1EB90-E832-4797-A5E9-C96AA1F441E8}"/>
              </a:ext>
            </a:extLst>
          </p:cNvPr>
          <p:cNvSpPr txBox="1"/>
          <p:nvPr/>
        </p:nvSpPr>
        <p:spPr>
          <a:xfrm>
            <a:off x="482394" y="1760091"/>
            <a:ext cx="3298297" cy="152921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Compartiment privé</a:t>
            </a:r>
          </a:p>
          <a:p>
            <a:pPr algn="ctr"/>
            <a:r>
              <a:rPr lang="pt-BR" sz="800" b="1" dirty="0">
                <a:latin typeface="+mn-lt"/>
                <a:cs typeface="+mn-cs"/>
                <a:hlinkClick r:id="rId7"/>
              </a:rPr>
              <a:t>https://moncompartimentamoi.s3.eu-west-3.amazonaws.com</a:t>
            </a:r>
            <a:endParaRPr lang="pt-BR" sz="800" b="1" dirty="0">
              <a:latin typeface="+mn-lt"/>
              <a:cs typeface="+mn-cs"/>
            </a:endParaRP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Nos photos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code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Notre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Notre code d’installation des librairies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Nos fichiers de logs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Nos fichiers résultats</a:t>
            </a:r>
          </a:p>
        </p:txBody>
      </p:sp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A5864472-52E0-4285-BAE9-AA29D126C688}"/>
              </a:ext>
            </a:extLst>
          </p:cNvPr>
          <p:cNvSpPr/>
          <p:nvPr/>
        </p:nvSpPr>
        <p:spPr>
          <a:xfrm>
            <a:off x="2066637" y="3462868"/>
            <a:ext cx="129809" cy="395905"/>
          </a:xfrm>
          <a:prstGeom prst="upDownArrow">
            <a:avLst/>
          </a:prstGeom>
          <a:solidFill>
            <a:schemeClr val="bg1">
              <a:lumMod val="25000"/>
              <a:lumOff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7D14B5D-4B72-4E0C-BB3F-6349A82C1D2A}"/>
              </a:ext>
            </a:extLst>
          </p:cNvPr>
          <p:cNvSpPr txBox="1"/>
          <p:nvPr/>
        </p:nvSpPr>
        <p:spPr>
          <a:xfrm>
            <a:off x="5114371" y="3868028"/>
            <a:ext cx="3678259" cy="100877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LOCAL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clé privée de l’instance EC2 (paire de clé fichier .</a:t>
            </a:r>
            <a:r>
              <a:rPr lang="fr-FR" sz="800" dirty="0" err="1"/>
              <a:t>pem</a:t>
            </a:r>
            <a:r>
              <a:rPr lang="fr-F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code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Fichiers de crédits pour s’authentifier en tant qu’utilisateur IAM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clé utilisateur racine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7B13D42-A25F-4560-B4D4-B5D83494D9BA}"/>
              </a:ext>
            </a:extLst>
          </p:cNvPr>
          <p:cNvSpPr txBox="1"/>
          <p:nvPr/>
        </p:nvSpPr>
        <p:spPr>
          <a:xfrm>
            <a:off x="343846" y="727775"/>
            <a:ext cx="8458048" cy="55840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b="1" dirty="0">
              <a:latin typeface="+mn-lt"/>
              <a:cs typeface="+mn-cs"/>
            </a:endParaRPr>
          </a:p>
          <a:p>
            <a:pPr algn="ctr"/>
            <a:r>
              <a:rPr lang="fr-FR" sz="800" b="1" dirty="0">
                <a:latin typeface="+mn-lt"/>
                <a:cs typeface="+mn-cs"/>
              </a:rPr>
              <a:t>CLOUD WATCH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alarme: &gt; 1$ lancée toutes les 6 heures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60AC1C-4B0E-40B9-889D-ADA5FD0E89E1}"/>
              </a:ext>
            </a:extLst>
          </p:cNvPr>
          <p:cNvSpPr txBox="1"/>
          <p:nvPr/>
        </p:nvSpPr>
        <p:spPr>
          <a:xfrm>
            <a:off x="2307165" y="3589960"/>
            <a:ext cx="2103967" cy="141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Lecture et écriture au format parquet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63B1D56-B06E-4C76-AE98-647AC7EAB360}"/>
              </a:ext>
            </a:extLst>
          </p:cNvPr>
          <p:cNvSpPr txBox="1"/>
          <p:nvPr/>
        </p:nvSpPr>
        <p:spPr>
          <a:xfrm>
            <a:off x="5114371" y="3111501"/>
            <a:ext cx="3678259" cy="702734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GITHUB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code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ECB3D3-0F83-4F48-A2FB-09C51C621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4470" y="1830569"/>
            <a:ext cx="1008727" cy="21135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EB7CB5-1407-4B49-8E93-8CF780B3E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0044" y="5589074"/>
            <a:ext cx="1674282" cy="35515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933E09B-5D93-4C51-9BEA-BEE538F8B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7525" y="1486673"/>
            <a:ext cx="545717" cy="4358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B6F6D4A-AFDB-477A-A0BE-517E9097BD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3892" y="3948382"/>
            <a:ext cx="492153" cy="6662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C89C724-1E11-4473-9DF4-51F7357AA1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6119" y="1486673"/>
            <a:ext cx="382829" cy="5552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6C2C23D-3D2D-4320-9F1D-5CC3F7142B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3726" y="758135"/>
            <a:ext cx="505222" cy="49768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697CB00-BAB6-4985-86DA-EA7FDC9500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46618" y="86917"/>
            <a:ext cx="855276" cy="5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xxx</a:t>
            </a:r>
            <a:endParaRPr lang="fr-FR" altLang="fr-FR" sz="2000" dirty="0"/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566F92B9-9422-41DB-A2CC-FD80CE7A65D7}"/>
              </a:ext>
            </a:extLst>
          </p:cNvPr>
          <p:cNvSpPr txBox="1">
            <a:spLocks/>
          </p:cNvSpPr>
          <p:nvPr/>
        </p:nvSpPr>
        <p:spPr bwMode="auto">
          <a:xfrm>
            <a:off x="2061245" y="1621074"/>
            <a:ext cx="6183163" cy="213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>
                <a:solidFill>
                  <a:srgbClr val="FF0000"/>
                </a:solidFill>
              </a:rPr>
              <a:t>C’est quoi Spark, </a:t>
            </a:r>
            <a:br>
              <a:rPr lang="fr-FR" sz="1200" dirty="0">
                <a:solidFill>
                  <a:srgbClr val="FF0000"/>
                </a:solidFill>
              </a:rPr>
            </a:br>
            <a:r>
              <a:rPr lang="fr-FR" sz="1200" dirty="0">
                <a:solidFill>
                  <a:srgbClr val="FF0000"/>
                </a:solidFill>
              </a:rPr>
              <a:t>Hadoop Distributed File System HDFS</a:t>
            </a:r>
            <a:br>
              <a:rPr lang="fr-FR" sz="1200" dirty="0">
                <a:solidFill>
                  <a:srgbClr val="FF0000"/>
                </a:solidFill>
              </a:rPr>
            </a:br>
            <a:r>
              <a:rPr lang="fr-FR" sz="1200" dirty="0">
                <a:solidFill>
                  <a:srgbClr val="FF0000"/>
                </a:solidFill>
              </a:rPr>
              <a:t>lambda architecture: batch layer</a:t>
            </a:r>
            <a:br>
              <a:rPr lang="fr-FR" sz="1200" dirty="0">
                <a:solidFill>
                  <a:srgbClr val="FF0000"/>
                </a:solidFill>
              </a:rPr>
            </a:br>
            <a:br>
              <a:rPr lang="fr-FR" sz="1200" dirty="0">
                <a:solidFill>
                  <a:srgbClr val="FF0000"/>
                </a:solidFill>
              </a:rPr>
            </a:br>
            <a:br>
              <a:rPr lang="fr-FR" sz="1200" dirty="0">
                <a:solidFill>
                  <a:srgbClr val="FF0000"/>
                </a:solidFill>
              </a:rPr>
            </a:br>
            <a:br>
              <a:rPr lang="fr-FR" sz="1200" dirty="0">
                <a:solidFill>
                  <a:srgbClr val="FF0000"/>
                </a:solidFill>
              </a:rPr>
            </a:b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e 1&quot;/&gt;&lt;property id=&quot;20307&quot; value=&quot;272&quot;/&gt;&lt;/object&gt;&lt;object type=&quot;3&quot; unique_id=&quot;10004&quot;&gt;&lt;property id=&quot;20148&quot; value=&quot;5&quot;/&gt;&lt;property id=&quot;20300&quot; value=&quot;Diapositive 2&quot;/&gt;&lt;property id=&quot;20307&quot; value=&quot;273&quot;/&gt;&lt;/object&gt;&lt;object type=&quot;3&quot; unique_id=&quot;10005&quot;&gt;&lt;property id=&quot;20148&quot; value=&quot;5&quot;/&gt;&lt;property id=&quot;20300&quot; value=&quot;Diapositive 3&quot;/&gt;&lt;property id=&quot;20307&quot; value=&quot;274&quot;/&gt;&lt;/object&gt;&lt;object type=&quot;3&quot; unique_id=&quot;10006&quot;&gt;&lt;property id=&quot;20148&quot; value=&quot;5&quot;/&gt;&lt;property id=&quot;20300&quot; value=&quot;Diapositive 4&quot;/&gt;&lt;property id=&quot;20307&quot; value=&quot;275&quot;/&gt;&lt;/object&gt;&lt;object type=&quot;3&quot; unique_id=&quot;10007&quot;&gt;&lt;property id=&quot;20148&quot; value=&quot;5&quot;/&gt;&lt;property id=&quot;20300&quot; value=&quot;Diapositive 5&quot;/&gt;&lt;property id=&quot;20307&quot; value=&quot;261&quot;/&gt;&lt;/object&gt;&lt;object type=&quot;3&quot; unique_id=&quot;10008&quot;&gt;&lt;property id=&quot;20148&quot; value=&quot;5&quot;/&gt;&lt;property id=&quot;20300&quot; value=&quot;Diapositive 6&quot;/&gt;&lt;property id=&quot;20307&quot; value=&quot;259&quot;/&gt;&lt;/object&gt;&lt;object type=&quot;3&quot; unique_id=&quot;10009&quot;&gt;&lt;property id=&quot;20148&quot; value=&quot;5&quot;/&gt;&lt;property id=&quot;20300&quot; value=&quot;Diapositive 7 - &amp;quot;Palette des couleurs&amp;quot;&quot;/&gt;&lt;property id=&quot;20307&quot; value=&quot;262&quot;/&gt;&lt;/object&gt;&lt;object type=&quot;3&quot; unique_id=&quot;10010&quot;&gt;&lt;property id=&quot;20148&quot; value=&quot;5&quot;/&gt;&lt;property id=&quot;20300&quot; value=&quot;Diapositive 8 - &amp;quot;Graphiques barres&amp;quot;&quot;/&gt;&lt;property id=&quot;20307&quot; value=&quot;263&quot;/&gt;&lt;/object&gt;&lt;object type=&quot;3&quot; unique_id=&quot;10011&quot;&gt;&lt;property id=&quot;20148&quot; value=&quot;5&quot;/&gt;&lt;property id=&quot;20300&quot; value=&quot;Diapositive 9 - &amp;quot;Graphiques anneaux&amp;quot;&quot;/&gt;&lt;property id=&quot;20307&quot; value=&quot;269&quot;/&gt;&lt;/object&gt;&lt;object type=&quot;3&quot; unique_id=&quot;10012&quot;&gt;&lt;property id=&quot;20148&quot; value=&quot;5&quot;/&gt;&lt;property id=&quot;20300&quot; value=&quot;Diapositive 10 - &amp;quot;Graphiques courbes&amp;quot;&quot;/&gt;&lt;property id=&quot;20307&quot; value=&quot;270&quot;/&gt;&lt;/object&gt;&lt;object type=&quot;3&quot; unique_id=&quot;10013&quot;&gt;&lt;property id=&quot;20148&quot; value=&quot;5&quot;/&gt;&lt;property id=&quot;20300&quot; value=&quot;Diapositive 11 - &amp;quot;Modèle tableau&amp;quot;&quot;/&gt;&lt;property id=&quot;20307&quot; value=&quot;266&quot;/&gt;&lt;/object&gt;&lt;object type=&quot;3&quot; unique_id=&quot;10014&quot;&gt;&lt;property id=&quot;20148&quot; value=&quot;5&quot;/&gt;&lt;property id=&quot;20300&quot; value=&quot;Diapositive 12 - &amp;quot;Modèle tableau&amp;quot;&quot;/&gt;&lt;property id=&quot;20307&quot; value=&quot;267&quot;/&gt;&lt;/object&gt;&lt;object type=&quot;3&quot; unique_id=&quot;10015&quot;&gt;&lt;property id=&quot;20148&quot; value=&quot;5&quot;/&gt;&lt;property id=&quot;20300&quot; value=&quot;Diapositive 13 - &amp;quot;Modèle tableau&amp;quot;&quot;/&gt;&lt;property id=&quot;20307&quot; value=&quot;268&quot;/&gt;&lt;/object&gt;&lt;object type=&quot;3&quot; unique_id=&quot;10016&quot;&gt;&lt;property id=&quot;20148&quot; value=&quot;5&quot;/&gt;&lt;property id=&quot;20300&quot; value=&quot;Diapositive 14&quot;/&gt;&lt;property id=&quot;20307&quot; value=&quot;260&quot;/&gt;&lt;/object&gt;&lt;/object&gt;&lt;object type=&quot;8&quot; unique_id=&quot;10032&quot;&gt;&lt;/object&gt;&lt;/object&gt;&lt;/database&gt;"/>
  <p:tag name="MMPROD_NEXTUNIQUEID" val="10009"/>
  <p:tag name="SECTOMILLISECCONVERTED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NPP_LS_FR">
  <a:themeElements>
    <a:clrScheme name="BNPP Colors">
      <a:dk1>
        <a:srgbClr val="262626"/>
      </a:dk1>
      <a:lt1>
        <a:srgbClr val="FFFFFF"/>
      </a:lt1>
      <a:dk2>
        <a:srgbClr val="939598"/>
      </a:dk2>
      <a:lt2>
        <a:srgbClr val="D9D9D9"/>
      </a:lt2>
      <a:accent1>
        <a:srgbClr val="00A76C"/>
      </a:accent1>
      <a:accent2>
        <a:srgbClr val="82A44A"/>
      </a:accent2>
      <a:accent3>
        <a:srgbClr val="DCDC1E"/>
      </a:accent3>
      <a:accent4>
        <a:srgbClr val="6473AF"/>
      </a:accent4>
      <a:accent5>
        <a:srgbClr val="4BC8DC"/>
      </a:accent5>
      <a:accent6>
        <a:srgbClr val="E6A01E"/>
      </a:accent6>
      <a:hlink>
        <a:srgbClr val="A0C873"/>
      </a:hlink>
      <a:folHlink>
        <a:srgbClr val="3C9146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defRPr sz="1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 Echonet" ma:contentTypeID="0x01010067D0F607CC83484B928954E5E3969E2A0018657DCD744D964BB2F81E3BCEE62253" ma:contentTypeVersion="4" ma:contentTypeDescription="" ma:contentTypeScope="" ma:versionID="f240278125c963779d6482975210da8c">
  <xsd:schema xmlns:xsd="http://www.w3.org/2001/XMLSchema" xmlns:xs="http://www.w3.org/2001/XMLSchema" xmlns:p="http://schemas.microsoft.com/office/2006/metadata/properties" xmlns:ns2="1aa2b875-8ce2-4ebd-8b53-f3df76935429" xmlns:ns3="73aa9794-0401-4aa6-a485-b5a9c008d562" xmlns:ns4="98ef04a3-fc4c-4d50-b5d8-b2286eca3b4e" targetNamespace="http://schemas.microsoft.com/office/2006/metadata/properties" ma:root="true" ma:fieldsID="d980f93b3e54aa30f7dc6a052ccaa00a" ns2:_="" ns3:_="" ns4:_="">
    <xsd:import namespace="1aa2b875-8ce2-4ebd-8b53-f3df76935429"/>
    <xsd:import namespace="73aa9794-0401-4aa6-a485-b5a9c008d562"/>
    <xsd:import namespace="98ef04a3-fc4c-4d50-b5d8-b2286eca3b4e"/>
    <xsd:element name="properties">
      <xsd:complexType>
        <xsd:sequence>
          <xsd:element name="documentManagement">
            <xsd:complexType>
              <xsd:all>
                <xsd:element ref="ns2:o2ecaa5e3f4241eaba012e918a54c2cb" minOccurs="0"/>
                <xsd:element ref="ns3:TaxCatchAll" minOccurs="0"/>
                <xsd:element ref="ns3:TaxCatchAllLabel" minOccurs="0"/>
                <xsd:element ref="ns2:be8ce7ac411142eaaa9ee602895d15c2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2b875-8ce2-4ebd-8b53-f3df76935429" elementFormDefault="qualified">
    <xsd:import namespace="http://schemas.microsoft.com/office/2006/documentManagement/types"/>
    <xsd:import namespace="http://schemas.microsoft.com/office/infopath/2007/PartnerControls"/>
    <xsd:element name="o2ecaa5e3f4241eaba012e918a54c2cb" ma:index="8" ma:taxonomy="true" ma:internalName="o2ecaa5e3f4241eaba012e918a54c2cb" ma:taxonomyFieldName="Country" ma:displayName="Country" ma:default="" ma:fieldId="{82ecaa5e-3f42-41ea-ba01-2e918a54c2cb}" ma:sspId="9ae47795-607f-4cd5-b4c6-b073d9f6add5" ma:termSetId="d9199f1d-ce3d-461e-bd66-b91e884d32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8ce7ac411142eaaa9ee602895d15c2" ma:index="12" ma:taxonomy="true" ma:internalName="be8ce7ac411142eaaa9ee602895d15c2" ma:taxonomyFieldName="Function" ma:displayName="Function/BU" ma:default="" ma:fieldId="{be8ce7ac-4111-42ea-aa9e-e602895d15c2}" ma:taxonomyMulti="true" ma:sspId="9ae47795-607f-4cd5-b4c6-b073d9f6add5" ma:termSetId="e71d34d0-d208-4e30-86c5-ab71d14bb33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a9794-0401-4aa6-a485-b5a9c008d562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296ed707-4edf-4441-a9a6-b590754f300f}" ma:internalName="TaxCatchAll" ma:showField="CatchAllData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296ed707-4edf-4441-a9a6-b590754f300f}" ma:internalName="TaxCatchAllLabel" ma:readOnly="true" ma:showField="CatchAllDataLabel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f04a3-fc4c-4d50-b5d8-b2286eca3b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8ce7ac411142eaaa9ee602895d15c2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5b9a780f-1f60-4e32-a698-7a315b018f0e</TermId>
        </TermInfo>
      </Terms>
    </be8ce7ac411142eaaa9ee602895d15c2>
    <o2ecaa5e3f4241eaba012e918a54c2cb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5d009184-e54d-4e2b-b508-a2acabcee604</TermId>
        </TermInfo>
      </Terms>
    </o2ecaa5e3f4241eaba012e918a54c2cb>
    <TaxCatchAll xmlns="73aa9794-0401-4aa6-a485-b5a9c008d562">
      <Value>4</Value>
      <Value>6</Value>
    </TaxCatchAll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6C2CFE-09D4-482E-B990-450E50975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a2b875-8ce2-4ebd-8b53-f3df76935429"/>
    <ds:schemaRef ds:uri="73aa9794-0401-4aa6-a485-b5a9c008d562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6E90A-0CD7-4F2C-AF08-B8AFA336357E}">
  <ds:schemaRefs>
    <ds:schemaRef ds:uri="http://purl.org/dc/terms/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aa2b875-8ce2-4ebd-8b53-f3df76935429"/>
    <ds:schemaRef ds:uri="http://purl.org/dc/elements/1.1/"/>
    <ds:schemaRef ds:uri="http://schemas.microsoft.com/office/2006/metadata/properties"/>
    <ds:schemaRef ds:uri="73aa9794-0401-4aa6-a485-b5a9c008d56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876A3-0764-4CB6-919C-513AFC2A0B4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8B1751BD-7432-4185-92C2-CCEBFF5E7B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BNPP_LS_FR</Template>
  <TotalTime>23185</TotalTime>
  <Words>1131</Words>
  <Application>Microsoft Office PowerPoint</Application>
  <PresentationFormat>Affichage à l'écran (16:9)</PresentationFormat>
  <Paragraphs>246</Paragraphs>
  <Slides>16</Slides>
  <Notes>15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Wingdings</vt:lpstr>
      <vt:lpstr>BNPP_LS_FR</vt:lpstr>
      <vt:lpstr>think-cell Slide</vt:lpstr>
      <vt:lpstr>Projet n°8</vt:lpstr>
      <vt:lpstr>Agenda</vt:lpstr>
      <vt:lpstr>Problématique, PISTES et jeu de données</vt:lpstr>
      <vt:lpstr>Problématique</vt:lpstr>
      <vt:lpstr>Présentation du jeu de données</vt:lpstr>
      <vt:lpstr>Pourquoi un environnement Big Data dans le cloud ?    </vt:lpstr>
      <vt:lpstr>Pourquoi une architecture Big Data ?</vt:lpstr>
      <vt:lpstr>Notre architecture Big Data dans le Cloud</vt:lpstr>
      <vt:lpstr>xxx</vt:lpstr>
      <vt:lpstr>Notre pipeline dans l’environnement Big Data dans le cloud </vt:lpstr>
      <vt:lpstr>Notre pipeline dans l’environnement Big Data dans le Cloud</vt:lpstr>
      <vt:lpstr>Resnet50</vt:lpstr>
      <vt:lpstr>CONCLUSION et  pistes d’ améliorations</vt:lpstr>
      <vt:lpstr>Conclusion</vt:lpstr>
      <vt:lpstr>Annexes  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BNPPLS_COM_CORP_TEMPLATES_EN</dc:title>
  <dc:creator>920160</dc:creator>
  <cp:lastModifiedBy>Laurence Mades</cp:lastModifiedBy>
  <cp:revision>1991</cp:revision>
  <cp:lastPrinted>2015-02-25T12:09:14Z</cp:lastPrinted>
  <dcterms:created xsi:type="dcterms:W3CDTF">2015-05-21T13:39:27Z</dcterms:created>
  <dcterms:modified xsi:type="dcterms:W3CDTF">2022-03-19T15:31:15Z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0x01010067D0F607CC83484B928954E5E3969E2A0018657DCD744D964BB2F81E3BCEE62253</vt:lpwstr>
  </property>
  <property fmtid="{D5CDD505-2E9C-101B-9397-08002B2CF9AE}" pid="3" name="Country">
    <vt:lpwstr>6;#Corporate|5d009184-e54d-4e2b-b508-a2acabcee604</vt:lpwstr>
  </property>
  <property fmtid="{D5CDD505-2E9C-101B-9397-08002B2CF9AE}" pid="4" name="Function">
    <vt:lpwstr>4;#Communication|5b9a780f-1f60-4e32-a698-7a315b018f0e</vt:lpwstr>
  </property>
  <property fmtid="{D5CDD505-2E9C-101B-9397-08002B2CF9AE}" pid="5" name="MSIP_Label_812e1ed0-4700-41e0-aec3-61ed249f3333_Enabled">
    <vt:lpwstr>true</vt:lpwstr>
  </property>
  <property fmtid="{D5CDD505-2E9C-101B-9397-08002B2CF9AE}" pid="6" name="MSIP_Label_812e1ed0-4700-41e0-aec3-61ed249f3333_SetDate">
    <vt:lpwstr>2021-09-12T14:49:54Z</vt:lpwstr>
  </property>
  <property fmtid="{D5CDD505-2E9C-101B-9397-08002B2CF9AE}" pid="7" name="MSIP_Label_812e1ed0-4700-41e0-aec3-61ed249f3333_Method">
    <vt:lpwstr>Standard</vt:lpwstr>
  </property>
  <property fmtid="{D5CDD505-2E9C-101B-9397-08002B2CF9AE}" pid="8" name="MSIP_Label_812e1ed0-4700-41e0-aec3-61ed249f3333_Name">
    <vt:lpwstr>Internal - Standard</vt:lpwstr>
  </property>
  <property fmtid="{D5CDD505-2E9C-101B-9397-08002B2CF9AE}" pid="9" name="MSIP_Label_812e1ed0-4700-41e0-aec3-61ed249f3333_SiteId">
    <vt:lpwstr>614f9c25-bffa-42c7-86d8-964101f55fa2</vt:lpwstr>
  </property>
  <property fmtid="{D5CDD505-2E9C-101B-9397-08002B2CF9AE}" pid="10" name="MSIP_Label_812e1ed0-4700-41e0-aec3-61ed249f3333_ActionId">
    <vt:lpwstr>fc3c6de9-bdf9-4864-8935-d5b336cea0ee</vt:lpwstr>
  </property>
  <property fmtid="{D5CDD505-2E9C-101B-9397-08002B2CF9AE}" pid="11" name="MSIP_Label_812e1ed0-4700-41e0-aec3-61ed249f3333_ContentBits">
    <vt:lpwstr>2</vt:lpwstr>
  </property>
</Properties>
</file>