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tags/tag12.xml" ContentType="application/vnd.openxmlformats-officedocument.presentationml.tags+xml"/>
  <Override PartName="/ppt/notesSlides/notesSlide5.xml" ContentType="application/vnd.openxmlformats-officedocument.presentationml.notesSlide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tags/tag14.xml" ContentType="application/vnd.openxmlformats-officedocument.presentationml.tags+xml"/>
  <Override PartName="/ppt/notesSlides/notesSlide7.xml" ContentType="application/vnd.openxmlformats-officedocument.presentationml.notesSlide+xml"/>
  <Override PartName="/ppt/tags/tag15.xml" ContentType="application/vnd.openxmlformats-officedocument.presentationml.tags+xml"/>
  <Override PartName="/ppt/notesSlides/notesSlide8.xml" ContentType="application/vnd.openxmlformats-officedocument.presentationml.notesSlide+xml"/>
  <Override PartName="/ppt/tags/tag16.xml" ContentType="application/vnd.openxmlformats-officedocument.presentationml.tags+xml"/>
  <Override PartName="/ppt/notesSlides/notesSlide9.xml" ContentType="application/vnd.openxmlformats-officedocument.presentationml.notesSlide+xml"/>
  <Override PartName="/ppt/tags/tag17.xml" ContentType="application/vnd.openxmlformats-officedocument.presentationml.tags+xml"/>
  <Override PartName="/ppt/notesSlides/notesSlide10.xml" ContentType="application/vnd.openxmlformats-officedocument.presentationml.notesSlide+xml"/>
  <Override PartName="/ppt/tags/tag18.xml" ContentType="application/vnd.openxmlformats-officedocument.presentationml.tags+xml"/>
  <Override PartName="/ppt/notesSlides/notesSlide11.xml" ContentType="application/vnd.openxmlformats-officedocument.presentationml.notesSlide+xml"/>
  <Override PartName="/ppt/tags/tag19.xml" ContentType="application/vnd.openxmlformats-officedocument.presentationml.tags+xml"/>
  <Override PartName="/ppt/notesSlides/notesSlide12.xml" ContentType="application/vnd.openxmlformats-officedocument.presentationml.notesSlide+xml"/>
  <Override PartName="/ppt/tags/tag20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</p:sldMasterIdLst>
  <p:notesMasterIdLst>
    <p:notesMasterId r:id="rId20"/>
  </p:notesMasterIdLst>
  <p:handoutMasterIdLst>
    <p:handoutMasterId r:id="rId21"/>
  </p:handoutMasterIdLst>
  <p:sldIdLst>
    <p:sldId id="279" r:id="rId6"/>
    <p:sldId id="301" r:id="rId7"/>
    <p:sldId id="284" r:id="rId8"/>
    <p:sldId id="294" r:id="rId9"/>
    <p:sldId id="358" r:id="rId10"/>
    <p:sldId id="418" r:id="rId11"/>
    <p:sldId id="433" r:id="rId12"/>
    <p:sldId id="432" r:id="rId13"/>
    <p:sldId id="434" r:id="rId14"/>
    <p:sldId id="431" r:id="rId15"/>
    <p:sldId id="300" r:id="rId16"/>
    <p:sldId id="372" r:id="rId17"/>
    <p:sldId id="319" r:id="rId18"/>
    <p:sldId id="260" r:id="rId19"/>
  </p:sldIdLst>
  <p:sldSz cx="9144000" cy="5143500" type="screen16x9"/>
  <p:notesSz cx="7099300" cy="10234613"/>
  <p:custDataLst>
    <p:tags r:id="rId22"/>
  </p:custDataLst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38962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77925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16887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55850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1948129" algn="l" defTabSz="779252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337755" algn="l" defTabSz="779252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2727381" algn="l" defTabSz="779252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117007" algn="l" defTabSz="779252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406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76C"/>
    <a:srgbClr val="00008B"/>
    <a:srgbClr val="FFFFFF"/>
    <a:srgbClr val="FDA501"/>
    <a:srgbClr val="ADFF2E"/>
    <a:srgbClr val="FFD3DB"/>
    <a:srgbClr val="9B9B9B"/>
    <a:srgbClr val="7F007F"/>
    <a:srgbClr val="7E7E00"/>
    <a:srgbClr val="B045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75DCB02-9BB8-47FD-8907-85C794F793BA}" styleName="Style à thème 1 - Accentuation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952" autoAdjust="0"/>
    <p:restoredTop sz="95289" autoAdjust="0"/>
  </p:normalViewPr>
  <p:slideViewPr>
    <p:cSldViewPr snapToGrid="0">
      <p:cViewPr varScale="1">
        <p:scale>
          <a:sx n="178" d="100"/>
          <a:sy n="178" d="100"/>
        </p:scale>
        <p:origin x="108" y="508"/>
      </p:cViewPr>
      <p:guideLst>
        <p:guide orient="horz" pos="2406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-3456" y="-102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09E9D4C-6C26-43EB-81B0-567B2E753FCE}" type="datetimeFigureOut">
              <a:rPr lang="fr-FR"/>
              <a:pPr>
                <a:defRPr/>
              </a:pPr>
              <a:t>19/03/2022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EDFBA51-F067-40EE-B0EA-1FAC7E7E57C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39213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C2C37AD7-E821-4203-A47D-4547AE25608C}" type="datetimeFigureOut">
              <a:rPr lang="en-GB" smtClean="0"/>
              <a:pPr>
                <a:defRPr/>
              </a:pPr>
              <a:t>19/03/2022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GB" noProof="0"/>
              <a:t>Modifiez les styles du texte du masque</a:t>
            </a:r>
          </a:p>
          <a:p>
            <a:pPr lvl="1"/>
            <a:r>
              <a:rPr lang="en-GB" noProof="0"/>
              <a:t>Deuxième niveau</a:t>
            </a:r>
          </a:p>
          <a:p>
            <a:pPr lvl="2"/>
            <a:r>
              <a:rPr lang="en-GB" noProof="0"/>
              <a:t>Troisième niveau</a:t>
            </a:r>
          </a:p>
          <a:p>
            <a:pPr lvl="3"/>
            <a:r>
              <a:rPr lang="en-GB" noProof="0"/>
              <a:t>Quatrième niveau</a:t>
            </a:r>
          </a:p>
          <a:p>
            <a:pPr lvl="4"/>
            <a:r>
              <a:rPr lang="en-GB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BDF9106F-0BA0-4CDF-BCD0-8FBCF7BEF874}" type="slidenum">
              <a:rPr lang="en-GB" smtClean="0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09754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9626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79252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6887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5850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106F-0BA0-4CDF-BCD0-8FBCF7BEF874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9746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niveau</a:t>
            </a:r>
            <a:r>
              <a:rPr lang="en-GB" dirty="0"/>
              <a:t> de </a:t>
            </a:r>
            <a:r>
              <a:rPr lang="en-GB" dirty="0" err="1"/>
              <a:t>gris</a:t>
            </a:r>
            <a:r>
              <a:rPr lang="en-GB" dirty="0"/>
              <a:t> car couleur </a:t>
            </a:r>
            <a:r>
              <a:rPr lang="en-GB" dirty="0" err="1"/>
              <a:t>n’apporte</a:t>
            </a:r>
            <a:r>
              <a:rPr lang="en-GB" dirty="0"/>
              <a:t> </a:t>
            </a:r>
            <a:r>
              <a:rPr lang="en-GB" dirty="0" err="1"/>
              <a:t>rien</a:t>
            </a:r>
            <a:r>
              <a:rPr lang="en-GB" dirty="0"/>
              <a:t> sur </a:t>
            </a:r>
            <a:r>
              <a:rPr lang="en-GB" dirty="0" err="1"/>
              <a:t>notre</a:t>
            </a:r>
            <a:r>
              <a:rPr lang="en-GB" dirty="0"/>
              <a:t> </a:t>
            </a:r>
            <a:r>
              <a:rPr lang="en-GB" dirty="0" err="1"/>
              <a:t>problématique</a:t>
            </a:r>
            <a:endParaRPr lang="en-GB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/>
              <a:t>centrer</a:t>
            </a:r>
            <a:r>
              <a:rPr lang="en-GB" dirty="0"/>
              <a:t>- </a:t>
            </a:r>
            <a:r>
              <a:rPr lang="en-GB" dirty="0" err="1"/>
              <a:t>réduire</a:t>
            </a:r>
            <a:r>
              <a:rPr lang="en-GB" dirty="0"/>
              <a:t> car nous </a:t>
            </a:r>
            <a:r>
              <a:rPr lang="en-GB" dirty="0" err="1"/>
              <a:t>sommes</a:t>
            </a:r>
            <a:r>
              <a:rPr lang="en-GB" dirty="0"/>
              <a:t> </a:t>
            </a:r>
            <a:r>
              <a:rPr lang="en-GB" dirty="0" err="1"/>
              <a:t>uniquement</a:t>
            </a:r>
            <a:r>
              <a:rPr lang="en-GB" dirty="0"/>
              <a:t> sur les images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106F-0BA0-4CDF-BCD0-8FBCF7BEF874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04438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106F-0BA0-4CDF-BCD0-8FBCF7BEF874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7228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106F-0BA0-4CDF-BCD0-8FBCF7BEF874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8645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106F-0BA0-4CDF-BCD0-8FBCF7BEF874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008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106F-0BA0-4CDF-BCD0-8FBCF7BEF874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8085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106F-0BA0-4CDF-BCD0-8FBCF7BEF874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752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106F-0BA0-4CDF-BCD0-8FBCF7BEF874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122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106F-0BA0-4CDF-BCD0-8FBCF7BEF874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005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106F-0BA0-4CDF-BCD0-8FBCF7BEF874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7255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106F-0BA0-4CDF-BCD0-8FBCF7BEF874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1165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niveau</a:t>
            </a:r>
            <a:r>
              <a:rPr lang="en-GB" dirty="0"/>
              <a:t> de </a:t>
            </a:r>
            <a:r>
              <a:rPr lang="en-GB" dirty="0" err="1"/>
              <a:t>gris</a:t>
            </a:r>
            <a:r>
              <a:rPr lang="en-GB" dirty="0"/>
              <a:t> car couleur </a:t>
            </a:r>
            <a:r>
              <a:rPr lang="en-GB" dirty="0" err="1"/>
              <a:t>n’apporte</a:t>
            </a:r>
            <a:r>
              <a:rPr lang="en-GB" dirty="0"/>
              <a:t> </a:t>
            </a:r>
            <a:r>
              <a:rPr lang="en-GB" dirty="0" err="1"/>
              <a:t>rien</a:t>
            </a:r>
            <a:r>
              <a:rPr lang="en-GB" dirty="0"/>
              <a:t> sur </a:t>
            </a:r>
            <a:r>
              <a:rPr lang="en-GB" dirty="0" err="1"/>
              <a:t>notre</a:t>
            </a:r>
            <a:r>
              <a:rPr lang="en-GB" dirty="0"/>
              <a:t> </a:t>
            </a:r>
            <a:r>
              <a:rPr lang="en-GB" dirty="0" err="1"/>
              <a:t>problématique</a:t>
            </a:r>
            <a:endParaRPr lang="en-GB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/>
              <a:t>centrer</a:t>
            </a:r>
            <a:r>
              <a:rPr lang="en-GB" dirty="0"/>
              <a:t>- </a:t>
            </a:r>
            <a:r>
              <a:rPr lang="en-GB" dirty="0" err="1"/>
              <a:t>réduire</a:t>
            </a:r>
            <a:r>
              <a:rPr lang="en-GB" dirty="0"/>
              <a:t> car nous </a:t>
            </a:r>
            <a:r>
              <a:rPr lang="en-GB" dirty="0" err="1"/>
              <a:t>sommes</a:t>
            </a:r>
            <a:r>
              <a:rPr lang="en-GB" dirty="0"/>
              <a:t> </a:t>
            </a:r>
            <a:r>
              <a:rPr lang="en-GB" dirty="0" err="1"/>
              <a:t>uniquement</a:t>
            </a:r>
            <a:r>
              <a:rPr lang="en-GB" dirty="0"/>
              <a:t> sur les images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106F-0BA0-4CDF-BCD0-8FBCF7BEF874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19979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106F-0BA0-4CDF-BCD0-8FBCF7BEF874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407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garde - Visuel au cho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94844185"/>
              </p:ext>
            </p:ext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 userDrawn="1"/>
        </p:nvSpPr>
        <p:spPr>
          <a:xfrm>
            <a:off x="0" y="3811776"/>
            <a:ext cx="9147738" cy="1331724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76698" rIns="77925" bIns="76698" anchor="ctr"/>
          <a:lstStyle/>
          <a:p>
            <a:pPr algn="ctr" rtl="0"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Espace réservé pour une image  4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"/>
            <a:ext cx="9144000" cy="3819524"/>
          </a:xfrm>
          <a:solidFill>
            <a:schemeClr val="bg2"/>
          </a:solidFill>
        </p:spPr>
        <p:txBody>
          <a:bodyPr rtlCol="0" anchor="ctr">
            <a:normAutofit/>
          </a:bodyPr>
          <a:lstStyle>
            <a:lvl1pPr algn="ctr">
              <a:defRPr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Click on the icon to add an image</a:t>
            </a:r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1098672" y="3576637"/>
            <a:ext cx="3492500" cy="452437"/>
          </a:xfrm>
          <a:solidFill>
            <a:srgbClr val="0070C0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 </a:t>
            </a:r>
            <a:endParaRPr lang="en-GB" dirty="0"/>
          </a:p>
        </p:txBody>
      </p:sp>
      <p:sp>
        <p:nvSpPr>
          <p:cNvPr id="20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1226719" y="3643627"/>
            <a:ext cx="3236406" cy="161999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 b="0" cap="all" baseline="0">
                <a:solidFill>
                  <a:schemeClr val="tx1"/>
                </a:solidFill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lvl="0"/>
            <a:r>
              <a:rPr lang="en-GB" dirty="0"/>
              <a:t>Click to add the author</a:t>
            </a:r>
          </a:p>
        </p:txBody>
      </p:sp>
      <p:sp>
        <p:nvSpPr>
          <p:cNvPr id="21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1226719" y="3811266"/>
            <a:ext cx="3236406" cy="162000"/>
          </a:xfrm>
        </p:spPr>
        <p:txBody>
          <a:bodyPr anchor="ctr">
            <a:noAutofit/>
          </a:bodyPr>
          <a:lstStyle>
            <a:lvl1pPr marL="0" indent="0" algn="l">
              <a:buNone/>
              <a:defRPr sz="1400" b="0">
                <a:solidFill>
                  <a:schemeClr val="tx1"/>
                </a:solidFill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lvl="0"/>
            <a:r>
              <a:rPr lang="en-GB" dirty="0"/>
              <a:t>Click to add date</a:t>
            </a:r>
          </a:p>
        </p:txBody>
      </p:sp>
      <p:sp>
        <p:nvSpPr>
          <p:cNvPr id="23" name="Titre 1"/>
          <p:cNvSpPr>
            <a:spLocks noGrp="1"/>
          </p:cNvSpPr>
          <p:nvPr>
            <p:ph type="ctrTitle" hasCustomPrompt="1"/>
          </p:nvPr>
        </p:nvSpPr>
        <p:spPr>
          <a:xfrm>
            <a:off x="390203" y="351713"/>
            <a:ext cx="5328592" cy="863999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3600" b="1" cap="all" baseline="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24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90203" y="1239917"/>
            <a:ext cx="5328592" cy="431999"/>
          </a:xfrm>
        </p:spPr>
        <p:txBody>
          <a:bodyPr anchor="t">
            <a:noAutofit/>
          </a:bodyPr>
          <a:lstStyle>
            <a:lvl1pPr marL="0" indent="0" algn="l">
              <a:buNone/>
              <a:defRPr sz="2100" b="0" cap="all" baseline="0">
                <a:solidFill>
                  <a:schemeClr val="tx1"/>
                </a:solidFill>
                <a:latin typeface="+mj-lt"/>
              </a:defRPr>
            </a:lvl1pPr>
            <a:lvl2pPr marL="389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792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68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58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48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377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27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17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add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1332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&amp;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31727018"/>
              </p:ext>
            </p:ext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42578" y="1096567"/>
            <a:ext cx="8460000" cy="3053952"/>
          </a:xfrm>
        </p:spPr>
        <p:txBody>
          <a:bodyPr/>
          <a:lstStyle>
            <a:lvl1pPr>
              <a:defRPr/>
            </a:lvl1pPr>
            <a:lvl2pPr marL="300656" indent="-153396">
              <a:defRPr/>
            </a:lvl2pPr>
            <a:lvl3pPr marL="616652" indent="-150328">
              <a:defRPr/>
            </a:lvl3pPr>
            <a:lvl4pPr marL="923444" indent="-144192">
              <a:defRPr/>
            </a:lvl4pPr>
            <a:lvl5pPr marL="2706" indent="4059">
              <a:defRPr/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altLang="fr-FR" noProof="0" dirty="0"/>
              <a:t>Second level</a:t>
            </a:r>
          </a:p>
          <a:p>
            <a:pPr lvl="2"/>
            <a:r>
              <a:rPr lang="en-GB" altLang="fr-FR" noProof="0" dirty="0"/>
              <a:t>Third level</a:t>
            </a:r>
          </a:p>
          <a:p>
            <a:pPr lvl="3"/>
            <a:r>
              <a:rPr lang="en-GB" altLang="fr-FR" noProof="0" dirty="0"/>
              <a:t>Fourth level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1333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49363894"/>
              </p:ext>
            </p:ext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Connecteur droit 11"/>
          <p:cNvCxnSpPr/>
          <p:nvPr userDrawn="1"/>
        </p:nvCxnSpPr>
        <p:spPr>
          <a:xfrm>
            <a:off x="342900" y="659606"/>
            <a:ext cx="845978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re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2224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cal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60809778"/>
              </p:ext>
            </p:ext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432223" y="1132529"/>
            <a:ext cx="504000" cy="504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3100" b="1" cap="all" baseline="0">
                <a:solidFill>
                  <a:schemeClr val="tx1"/>
                </a:solidFill>
                <a:latin typeface="+mj-lt"/>
              </a:defRPr>
            </a:lvl1pPr>
            <a:lvl2pPr marL="389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792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68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58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48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377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27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17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1</a:t>
            </a:r>
            <a:endParaRPr lang="en-GB" dirty="0"/>
          </a:p>
        </p:txBody>
      </p:sp>
      <p:sp>
        <p:nvSpPr>
          <p:cNvPr id="9" name="Titre 1"/>
          <p:cNvSpPr>
            <a:spLocks noGrp="1"/>
          </p:cNvSpPr>
          <p:nvPr>
            <p:ph type="ctrTitle" hasCustomPrompt="1"/>
          </p:nvPr>
        </p:nvSpPr>
        <p:spPr>
          <a:xfrm>
            <a:off x="2061245" y="1621074"/>
            <a:ext cx="6183163" cy="2138809"/>
          </a:xfrm>
          <a:noFill/>
          <a:ln>
            <a:noFill/>
          </a:ln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3600" b="1" cap="all" baseline="0">
                <a:solidFill>
                  <a:srgbClr val="0070C0"/>
                </a:solidFill>
              </a:defRPr>
            </a:lvl1pPr>
          </a:lstStyle>
          <a:p>
            <a:r>
              <a:rPr lang="en-GB" dirty="0"/>
              <a:t>Click to add the divider title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0" y="576943"/>
            <a:ext cx="9144000" cy="195943"/>
          </a:xfrm>
          <a:prstGeom prst="rect">
            <a:avLst/>
          </a:prstGeom>
          <a:solidFill>
            <a:srgbClr val="FFFFFF"/>
          </a:solidFill>
          <a:ln w="31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3175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925" tIns="76698" rIns="77925" bIns="766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/>
            <a:endParaRPr lang="en-GB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492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39695340"/>
              </p:ext>
            </p:ext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2412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ZoneTexte 1"/>
          <p:cNvSpPr txBox="1"/>
          <p:nvPr userDrawn="1"/>
        </p:nvSpPr>
        <p:spPr>
          <a:xfrm>
            <a:off x="2504817" y="2087133"/>
            <a:ext cx="3636000" cy="96923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lIns="144000" tIns="180000" rIns="144000" bIns="0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fr-FR" sz="4000" b="0" i="0" u="none" strike="noStrike" baseline="0" noProof="0" dirty="0">
                <a:solidFill>
                  <a:srgbClr val="FFFFFF"/>
                </a:solidFill>
                <a:latin typeface="+mj-lt"/>
              </a:rPr>
              <a:t>Merci</a:t>
            </a:r>
          </a:p>
        </p:txBody>
      </p:sp>
    </p:spTree>
    <p:extLst>
      <p:ext uri="{BB962C8B-B14F-4D97-AF65-F5344CB8AC3E}">
        <p14:creationId xmlns:p14="http://schemas.microsoft.com/office/powerpoint/2010/main" val="1954795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3379801541"/>
              </p:ext>
            </p:ext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 userDrawn="1"/>
        </p:nvSpPr>
        <p:spPr>
          <a:xfrm>
            <a:off x="4089115" y="4759658"/>
            <a:ext cx="3753504" cy="212527"/>
          </a:xfrm>
          <a:prstGeom prst="rect">
            <a:avLst/>
          </a:prstGeom>
          <a:noFill/>
          <a:ln w="31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fr-FR" sz="800" noProof="0" dirty="0">
                <a:solidFill>
                  <a:schemeClr val="tx1">
                    <a:lumMod val="50000"/>
                  </a:schemeClr>
                </a:solidFill>
              </a:rPr>
              <a:t>Déployez un modèle dans le Cloud</a:t>
            </a:r>
          </a:p>
        </p:txBody>
      </p:sp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342106" y="86917"/>
            <a:ext cx="8459788" cy="558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add title</a:t>
            </a:r>
            <a:endParaRPr lang="en-GB" altLang="fr-FR" noProof="0" dirty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339726" y="1096567"/>
            <a:ext cx="8462963" cy="3053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altLang="fr-FR" noProof="0" dirty="0"/>
              <a:t>Second level</a:t>
            </a:r>
          </a:p>
          <a:p>
            <a:pPr lvl="2"/>
            <a:r>
              <a:rPr lang="en-GB" altLang="fr-FR" noProof="0" dirty="0"/>
              <a:t>Third level</a:t>
            </a:r>
          </a:p>
          <a:p>
            <a:pPr lvl="3"/>
            <a:r>
              <a:rPr lang="en-GB" altLang="fr-FR" noProof="0" dirty="0"/>
              <a:t>Fourth level</a:t>
            </a:r>
          </a:p>
        </p:txBody>
      </p:sp>
      <p:cxnSp>
        <p:nvCxnSpPr>
          <p:cNvPr id="11" name="Connecteur droit 10"/>
          <p:cNvCxnSpPr/>
          <p:nvPr/>
        </p:nvCxnSpPr>
        <p:spPr>
          <a:xfrm>
            <a:off x="342900" y="4576763"/>
            <a:ext cx="845978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 userDrawn="1"/>
        </p:nvCxnSpPr>
        <p:spPr>
          <a:xfrm>
            <a:off x="342900" y="659606"/>
            <a:ext cx="845978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 userDrawn="1"/>
        </p:nvSpPr>
        <p:spPr>
          <a:xfrm>
            <a:off x="8621713" y="4790481"/>
            <a:ext cx="180975" cy="13454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r"/>
            <a:fld id="{2759E965-39A9-4D5D-9843-2E3E05E05AC0}" type="slidenum">
              <a:rPr lang="en-GB" sz="800" b="1" noProof="0" smtClean="0">
                <a:solidFill>
                  <a:schemeClr val="tx1">
                    <a:lumMod val="50000"/>
                  </a:schemeClr>
                </a:solidFill>
              </a:rPr>
              <a:pPr algn="r"/>
              <a:t>‹N°›</a:t>
            </a:fld>
            <a:endParaRPr lang="en-GB" sz="800" b="1" noProof="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878153" y="4790481"/>
            <a:ext cx="708025" cy="13454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GB" sz="800" noProof="0" dirty="0">
                <a:solidFill>
                  <a:schemeClr val="tx1">
                    <a:lumMod val="50000"/>
                  </a:schemeClr>
                </a:solidFill>
              </a:rPr>
              <a:t>|  13/05/2022</a:t>
            </a:r>
          </a:p>
        </p:txBody>
      </p:sp>
      <p:sp>
        <p:nvSpPr>
          <p:cNvPr id="3" name="MSIPCMContentMarking" descr="{&quot;HashCode&quot;:1859994762,&quot;Placement&quot;:&quot;Footer&quot;,&quot;Top&quot;:384.343,&quot;Left&quot;:604.5204,&quot;SlideWidth&quot;:720,&quot;SlideHeight&quot;:405}"/>
          <p:cNvSpPr txBox="1"/>
          <p:nvPr userDrawn="1"/>
        </p:nvSpPr>
        <p:spPr>
          <a:xfrm>
            <a:off x="7677409" y="4881156"/>
            <a:ext cx="1466591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r>
              <a:rPr lang="fr-FR" sz="1000">
                <a:solidFill>
                  <a:srgbClr val="0000FF"/>
                </a:solidFill>
                <a:latin typeface="Calibri" panose="020F0502020204030204" pitchFamily="34" charset="0"/>
              </a:rPr>
              <a:t>Classification : Internal</a:t>
            </a:r>
            <a:endParaRPr lang="fr-FR" sz="1000" dirty="0">
              <a:solidFill>
                <a:srgbClr val="0000FF"/>
              </a:solidFill>
              <a:latin typeface="Calibri" panose="020F0502020204030204" pitchFamily="34" charset="0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0" r:id="rId1"/>
    <p:sldLayoutId id="2147483822" r:id="rId2"/>
    <p:sldLayoutId id="2147483824" r:id="rId3"/>
    <p:sldLayoutId id="2147483817" r:id="rId4"/>
    <p:sldLayoutId id="2147483826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 kern="1200" baseline="0">
          <a:solidFill>
            <a:srgbClr val="0070C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accent1"/>
          </a:solidFill>
          <a:latin typeface="Arial Narrow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accent1"/>
          </a:solidFill>
          <a:latin typeface="Arial Narrow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accent1"/>
          </a:solidFill>
          <a:latin typeface="Arial Narrow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accent1"/>
          </a:solidFill>
          <a:latin typeface="Arial Narrow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rtl="0" eaLnBrk="0" fontAlgn="base" hangingPunct="0">
        <a:spcBef>
          <a:spcPts val="170"/>
        </a:spcBef>
        <a:spcAft>
          <a:spcPct val="0"/>
        </a:spcAft>
        <a:buClr>
          <a:srgbClr val="D2DCAA"/>
        </a:buClr>
        <a:buSzPct val="100000"/>
        <a:defRPr sz="1600" b="1" kern="1200">
          <a:solidFill>
            <a:schemeClr val="bg1"/>
          </a:solidFill>
          <a:latin typeface="+mn-lt"/>
          <a:ea typeface="+mn-ea"/>
          <a:cs typeface="+mn-cs"/>
        </a:defRPr>
      </a:lvl1pPr>
      <a:lvl2pPr marL="301690" indent="-152874" algn="l" rtl="0" eaLnBrk="0" fontAlgn="base" hangingPunct="0">
        <a:spcBef>
          <a:spcPts val="170"/>
        </a:spcBef>
        <a:spcAft>
          <a:spcPct val="0"/>
        </a:spcAft>
        <a:buClr>
          <a:schemeClr val="accent4"/>
        </a:buClr>
        <a:buSzPct val="90000"/>
        <a:buFont typeface="Wingdings" pitchFamily="2" charset="2"/>
        <a:buChar char="§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615555" indent="-150169" algn="l" rtl="0" eaLnBrk="0" fontAlgn="base" hangingPunct="0">
        <a:spcBef>
          <a:spcPts val="170"/>
        </a:spcBef>
        <a:spcAft>
          <a:spcPct val="0"/>
        </a:spcAft>
        <a:buClr>
          <a:schemeClr val="accent4"/>
        </a:buClr>
        <a:buFont typeface="Wingdings" pitchFamily="2" charset="2"/>
        <a:buChar char="§"/>
        <a:defRPr sz="1600" kern="1200">
          <a:solidFill>
            <a:schemeClr val="bg1"/>
          </a:solidFill>
          <a:latin typeface="+mn-lt"/>
          <a:ea typeface="+mn-ea"/>
          <a:cs typeface="+mn-cs"/>
        </a:defRPr>
      </a:lvl3pPr>
      <a:lvl4pPr marL="924009" indent="-143404" algn="l" rtl="0" eaLnBrk="0" fontAlgn="base" hangingPunct="0">
        <a:spcBef>
          <a:spcPts val="17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algn="l" rtl="0" eaLnBrk="0" fontAlgn="base" hangingPunct="0">
        <a:spcBef>
          <a:spcPts val="170"/>
        </a:spcBef>
        <a:spcAft>
          <a:spcPct val="0"/>
        </a:spcAft>
        <a:defRPr sz="900" kern="1200">
          <a:solidFill>
            <a:schemeClr val="bg2"/>
          </a:solidFill>
          <a:latin typeface="+mn-lt"/>
          <a:ea typeface="+mn-ea"/>
          <a:cs typeface="+mn-cs"/>
        </a:defRPr>
      </a:lvl5pPr>
      <a:lvl6pPr marL="2142942" indent="-194813" algn="l" defTabSz="77925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568" indent="-194813" algn="l" defTabSz="77925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2194" indent="-194813" algn="l" defTabSz="77925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820" indent="-194813" algn="l" defTabSz="779252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jpg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7.bin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8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9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4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0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0.bin"/><Relationship Id="rId4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8.png"/><Relationship Id="rId4" Type="http://schemas.openxmlformats.org/officeDocument/2006/relationships/notesSlide" Target="../notesSlides/notesSlide4.xml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.png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2.png"/><Relationship Id="rId4" Type="http://schemas.openxmlformats.org/officeDocument/2006/relationships/notesSlide" Target="../notesSlides/notesSlide5.xml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3.png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6.png"/><Relationship Id="rId4" Type="http://schemas.openxmlformats.org/officeDocument/2006/relationships/notesSlide" Target="../notesSlides/notesSlide7.xml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6.png"/><Relationship Id="rId3" Type="http://schemas.openxmlformats.org/officeDocument/2006/relationships/slideLayout" Target="../slideLayouts/slideLayout2.xml"/><Relationship Id="rId7" Type="http://schemas.openxmlformats.org/officeDocument/2006/relationships/hyperlink" Target="https://moncompartimentamoi.s3.eu-west-3.amazonaws.com/" TargetMode="External"/><Relationship Id="rId12" Type="http://schemas.openxmlformats.org/officeDocument/2006/relationships/image" Target="../media/image15.png"/><Relationship Id="rId2" Type="http://schemas.openxmlformats.org/officeDocument/2006/relationships/tags" Target="../tags/tag15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.emf"/><Relationship Id="rId11" Type="http://schemas.openxmlformats.org/officeDocument/2006/relationships/image" Target="../media/image14.png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3.png"/><Relationship Id="rId4" Type="http://schemas.openxmlformats.org/officeDocument/2006/relationships/notesSlide" Target="../notesSlides/notesSlide8.xml"/><Relationship Id="rId9" Type="http://schemas.openxmlformats.org/officeDocument/2006/relationships/image" Target="../media/image18.png"/><Relationship Id="rId1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Object 1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6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Espace réservé pour une image  1"/>
          <p:cNvPicPr>
            <a:picLocks noGrp="1" noChangeAspect="1"/>
          </p:cNvPicPr>
          <p:nvPr>
            <p:ph type="pic" sz="quarter" idx="15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2237" y="-2662240"/>
            <a:ext cx="3819525" cy="9144001"/>
          </a:xfrm>
        </p:spPr>
      </p:pic>
      <p:sp>
        <p:nvSpPr>
          <p:cNvPr id="36" name="Text Placeholder 3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fr-FR" dirty="0"/>
              <a:t>Laurence </a:t>
            </a:r>
            <a:r>
              <a:rPr lang="fr-FR" dirty="0" err="1"/>
              <a:t>Mades</a:t>
            </a:r>
            <a:endParaRPr lang="fr-FR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fr-FR" sz="1300" dirty="0"/>
              <a:t>Soutenance : 13/05/2022</a:t>
            </a: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n°8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390202" y="1135429"/>
            <a:ext cx="8753797" cy="431999"/>
          </a:xfrm>
        </p:spPr>
        <p:txBody>
          <a:bodyPr/>
          <a:lstStyle/>
          <a:p>
            <a:r>
              <a:rPr lang="fr-FR" sz="2000" dirty="0"/>
              <a:t>Déployez un modèle dans le Cloud</a:t>
            </a:r>
          </a:p>
        </p:txBody>
      </p:sp>
    </p:spTree>
    <p:extLst>
      <p:ext uri="{BB962C8B-B14F-4D97-AF65-F5344CB8AC3E}">
        <p14:creationId xmlns:p14="http://schemas.microsoft.com/office/powerpoint/2010/main" val="272551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ZoneTexte 24">
            <a:extLst>
              <a:ext uri="{FF2B5EF4-FFF2-40B4-BE49-F238E27FC236}">
                <a16:creationId xmlns:a16="http://schemas.microsoft.com/office/drawing/2014/main" id="{DFFC5E16-4B82-4C05-B355-9786368B11BE}"/>
              </a:ext>
            </a:extLst>
          </p:cNvPr>
          <p:cNvSpPr txBox="1"/>
          <p:nvPr/>
        </p:nvSpPr>
        <p:spPr>
          <a:xfrm>
            <a:off x="342106" y="2311322"/>
            <a:ext cx="3612220" cy="799601"/>
          </a:xfrm>
          <a:prstGeom prst="rect">
            <a:avLst/>
          </a:prstGeom>
          <a:solidFill>
            <a:schemeClr val="accent4"/>
          </a:solidFill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fr-FR" sz="800" b="1" dirty="0">
                <a:latin typeface="+mn-lt"/>
                <a:cs typeface="+mn-cs"/>
              </a:rPr>
              <a:t>Transfer Learning à partir de Resnet50</a:t>
            </a:r>
          </a:p>
          <a:p>
            <a:pPr algn="ctr"/>
            <a:endParaRPr lang="fr-FR" sz="800" b="1" dirty="0">
              <a:latin typeface="+mn-lt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/>
              <a:t>Gel des poids du Resnet50 sans dernière couche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/>
              <a:t>Ajout d’une couche </a:t>
            </a:r>
            <a:r>
              <a:rPr lang="fr-FR" sz="800" dirty="0">
                <a:solidFill>
                  <a:srgbClr val="FF0000"/>
                </a:solidFill>
              </a:rPr>
              <a:t>classifier dense de 24 neurone et une activation </a:t>
            </a:r>
            <a:r>
              <a:rPr lang="fr-FR" sz="800" dirty="0" err="1">
                <a:solidFill>
                  <a:srgbClr val="FF0000"/>
                </a:solidFill>
              </a:rPr>
              <a:t>softmax</a:t>
            </a:r>
            <a:r>
              <a:rPr lang="fr-FR" sz="800" dirty="0">
                <a:solidFill>
                  <a:srgbClr val="FF0000"/>
                </a:solidFill>
              </a:rPr>
              <a:t>, précédée par une vectorisation?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/>
              <a:t>Entrainement du modèle sur les images</a:t>
            </a: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0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Titr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dirty="0"/>
              <a:t>Notre pipeline</a:t>
            </a:r>
            <a:endParaRPr lang="en-GB" altLang="fr-FR" sz="20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C3D0DFA-8B8E-483A-94C4-5C4F5E875E1A}"/>
              </a:ext>
            </a:extLst>
          </p:cNvPr>
          <p:cNvSpPr txBox="1"/>
          <p:nvPr/>
        </p:nvSpPr>
        <p:spPr>
          <a:xfrm>
            <a:off x="342106" y="1275473"/>
            <a:ext cx="3612220" cy="485462"/>
          </a:xfrm>
          <a:prstGeom prst="rect">
            <a:avLst/>
          </a:prstGeom>
          <a:solidFill>
            <a:schemeClr val="accent4"/>
          </a:solidFill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fr-FR" sz="800" b="1" dirty="0">
                <a:latin typeface="+mn-lt"/>
                <a:cs typeface="+mn-cs"/>
              </a:rPr>
              <a:t>Chargement des données</a:t>
            </a:r>
          </a:p>
          <a:p>
            <a:pPr algn="ctr"/>
            <a:endParaRPr lang="fr-FR" sz="800" b="1" dirty="0">
              <a:latin typeface="+mn-lt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/>
              <a:t>images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B5E02BD-01EF-4582-863B-2CE6F4924993}"/>
              </a:ext>
            </a:extLst>
          </p:cNvPr>
          <p:cNvSpPr txBox="1"/>
          <p:nvPr/>
        </p:nvSpPr>
        <p:spPr>
          <a:xfrm>
            <a:off x="342107" y="1792340"/>
            <a:ext cx="3612220" cy="434181"/>
          </a:xfrm>
          <a:prstGeom prst="rect">
            <a:avLst/>
          </a:prstGeom>
          <a:solidFill>
            <a:schemeClr val="accent4"/>
          </a:solidFill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fr-FR" sz="800" b="1" dirty="0">
                <a:latin typeface="+mn-lt"/>
                <a:cs typeface="+mn-cs"/>
              </a:rPr>
              <a:t>Extraction des features</a:t>
            </a:r>
          </a:p>
          <a:p>
            <a:pPr algn="ctr"/>
            <a:endParaRPr lang="fr-FR" sz="800" b="1" dirty="0">
              <a:latin typeface="+mn-lt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/>
              <a:t>Via Resnet50 sans dernière couche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3924442-549D-4B1E-AB5F-598DCD59673E}"/>
              </a:ext>
            </a:extLst>
          </p:cNvPr>
          <p:cNvSpPr txBox="1"/>
          <p:nvPr/>
        </p:nvSpPr>
        <p:spPr>
          <a:xfrm>
            <a:off x="342106" y="3203656"/>
            <a:ext cx="3612220" cy="624354"/>
          </a:xfrm>
          <a:prstGeom prst="rect">
            <a:avLst/>
          </a:prstGeom>
          <a:solidFill>
            <a:schemeClr val="accent4"/>
          </a:solidFill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fr-FR" sz="800" b="1" dirty="0">
                <a:latin typeface="+mn-lt"/>
                <a:cs typeface="+mn-cs"/>
              </a:rPr>
              <a:t>Visualisation des prédictions</a:t>
            </a:r>
          </a:p>
          <a:p>
            <a:pPr algn="ctr"/>
            <a:endParaRPr lang="fr-FR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>
                <a:latin typeface="+mn-lt"/>
                <a:cs typeface="+mn-cs"/>
              </a:rPr>
              <a:t>Dans le premier plan principal d’une </a:t>
            </a:r>
            <a:r>
              <a:rPr lang="fr-FR" sz="800" dirty="0"/>
              <a:t>PCA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5B450DC-684B-40AF-B78B-59DF7BD555DD}"/>
              </a:ext>
            </a:extLst>
          </p:cNvPr>
          <p:cNvSpPr txBox="1"/>
          <p:nvPr/>
        </p:nvSpPr>
        <p:spPr>
          <a:xfrm>
            <a:off x="4464844" y="964406"/>
            <a:ext cx="4337050" cy="14003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1400" dirty="0">
                <a:solidFill>
                  <a:srgbClr val="FF0000"/>
                </a:solidFill>
              </a:rPr>
              <a:t>- décrire 3 transformations apportées par le resnet50 (première, milieu et fin)</a:t>
            </a:r>
          </a:p>
          <a:p>
            <a:r>
              <a:rPr lang="fr-FR" sz="1400" dirty="0">
                <a:solidFill>
                  <a:srgbClr val="FF0000"/>
                </a:solidFill>
              </a:rPr>
              <a:t>- encapsuler la fonction (modèle CNN) dans un "</a:t>
            </a:r>
            <a:r>
              <a:rPr lang="fr-FR" sz="1400" dirty="0" err="1">
                <a:solidFill>
                  <a:srgbClr val="FF0000"/>
                </a:solidFill>
              </a:rPr>
              <a:t>pandas_udf</a:t>
            </a:r>
            <a:r>
              <a:rPr lang="fr-FR" sz="1400" dirty="0">
                <a:solidFill>
                  <a:srgbClr val="FF0000"/>
                </a:solidFill>
              </a:rPr>
              <a:t>" pour maintenir le mode distribué</a:t>
            </a:r>
          </a:p>
          <a:p>
            <a:r>
              <a:rPr lang="fr-FR" sz="1400" dirty="0">
                <a:solidFill>
                  <a:srgbClr val="FF0000"/>
                </a:solidFill>
              </a:rPr>
              <a:t>- bien choisir les couches ajoutées</a:t>
            </a:r>
          </a:p>
          <a:p>
            <a:r>
              <a:rPr lang="fr-FR" sz="1400" dirty="0">
                <a:solidFill>
                  <a:srgbClr val="FF0000"/>
                </a:solidFill>
              </a:rPr>
              <a:t>- </a:t>
            </a:r>
            <a:r>
              <a:rPr lang="fr-FR" sz="1400" dirty="0" err="1">
                <a:solidFill>
                  <a:srgbClr val="FF0000"/>
                </a:solidFill>
              </a:rPr>
              <a:t>accuracy</a:t>
            </a:r>
            <a:r>
              <a:rPr lang="fr-FR" sz="1400" dirty="0">
                <a:solidFill>
                  <a:srgbClr val="FF0000"/>
                </a:solidFill>
              </a:rPr>
              <a:t> 0.6 en augmentant nombre d'</a:t>
            </a:r>
            <a:r>
              <a:rPr lang="fr-FR" sz="1400" dirty="0" err="1">
                <a:solidFill>
                  <a:srgbClr val="FF0000"/>
                </a:solidFill>
              </a:rPr>
              <a:t>epochs</a:t>
            </a:r>
            <a:endParaRPr lang="fr-FR" sz="1400" dirty="0">
              <a:solidFill>
                <a:srgbClr val="FF0000"/>
              </a:solidFill>
            </a:endParaRPr>
          </a:p>
          <a:p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9F249A7-4F19-4273-B95B-B2C39DA71261}"/>
              </a:ext>
            </a:extLst>
          </p:cNvPr>
          <p:cNvSpPr txBox="1"/>
          <p:nvPr/>
        </p:nvSpPr>
        <p:spPr>
          <a:xfrm>
            <a:off x="342106" y="3920743"/>
            <a:ext cx="3612220" cy="624354"/>
          </a:xfrm>
          <a:prstGeom prst="rect">
            <a:avLst/>
          </a:prstGeom>
          <a:solidFill>
            <a:schemeClr val="accent4"/>
          </a:solidFill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fr-FR" sz="800" b="1" dirty="0">
                <a:latin typeface="+mn-lt"/>
                <a:cs typeface="+mn-cs"/>
              </a:rPr>
              <a:t>Stockage des prédiction</a:t>
            </a:r>
          </a:p>
          <a:p>
            <a:pPr algn="ctr"/>
            <a:endParaRPr lang="fr-FR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>
                <a:latin typeface="+mn-lt"/>
                <a:cs typeface="+mn-cs"/>
              </a:rPr>
              <a:t>Sur S3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>
                <a:latin typeface="+mn-lt"/>
                <a:cs typeface="+mn-cs"/>
              </a:rPr>
              <a:t>Sous format parquet</a:t>
            </a:r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3046025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CONCLUSION et </a:t>
            </a:r>
            <a:br>
              <a:rPr lang="fr-FR" dirty="0"/>
            </a:br>
            <a:r>
              <a:rPr lang="fr-FR" dirty="0"/>
              <a:t>pistes d’ améliorations</a:t>
            </a:r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84427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22"/>
          <p:cNvSpPr txBox="1">
            <a:spLocks/>
          </p:cNvSpPr>
          <p:nvPr/>
        </p:nvSpPr>
        <p:spPr bwMode="auto">
          <a:xfrm>
            <a:off x="342106" y="1381825"/>
            <a:ext cx="8459788" cy="309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rgbClr val="D2DCAA"/>
              </a:buClr>
              <a:buSzPct val="100000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00656" indent="-153396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SzPct val="90000"/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16652" indent="-150328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23444" indent="-144192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06" indent="4059" algn="l" rtl="0" eaLnBrk="0" fontAlgn="base" hangingPunct="0">
              <a:spcBef>
                <a:spcPts val="170"/>
              </a:spcBef>
              <a:spcAft>
                <a:spcPct val="0"/>
              </a:spcAft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142942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568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22194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1820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6113" lvl="1" indent="-285750"/>
            <a:endParaRPr lang="fr-FR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646113" lvl="1" indent="-285750"/>
            <a:r>
              <a:rPr lang="fr-F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Etude satisfaisante</a:t>
            </a:r>
          </a:p>
          <a:p>
            <a:pPr marL="646113" lvl="1" indent="-285750"/>
            <a:endParaRPr lang="fr-FR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962109" lvl="2" indent="-285750"/>
            <a:r>
              <a:rPr lang="fr-FR" sz="1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xx</a:t>
            </a:r>
          </a:p>
          <a:p>
            <a:pPr marL="646113" lvl="1" indent="-285750"/>
            <a:endParaRPr lang="fr-FR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646113" lvl="1" indent="-285750"/>
            <a:r>
              <a:rPr lang="fr-F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Améliorations possibles</a:t>
            </a:r>
          </a:p>
          <a:p>
            <a:pPr marL="646113" lvl="1" indent="-285750"/>
            <a:endParaRPr lang="fr-FR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962109" lvl="2" indent="-285750"/>
            <a:r>
              <a:rPr lang="fr-FR" sz="1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Equilibrage des classes (espèce/variété)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dirty="0"/>
              <a:t>Conclusion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C7D442C-429A-40BE-972E-771DC45BE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215" y="2622783"/>
            <a:ext cx="2700679" cy="190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856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2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749006" lvl="2" indent="-285750"/>
            <a:r>
              <a:rPr lang="fr-FR" sz="3600" kern="1200" cap="all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Annexes</a:t>
            </a:r>
            <a:br>
              <a:rPr lang="fr-FR" dirty="0"/>
            </a:br>
            <a:br>
              <a:rPr lang="fr-FR" dirty="0"/>
            </a:br>
            <a:endParaRPr lang="fr-FR" sz="1200" b="0" dirty="0"/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536984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247117"/>
              </p:ext>
            </p:ext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9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4" name="Espace réservé du contenu 22"/>
          <p:cNvSpPr>
            <a:spLocks noGrp="1"/>
          </p:cNvSpPr>
          <p:nvPr>
            <p:ph idx="1"/>
          </p:nvPr>
        </p:nvSpPr>
        <p:spPr>
          <a:xfrm>
            <a:off x="727656" y="1111250"/>
            <a:ext cx="8074921" cy="3454310"/>
          </a:xfrm>
        </p:spPr>
        <p:txBody>
          <a:bodyPr/>
          <a:lstStyle/>
          <a:p>
            <a:pPr lvl="1"/>
            <a:endParaRPr lang="fr-FR" sz="1400" dirty="0">
              <a:solidFill>
                <a:srgbClr val="0070C0"/>
              </a:solidFill>
            </a:endParaRPr>
          </a:p>
          <a:p>
            <a:r>
              <a:rPr lang="fr-FR" dirty="0"/>
              <a:t> </a:t>
            </a:r>
          </a:p>
          <a:p>
            <a:pPr marL="490160" lvl="1" indent="-342900">
              <a:buFont typeface="+mj-lt"/>
              <a:buAutoNum type="arabicPeriod"/>
            </a:pPr>
            <a:r>
              <a:rPr lang="fr-FR" sz="1400" dirty="0">
                <a:solidFill>
                  <a:srgbClr val="0070C0"/>
                </a:solidFill>
              </a:rPr>
              <a:t>Problématique, pistes et jeu de données</a:t>
            </a:r>
            <a:endParaRPr lang="fr-FR" sz="1400" dirty="0">
              <a:solidFill>
                <a:srgbClr val="FF0000"/>
              </a:solidFill>
            </a:endParaRPr>
          </a:p>
          <a:p>
            <a:pPr marL="490160" lvl="1" indent="-342900">
              <a:buFont typeface="+mj-lt"/>
              <a:buAutoNum type="arabicPeriod"/>
            </a:pPr>
            <a:endParaRPr lang="fr-FR" sz="1400" dirty="0">
              <a:solidFill>
                <a:srgbClr val="0070C0"/>
              </a:solidFill>
            </a:endParaRPr>
          </a:p>
          <a:p>
            <a:pPr marL="490160" lvl="1" indent="-342900">
              <a:buFont typeface="+mj-lt"/>
              <a:buAutoNum type="arabicPeriod"/>
            </a:pPr>
            <a:r>
              <a:rPr lang="fr-FR" sz="1400" dirty="0">
                <a:solidFill>
                  <a:srgbClr val="0070C0"/>
                </a:solidFill>
              </a:rPr>
              <a:t>Les données visuelles</a:t>
            </a:r>
          </a:p>
          <a:p>
            <a:pPr marL="490160" lvl="1" indent="-342900">
              <a:buFont typeface="+mj-lt"/>
              <a:buAutoNum type="arabicPeriod"/>
            </a:pPr>
            <a:endParaRPr lang="fr-FR" sz="1400" dirty="0">
              <a:solidFill>
                <a:srgbClr val="0070C0"/>
              </a:solidFill>
            </a:endParaRPr>
          </a:p>
          <a:p>
            <a:pPr marL="490160" lvl="1" indent="-342900">
              <a:buFont typeface="+mj-lt"/>
              <a:buAutoNum type="arabicPeriod"/>
            </a:pPr>
            <a:r>
              <a:rPr lang="fr-FR" sz="1400" dirty="0">
                <a:solidFill>
                  <a:srgbClr val="0070C0"/>
                </a:solidFill>
              </a:rPr>
              <a:t>Conclusion et pistes d’améliorations</a:t>
            </a:r>
          </a:p>
          <a:p>
            <a:pPr marL="490160" lvl="1" indent="-342900">
              <a:buFont typeface="+mj-lt"/>
              <a:buAutoNum type="arabicPeriod"/>
            </a:pPr>
            <a:endParaRPr lang="fr-FR" sz="1400" dirty="0">
              <a:solidFill>
                <a:srgbClr val="0070C0"/>
              </a:solidFill>
            </a:endParaRPr>
          </a:p>
          <a:p>
            <a:pPr marL="490160" lvl="1" indent="-342900">
              <a:buFont typeface="+mj-lt"/>
              <a:buAutoNum type="arabicPeriod"/>
            </a:pPr>
            <a:r>
              <a:rPr lang="fr-FR" sz="1400" dirty="0">
                <a:solidFill>
                  <a:srgbClr val="0070C0"/>
                </a:solidFill>
              </a:rPr>
              <a:t>Annexes</a:t>
            </a:r>
          </a:p>
          <a:p>
            <a:pPr lvl="1"/>
            <a:endParaRPr lang="fr-FR" sz="1400" dirty="0">
              <a:solidFill>
                <a:srgbClr val="0070C0"/>
              </a:solidFill>
            </a:endParaRPr>
          </a:p>
          <a:p>
            <a:pPr lvl="1"/>
            <a:endParaRPr lang="fr-FR" sz="1400" dirty="0">
              <a:solidFill>
                <a:srgbClr val="0070C0"/>
              </a:solidFill>
            </a:endParaRPr>
          </a:p>
          <a:p>
            <a:pPr lvl="2"/>
            <a:endParaRPr lang="fr-FR" sz="1000" dirty="0">
              <a:solidFill>
                <a:srgbClr val="0070C0"/>
              </a:solidFill>
            </a:endParaRPr>
          </a:p>
          <a:p>
            <a:pPr lvl="2"/>
            <a:endParaRPr lang="fr-FR" altLang="fr-FR" dirty="0"/>
          </a:p>
          <a:p>
            <a:pPr lvl="2"/>
            <a:endParaRPr lang="fr-FR" altLang="fr-FR" dirty="0"/>
          </a:p>
          <a:p>
            <a:pPr lvl="1"/>
            <a:endParaRPr lang="fr-FR" altLang="fr-FR" dirty="0"/>
          </a:p>
        </p:txBody>
      </p:sp>
      <p:sp>
        <p:nvSpPr>
          <p:cNvPr id="18435" name="Titr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dirty="0"/>
              <a:t>Agenda</a:t>
            </a:r>
            <a:endParaRPr lang="fr-FR" altLang="fr-FR" sz="2000" dirty="0"/>
          </a:p>
        </p:txBody>
      </p:sp>
    </p:spTree>
    <p:extLst>
      <p:ext uri="{BB962C8B-B14F-4D97-AF65-F5344CB8AC3E}">
        <p14:creationId xmlns:p14="http://schemas.microsoft.com/office/powerpoint/2010/main" val="417762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Problématique, PISTES et jeu de données</a:t>
            </a:r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8846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22"/>
          <p:cNvSpPr txBox="1">
            <a:spLocks/>
          </p:cNvSpPr>
          <p:nvPr/>
        </p:nvSpPr>
        <p:spPr bwMode="auto">
          <a:xfrm>
            <a:off x="342106" y="806450"/>
            <a:ext cx="4110763" cy="1664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rgbClr val="D2DCAA"/>
              </a:buClr>
              <a:buSzPct val="100000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00656" indent="-153396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SzPct val="90000"/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16652" indent="-150328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23444" indent="-144192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06" indent="4059" algn="l" rtl="0" eaLnBrk="0" fontAlgn="base" hangingPunct="0">
              <a:spcBef>
                <a:spcPts val="170"/>
              </a:spcBef>
              <a:spcAft>
                <a:spcPct val="0"/>
              </a:spcAft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142942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568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22194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1820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fr-FR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Contexte</a:t>
            </a:r>
          </a:p>
          <a:p>
            <a:pPr marL="962109" lvl="2" indent="-285750"/>
            <a:r>
              <a:rPr lang="fr-FR" sz="1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Start-up de l'</a:t>
            </a:r>
            <a:r>
              <a:rPr lang="fr-FR" sz="10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AgriTech</a:t>
            </a:r>
            <a:r>
              <a:rPr lang="fr-FR" sz="1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: robotisation de la récolte en tenant compte de la spécificité des fruits </a:t>
            </a:r>
          </a:p>
          <a:p>
            <a:pPr marL="962109" lvl="2" indent="-285750"/>
            <a:endParaRPr lang="fr-FR" sz="10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962109" lvl="2" indent="-285750"/>
            <a:endParaRPr lang="fr-FR" sz="10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962109" lvl="2" indent="-285750"/>
            <a:r>
              <a:rPr lang="fr-FR" sz="1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En premier lieu, se faire connaître avec une application mobile qui affiche les informations sur un fruit à partir de sa photo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4DD74A7-AC4A-4A36-A47A-EE0F5D5345B2}"/>
              </a:ext>
            </a:extLst>
          </p:cNvPr>
          <p:cNvSpPr txBox="1"/>
          <p:nvPr/>
        </p:nvSpPr>
        <p:spPr>
          <a:xfrm>
            <a:off x="6037187" y="1302896"/>
            <a:ext cx="1786807" cy="1167561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fr-FR" sz="800" b="1" dirty="0">
                <a:solidFill>
                  <a:schemeClr val="bg1"/>
                </a:solidFill>
                <a:latin typeface="+mn-lt"/>
                <a:cs typeface="+mn-cs"/>
              </a:rPr>
              <a:t>Humain ou Robot</a:t>
            </a:r>
          </a:p>
          <a:p>
            <a:endParaRPr lang="fr-FR" sz="800" dirty="0">
              <a:solidFill>
                <a:schemeClr val="bg1"/>
              </a:solidFill>
              <a:latin typeface="+mn-lt"/>
              <a:cs typeface="+mn-cs"/>
            </a:endParaRPr>
          </a:p>
          <a:p>
            <a:r>
              <a:rPr lang="fr-FR" sz="800" dirty="0">
                <a:solidFill>
                  <a:schemeClr val="bg1"/>
                </a:solidFill>
                <a:latin typeface="+mn-lt"/>
                <a:cs typeface="+mn-cs"/>
              </a:rPr>
              <a:t>    Demande: Photo</a:t>
            </a:r>
          </a:p>
          <a:p>
            <a:pPr algn="ctr"/>
            <a:endParaRPr lang="fr-FR" sz="800" dirty="0">
              <a:solidFill>
                <a:schemeClr val="bg1"/>
              </a:solidFill>
              <a:latin typeface="+mn-lt"/>
              <a:cs typeface="+mn-cs"/>
            </a:endParaRPr>
          </a:p>
          <a:p>
            <a:pPr algn="ctr"/>
            <a:endParaRPr lang="fr-FR" sz="800" dirty="0">
              <a:solidFill>
                <a:schemeClr val="bg1"/>
              </a:solidFill>
              <a:latin typeface="+mn-lt"/>
              <a:cs typeface="+mn-cs"/>
            </a:endParaRPr>
          </a:p>
          <a:p>
            <a:pPr algn="ctr"/>
            <a:endParaRPr lang="fr-FR" sz="800" dirty="0">
              <a:solidFill>
                <a:schemeClr val="bg1"/>
              </a:solidFill>
              <a:latin typeface="+mn-lt"/>
              <a:cs typeface="+mn-cs"/>
            </a:endParaRPr>
          </a:p>
          <a:p>
            <a:pPr algn="ctr"/>
            <a:endParaRPr lang="fr-FR" sz="800" dirty="0">
              <a:solidFill>
                <a:schemeClr val="bg1"/>
              </a:solidFill>
              <a:latin typeface="+mn-lt"/>
              <a:cs typeface="+mn-cs"/>
            </a:endParaRPr>
          </a:p>
          <a:p>
            <a:pPr algn="ctr"/>
            <a:endParaRPr lang="fr-FR" sz="800" dirty="0">
              <a:solidFill>
                <a:schemeClr val="bg1"/>
              </a:solidFill>
              <a:latin typeface="+mn-lt"/>
              <a:cs typeface="+mn-cs"/>
            </a:endParaRPr>
          </a:p>
          <a:p>
            <a:pPr algn="ctr"/>
            <a:r>
              <a:rPr lang="fr-FR" sz="800" dirty="0">
                <a:solidFill>
                  <a:schemeClr val="bg1"/>
                </a:solidFill>
                <a:latin typeface="+mn-lt"/>
                <a:cs typeface="+mn-cs"/>
              </a:rPr>
              <a:t>Réponse: Spécificités de la variété</a:t>
            </a:r>
            <a:endParaRPr lang="fr-FR" sz="800" dirty="0"/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Titr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dirty="0"/>
              <a:t>Problématique</a:t>
            </a:r>
            <a:endParaRPr lang="fr-FR" altLang="fr-FR" sz="20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6038767-A3A1-42ED-8C7E-E97E5EA6B3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01151" y="739839"/>
            <a:ext cx="1099958" cy="782923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3A39DAC7-D079-4730-AB59-6BA7CC95FB41}"/>
              </a:ext>
            </a:extLst>
          </p:cNvPr>
          <p:cNvSpPr txBox="1"/>
          <p:nvPr/>
        </p:nvSpPr>
        <p:spPr>
          <a:xfrm>
            <a:off x="8128794" y="1302897"/>
            <a:ext cx="673100" cy="1167560"/>
          </a:xfrm>
          <a:prstGeom prst="rect">
            <a:avLst/>
          </a:prstGeom>
          <a:solidFill>
            <a:schemeClr val="accent4"/>
          </a:solidFill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fr-FR" sz="800" b="1" dirty="0">
                <a:latin typeface="+mn-lt"/>
                <a:cs typeface="+mn-cs"/>
              </a:rPr>
              <a:t>Application</a:t>
            </a:r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F9369309-745B-423F-B1F2-09F2FE0B5565}"/>
              </a:ext>
            </a:extLst>
          </p:cNvPr>
          <p:cNvSpPr/>
          <p:nvPr/>
        </p:nvSpPr>
        <p:spPr>
          <a:xfrm rot="10800000">
            <a:off x="7758910" y="2296516"/>
            <a:ext cx="321679" cy="108642"/>
          </a:xfrm>
          <a:prstGeom prst="rightArrow">
            <a:avLst/>
          </a:prstGeom>
          <a:solidFill>
            <a:schemeClr val="bg1">
              <a:lumMod val="25000"/>
              <a:lumOff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b="1" dirty="0">
              <a:solidFill>
                <a:schemeClr val="tx1"/>
              </a:solidFill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B3EF27C-A3BD-43A3-80E7-CDFF20F189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26061" y="1560436"/>
            <a:ext cx="459216" cy="583749"/>
          </a:xfrm>
          <a:prstGeom prst="rect">
            <a:avLst/>
          </a:prstGeom>
        </p:spPr>
      </p:pic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F4A81B2E-51A8-470E-BCA0-9246ED770FE0}"/>
              </a:ext>
            </a:extLst>
          </p:cNvPr>
          <p:cNvSpPr/>
          <p:nvPr/>
        </p:nvSpPr>
        <p:spPr>
          <a:xfrm>
            <a:off x="7533559" y="1617282"/>
            <a:ext cx="595235" cy="130825"/>
          </a:xfrm>
          <a:prstGeom prst="rightArrow">
            <a:avLst/>
          </a:prstGeom>
          <a:solidFill>
            <a:schemeClr val="bg1">
              <a:lumMod val="25000"/>
              <a:lumOff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18" name="Espace réservé du contenu 22">
            <a:extLst>
              <a:ext uri="{FF2B5EF4-FFF2-40B4-BE49-F238E27FC236}">
                <a16:creationId xmlns:a16="http://schemas.microsoft.com/office/drawing/2014/main" id="{F045F7C9-33D2-4E9C-BF46-E026F36C502E}"/>
              </a:ext>
            </a:extLst>
          </p:cNvPr>
          <p:cNvSpPr txBox="1">
            <a:spLocks/>
          </p:cNvSpPr>
          <p:nvPr/>
        </p:nvSpPr>
        <p:spPr bwMode="auto">
          <a:xfrm>
            <a:off x="342105" y="2544205"/>
            <a:ext cx="8459787" cy="1995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rgbClr val="D2DCAA"/>
              </a:buClr>
              <a:buSzPct val="100000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00656" indent="-153396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SzPct val="90000"/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16652" indent="-150328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23444" indent="-144192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06" indent="4059" algn="l" rtl="0" eaLnBrk="0" fontAlgn="base" hangingPunct="0">
              <a:spcBef>
                <a:spcPts val="170"/>
              </a:spcBef>
              <a:spcAft>
                <a:spcPct val="0"/>
              </a:spcAft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142942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568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22194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1820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fr-FR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Problématique</a:t>
            </a:r>
            <a:r>
              <a:rPr lang="fr-F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962109" lvl="2" indent="-285750"/>
            <a:r>
              <a:rPr lang="fr-FR" sz="1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Construire une architecture Big Data pour supporter une augmentation rapide du volume des données (passage à l’échelle)</a:t>
            </a:r>
          </a:p>
          <a:p>
            <a:pPr marL="962109" lvl="2" indent="-285750"/>
            <a:r>
              <a:rPr lang="fr-FR" sz="1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Mettre en place une chaîne de traitement des données (</a:t>
            </a:r>
            <a:r>
              <a:rPr lang="fr-FR" sz="10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preprocessing</a:t>
            </a:r>
            <a:r>
              <a:rPr lang="fr-FR" sz="1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et réduction de dimension)</a:t>
            </a:r>
          </a:p>
          <a:p>
            <a:pPr marL="962109" lvl="2" indent="-285750"/>
            <a:r>
              <a:rPr lang="fr-FR" sz="1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Maîtriser les coûts engendrés par l'architecture Big Data</a:t>
            </a:r>
          </a:p>
          <a:p>
            <a:pPr marL="962109" lvl="2" indent="-285750"/>
            <a:r>
              <a:rPr lang="fr-FR" sz="1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Optionnel: Mettre en place une première version du moteur de classification des images de fruits</a:t>
            </a:r>
          </a:p>
          <a:p>
            <a:pPr marL="361950" lvl="1" indent="1588">
              <a:buNone/>
            </a:pPr>
            <a:endParaRPr lang="fr-FR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0" lvl="1" indent="0">
              <a:buNone/>
            </a:pPr>
            <a:r>
              <a:rPr lang="fr-FR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Premiers choix</a:t>
            </a:r>
          </a:p>
          <a:p>
            <a:pPr marL="962109" lvl="2" indent="-285750"/>
            <a:r>
              <a:rPr lang="fr-FR" sz="1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Solution d’architecture Cloud: Amazon Web Services AWS</a:t>
            </a:r>
          </a:p>
          <a:p>
            <a:pPr marL="962109" lvl="2" indent="-285750"/>
            <a:r>
              <a:rPr lang="fr-FR" sz="1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Librairies pour les calculs distribués: </a:t>
            </a:r>
            <a:r>
              <a:rPr lang="fr-FR" sz="10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PySpark</a:t>
            </a:r>
            <a:endParaRPr lang="fr-FR" sz="10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43814483-05E2-4E5A-986B-94226F13ECE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49046" y="3750860"/>
            <a:ext cx="1152525" cy="75247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9E2762E4-8D06-4797-86DC-836B68B8F8D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75118" y="3750860"/>
            <a:ext cx="1817901" cy="7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72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ce réservé du contenu 22">
            <a:extLst>
              <a:ext uri="{FF2B5EF4-FFF2-40B4-BE49-F238E27FC236}">
                <a16:creationId xmlns:a16="http://schemas.microsoft.com/office/drawing/2014/main" id="{25BDB263-BC15-495B-979F-CC2446930395}"/>
              </a:ext>
            </a:extLst>
          </p:cNvPr>
          <p:cNvSpPr txBox="1">
            <a:spLocks/>
          </p:cNvSpPr>
          <p:nvPr/>
        </p:nvSpPr>
        <p:spPr bwMode="auto">
          <a:xfrm>
            <a:off x="342106" y="700268"/>
            <a:ext cx="7143750" cy="3794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rgbClr val="D2DCAA"/>
              </a:buClr>
              <a:buSzPct val="100000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00656" indent="-153396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SzPct val="90000"/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16652" indent="-150328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23444" indent="-144192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06" indent="4059" algn="l" rtl="0" eaLnBrk="0" fontAlgn="base" hangingPunct="0">
              <a:spcBef>
                <a:spcPts val="170"/>
              </a:spcBef>
              <a:spcAft>
                <a:spcPct val="0"/>
              </a:spcAft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142942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568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22194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1820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fr-FR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Les images des fruits - Répertoires Training, Test, Validation</a:t>
            </a:r>
          </a:p>
          <a:p>
            <a:pPr marL="962109" lvl="2" indent="-285750"/>
            <a:endParaRPr lang="fr-FR" sz="10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962109" lvl="2" indent="-285750"/>
            <a:endParaRPr lang="fr-FR" sz="10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962109" lvl="2" indent="-285750"/>
            <a:endParaRPr lang="fr-FR" sz="10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962109" lvl="2" indent="-285750"/>
            <a:endParaRPr lang="fr-FR" sz="10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962109" lvl="2" indent="-285750"/>
            <a:endParaRPr lang="fr-FR" sz="10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962109" lvl="2" indent="-285750"/>
            <a:endParaRPr lang="fr-FR" sz="10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962109" lvl="2" indent="-285750"/>
            <a:endParaRPr lang="fr-FR" sz="10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962109" lvl="2" indent="-285750"/>
            <a:endParaRPr lang="fr-FR" sz="10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962109" lvl="2" indent="-285750"/>
            <a:endParaRPr lang="fr-FR" sz="10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962109" lvl="2" indent="-285750"/>
            <a:endParaRPr lang="fr-FR" sz="10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962109" lvl="2" indent="-285750"/>
            <a:endParaRPr lang="fr-FR" sz="10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962109" lvl="2" indent="-285750"/>
            <a:endParaRPr lang="fr-FR" sz="10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962109" lvl="2" indent="-285750"/>
            <a:endParaRPr lang="fr-FR" sz="10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962109" lvl="2" indent="-285750"/>
            <a:endParaRPr lang="fr-FR" sz="10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962109" lvl="2" indent="-285750"/>
            <a:endParaRPr lang="fr-FR" sz="10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0" lvl="1" indent="0">
              <a:buNone/>
            </a:pPr>
            <a:r>
              <a:rPr lang="fr-FR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Les spécificités des fruits - Répertoire Meta</a:t>
            </a:r>
          </a:p>
          <a:p>
            <a:pPr marL="0" lvl="1" indent="0">
              <a:buNone/>
            </a:pPr>
            <a:endParaRPr lang="fr-FR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962109" lvl="2" indent="-285750"/>
            <a:r>
              <a:rPr lang="fr-FR" sz="1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Dictionnaire de 17 informations utilisées selon l’espèce/variété: qualité de la peau, contenance en fructose/graisse/eau, maturité, 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C2A69B-318B-44F9-92BD-F4FC44341F60}"/>
              </a:ext>
            </a:extLst>
          </p:cNvPr>
          <p:cNvSpPr/>
          <p:nvPr/>
        </p:nvSpPr>
        <p:spPr>
          <a:xfrm>
            <a:off x="342106" y="1100140"/>
            <a:ext cx="1838324" cy="239077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Titr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dirty="0"/>
              <a:t>Présentation du jeu de données</a:t>
            </a:r>
            <a:endParaRPr lang="fr-FR" altLang="fr-FR" sz="2000" dirty="0"/>
          </a:p>
        </p:txBody>
      </p:sp>
      <p:sp>
        <p:nvSpPr>
          <p:cNvPr id="4" name="Espace réservé du contenu 22">
            <a:extLst>
              <a:ext uri="{FF2B5EF4-FFF2-40B4-BE49-F238E27FC236}">
                <a16:creationId xmlns:a16="http://schemas.microsoft.com/office/drawing/2014/main" id="{A65F44E7-071C-4EAE-84FF-C34CF3C10032}"/>
              </a:ext>
            </a:extLst>
          </p:cNvPr>
          <p:cNvSpPr txBox="1">
            <a:spLocks/>
          </p:cNvSpPr>
          <p:nvPr/>
        </p:nvSpPr>
        <p:spPr bwMode="auto">
          <a:xfrm>
            <a:off x="1844674" y="700268"/>
            <a:ext cx="6931025" cy="3794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rgbClr val="D2DCAA"/>
              </a:buClr>
              <a:buSzPct val="100000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00656" indent="-153396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SzPct val="90000"/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16652" indent="-150328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23444" indent="-144192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06" indent="4059" algn="l" rtl="0" eaLnBrk="0" fontAlgn="base" hangingPunct="0">
              <a:spcBef>
                <a:spcPts val="170"/>
              </a:spcBef>
              <a:spcAft>
                <a:spcPct val="0"/>
              </a:spcAft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142942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568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22194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1820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endParaRPr lang="fr-FR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0" lvl="1" indent="0">
              <a:buNone/>
            </a:pPr>
            <a:endParaRPr lang="fr-FR" b="1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962109" lvl="2" indent="-285750"/>
            <a:r>
              <a:rPr lang="fr-FR" sz="1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3 jeux de données : premier niveau de l’arborescence</a:t>
            </a:r>
          </a:p>
          <a:p>
            <a:pPr marL="962109" lvl="2" indent="-285750"/>
            <a:endParaRPr lang="fr-FR" sz="10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962109" lvl="2" indent="-285750"/>
            <a:r>
              <a:rPr lang="fr-FR" sz="1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24 classes (espèce/variété): deuxième niveau de l’arborescence</a:t>
            </a:r>
          </a:p>
          <a:p>
            <a:pPr marL="1268901" lvl="3" indent="-285750"/>
            <a:r>
              <a:rPr lang="fr-FR" sz="1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Des fruits et des légumes</a:t>
            </a:r>
          </a:p>
          <a:p>
            <a:pPr marL="962109" lvl="2" indent="-285750"/>
            <a:endParaRPr lang="fr-FR" sz="10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962109" lvl="2" indent="-285750"/>
            <a:r>
              <a:rPr lang="fr-FR" sz="1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12 455 images : </a:t>
            </a:r>
          </a:p>
          <a:p>
            <a:pPr marL="1268901" lvl="3" indent="-285750"/>
            <a:r>
              <a:rPr lang="fr-FR" sz="1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Fond blanc</a:t>
            </a:r>
          </a:p>
          <a:p>
            <a:pPr marL="1268901" lvl="3" indent="-285750"/>
            <a:r>
              <a:rPr lang="fr-FR" sz="1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Dimensions variables</a:t>
            </a:r>
          </a:p>
          <a:p>
            <a:pPr marL="1268901" lvl="3" indent="-285750"/>
            <a:r>
              <a:rPr lang="fr-FR" sz="1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Unicité sur la position dans l’arborescence et le nom du fichier</a:t>
            </a:r>
          </a:p>
          <a:p>
            <a:pPr marL="1268901" lvl="3" indent="-285750"/>
            <a:r>
              <a:rPr lang="fr-FR" sz="1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Nom du fichier intègre la rotation du fruit : information pour la récolte</a:t>
            </a:r>
          </a:p>
          <a:p>
            <a:pPr marL="962109" lvl="2" indent="-285750"/>
            <a:endParaRPr lang="fr-FR" sz="10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962109" lvl="2" indent="-285750"/>
            <a:r>
              <a:rPr lang="fr-FR" sz="1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Volume total: 0,6 Go (Taille moyenne d’une image: 45,8 Ko)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137E646-8366-4DDD-8007-6B3125C8EF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8780" y="1158338"/>
            <a:ext cx="1691117" cy="156999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CFBA609-047C-465F-93C4-08175DE7D4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86631" y="2791008"/>
            <a:ext cx="713266" cy="64770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2EB3674-EEC5-4C86-B9B3-43DFFAD074B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0321" y="2791008"/>
            <a:ext cx="813130" cy="638201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9A185FBB-575D-4C3D-88FF-4B85E7C3E6B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75625" y="864172"/>
            <a:ext cx="626269" cy="340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27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Pourquoi une architecture Big Data ?</a:t>
            </a:r>
            <a:br>
              <a:rPr lang="fr-FR" dirty="0"/>
            </a:br>
            <a:r>
              <a:rPr lang="fr-FR" sz="1200" dirty="0">
                <a:solidFill>
                  <a:srgbClr val="FF0000"/>
                </a:solidFill>
              </a:rPr>
              <a:t>C’est quoi Spark, Hadoop?</a:t>
            </a:r>
            <a:br>
              <a:rPr lang="fr-FR" sz="1200" dirty="0">
                <a:solidFill>
                  <a:srgbClr val="FF0000"/>
                </a:solidFill>
              </a:rPr>
            </a:br>
            <a:br>
              <a:rPr lang="fr-FR" sz="1200" dirty="0">
                <a:solidFill>
                  <a:srgbClr val="FF0000"/>
                </a:solidFill>
              </a:rPr>
            </a:br>
            <a:endParaRPr lang="fr-FR" sz="1200" dirty="0">
              <a:solidFill>
                <a:srgbClr val="FF0000"/>
              </a:solidFill>
            </a:endParaRPr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5399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Titr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dirty="0"/>
              <a:t>Nos enjeux</a:t>
            </a:r>
            <a:endParaRPr lang="fr-FR" altLang="fr-FR" sz="2000" dirty="0"/>
          </a:p>
        </p:txBody>
      </p:sp>
      <p:sp>
        <p:nvSpPr>
          <p:cNvPr id="21" name="Espace réservé du contenu 22">
            <a:extLst>
              <a:ext uri="{FF2B5EF4-FFF2-40B4-BE49-F238E27FC236}">
                <a16:creationId xmlns:a16="http://schemas.microsoft.com/office/drawing/2014/main" id="{3AE00F6A-CDA3-4AFE-B18F-4779CC8996A0}"/>
              </a:ext>
            </a:extLst>
          </p:cNvPr>
          <p:cNvSpPr txBox="1">
            <a:spLocks/>
          </p:cNvSpPr>
          <p:nvPr/>
        </p:nvSpPr>
        <p:spPr bwMode="auto">
          <a:xfrm>
            <a:off x="342106" y="751471"/>
            <a:ext cx="3522392" cy="1072789"/>
          </a:xfrm>
          <a:prstGeom prst="rect">
            <a:avLst/>
          </a:prstGeom>
          <a:solidFill>
            <a:schemeClr val="bg1">
              <a:lumMod val="10000"/>
              <a:lumOff val="90000"/>
            </a:schemeClr>
          </a:solidFill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rgbClr val="D2DCAA"/>
              </a:buClr>
              <a:buSzPct val="100000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00656" indent="-153396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SzPct val="90000"/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16652" indent="-150328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23444" indent="-144192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06" indent="4059" algn="l" rtl="0" eaLnBrk="0" fontAlgn="base" hangingPunct="0">
              <a:spcBef>
                <a:spcPts val="170"/>
              </a:spcBef>
              <a:spcAft>
                <a:spcPct val="0"/>
              </a:spcAft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142942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568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22194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1820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fr-FR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Performance du modèle</a:t>
            </a:r>
          </a:p>
          <a:p>
            <a:pPr marL="962109" lvl="2" indent="-285750"/>
            <a:endParaRPr lang="fr-FR" sz="10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962109" lvl="2" indent="-285750"/>
            <a:r>
              <a:rPr lang="fr-FR" sz="1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Enrichissement des jeux pour entrainer le modèle de classification</a:t>
            </a:r>
          </a:p>
        </p:txBody>
      </p:sp>
      <p:sp>
        <p:nvSpPr>
          <p:cNvPr id="22" name="Espace réservé du contenu 22">
            <a:extLst>
              <a:ext uri="{FF2B5EF4-FFF2-40B4-BE49-F238E27FC236}">
                <a16:creationId xmlns:a16="http://schemas.microsoft.com/office/drawing/2014/main" id="{C5C5321A-0833-4A80-B21B-3F964C626DDB}"/>
              </a:ext>
            </a:extLst>
          </p:cNvPr>
          <p:cNvSpPr txBox="1">
            <a:spLocks/>
          </p:cNvSpPr>
          <p:nvPr/>
        </p:nvSpPr>
        <p:spPr bwMode="auto">
          <a:xfrm>
            <a:off x="4047613" y="751472"/>
            <a:ext cx="4754281" cy="1072790"/>
          </a:xfrm>
          <a:prstGeom prst="rect">
            <a:avLst/>
          </a:prstGeom>
          <a:solidFill>
            <a:schemeClr val="bg1">
              <a:lumMod val="10000"/>
              <a:lumOff val="90000"/>
            </a:schemeClr>
          </a:solidFill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rgbClr val="D2DCAA"/>
              </a:buClr>
              <a:buSzPct val="100000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00656" indent="-153396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SzPct val="90000"/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16652" indent="-150328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23444" indent="-144192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06" indent="4059" algn="l" rtl="0" eaLnBrk="0" fontAlgn="base" hangingPunct="0">
              <a:spcBef>
                <a:spcPts val="170"/>
              </a:spcBef>
              <a:spcAft>
                <a:spcPct val="0"/>
              </a:spcAft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142942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568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22194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1820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fr-FR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Application mobile ou Robotisation de la récolte</a:t>
            </a:r>
          </a:p>
          <a:p>
            <a:pPr marL="962109" lvl="2" indent="-285750"/>
            <a:endParaRPr lang="fr-FR" sz="10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962109" lvl="2" indent="-285750"/>
            <a:r>
              <a:rPr lang="fr-FR" sz="1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Augmentation rapide du nombre de connections des utilisateurs</a:t>
            </a:r>
          </a:p>
          <a:p>
            <a:pPr marL="962109" lvl="2" indent="-285750"/>
            <a:r>
              <a:rPr lang="fr-FR" sz="1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Augmentation rapide de la taille des flux entrants et sortants</a:t>
            </a:r>
          </a:p>
          <a:p>
            <a:pPr marL="962109" lvl="2" indent="-285750"/>
            <a:r>
              <a:rPr lang="fr-FR" sz="1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Résilience</a:t>
            </a:r>
          </a:p>
        </p:txBody>
      </p:sp>
      <p:sp>
        <p:nvSpPr>
          <p:cNvPr id="25" name="Espace réservé du contenu 22">
            <a:extLst>
              <a:ext uri="{FF2B5EF4-FFF2-40B4-BE49-F238E27FC236}">
                <a16:creationId xmlns:a16="http://schemas.microsoft.com/office/drawing/2014/main" id="{D4670F1F-22AD-4E25-B0C0-D112FC9E7178}"/>
              </a:ext>
            </a:extLst>
          </p:cNvPr>
          <p:cNvSpPr txBox="1">
            <a:spLocks/>
          </p:cNvSpPr>
          <p:nvPr/>
        </p:nvSpPr>
        <p:spPr bwMode="auto">
          <a:xfrm>
            <a:off x="342106" y="1949448"/>
            <a:ext cx="8459788" cy="2579009"/>
          </a:xfrm>
          <a:prstGeom prst="rect">
            <a:avLst/>
          </a:prstGeom>
          <a:solidFill>
            <a:schemeClr val="bg1">
              <a:lumMod val="10000"/>
              <a:lumOff val="90000"/>
            </a:schemeClr>
          </a:solidFill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rgbClr val="D2DCAA"/>
              </a:buClr>
              <a:buSzPct val="100000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00656" indent="-153396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SzPct val="90000"/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16652" indent="-150328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accent4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23444" indent="-144192" algn="l" rtl="0" eaLnBrk="0" fontAlgn="base" hangingPunct="0">
              <a:spcBef>
                <a:spcPts val="17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06" indent="4059" algn="l" rtl="0" eaLnBrk="0" fontAlgn="base" hangingPunct="0">
              <a:spcBef>
                <a:spcPts val="170"/>
              </a:spcBef>
              <a:spcAft>
                <a:spcPct val="0"/>
              </a:spcAft>
              <a:defRPr sz="9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142942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568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22194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1820" indent="-194813" algn="l" defTabSz="7792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62109" lvl="2" indent="-285750"/>
            <a:endParaRPr lang="fr-FR" sz="10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962109" lvl="2" indent="-285750"/>
            <a:r>
              <a:rPr lang="fr-FR" sz="1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Stockage : volume des jeux d’images</a:t>
            </a:r>
          </a:p>
          <a:p>
            <a:pPr marL="1268901" lvl="3" indent="-285750"/>
            <a:r>
              <a:rPr lang="fr-FR" sz="1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Espace suffisant rapidement</a:t>
            </a:r>
          </a:p>
          <a:p>
            <a:pPr marL="1268901" lvl="3" indent="-285750"/>
            <a:r>
              <a:rPr lang="fr-FR" sz="1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Accès permanent au modèle pour les prédictions </a:t>
            </a:r>
          </a:p>
          <a:p>
            <a:pPr marL="1268901" lvl="3" indent="-285750"/>
            <a:r>
              <a:rPr lang="fr-FR" sz="1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Redondance</a:t>
            </a:r>
          </a:p>
          <a:p>
            <a:pPr marL="962109" lvl="2" indent="-285750"/>
            <a:endParaRPr lang="fr-FR" sz="10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962109" lvl="2" indent="-285750"/>
            <a:r>
              <a:rPr lang="fr-FR" sz="1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Traitement : vitesse d’apprentissage</a:t>
            </a:r>
          </a:p>
          <a:p>
            <a:pPr marL="1268901" lvl="3" indent="-285750"/>
            <a:r>
              <a:rPr lang="fr-FR" sz="1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Paralléliser certaines opérations de calcul avec </a:t>
            </a:r>
            <a:r>
              <a:rPr lang="fr-FR" sz="10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Pyspark</a:t>
            </a:r>
            <a:endParaRPr lang="fr-FR" sz="10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962109" lvl="2" indent="-285750"/>
            <a:endParaRPr lang="fr-FR" sz="10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962109" lvl="2" indent="-285750"/>
            <a:r>
              <a:rPr lang="fr-FR" sz="1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Flux : fréquences de connections, volume des photos des utilisateurs en entrée</a:t>
            </a:r>
          </a:p>
          <a:p>
            <a:pPr marL="962109" lvl="2" indent="-285750"/>
            <a:endParaRPr lang="fr-FR" sz="10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962109" lvl="2" indent="-285750"/>
            <a:r>
              <a:rPr lang="fr-FR" sz="1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Supervision</a:t>
            </a:r>
          </a:p>
          <a:p>
            <a:pPr marL="1268901" lvl="3" indent="-285750"/>
            <a:r>
              <a:rPr lang="fr-FR" sz="1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Etat de l’application </a:t>
            </a:r>
          </a:p>
          <a:p>
            <a:pPr marL="1268901" lvl="3" indent="-285750"/>
            <a:r>
              <a:rPr lang="fr-FR" sz="1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Maîtriser son budget en positionnant des alertes de coûts</a:t>
            </a:r>
          </a:p>
          <a:p>
            <a:pPr marL="962109" lvl="2" indent="-285750"/>
            <a:endParaRPr lang="fr-FR" sz="1000" dirty="0" err="1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6" name="Connecteur : en angle 25">
            <a:extLst>
              <a:ext uri="{FF2B5EF4-FFF2-40B4-BE49-F238E27FC236}">
                <a16:creationId xmlns:a16="http://schemas.microsoft.com/office/drawing/2014/main" id="{6358E679-D710-4204-BEE1-CF63465C54C8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3864498" y="1287866"/>
            <a:ext cx="183115" cy="1"/>
          </a:xfrm>
          <a:prstGeom prst="bentConnector3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Image 48">
            <a:extLst>
              <a:ext uri="{FF2B5EF4-FFF2-40B4-BE49-F238E27FC236}">
                <a16:creationId xmlns:a16="http://schemas.microsoft.com/office/drawing/2014/main" id="{E342E082-2C09-4797-AEE2-73FBD5D8E0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39853" y="2141545"/>
            <a:ext cx="545717" cy="435841"/>
          </a:xfrm>
          <a:prstGeom prst="rect">
            <a:avLst/>
          </a:prstGeom>
        </p:spPr>
      </p:pic>
      <p:sp>
        <p:nvSpPr>
          <p:cNvPr id="50" name="ZoneTexte 49">
            <a:extLst>
              <a:ext uri="{FF2B5EF4-FFF2-40B4-BE49-F238E27FC236}">
                <a16:creationId xmlns:a16="http://schemas.microsoft.com/office/drawing/2014/main" id="{E386961E-DE5D-42EE-9F39-7F7C68D2AF87}"/>
              </a:ext>
            </a:extLst>
          </p:cNvPr>
          <p:cNvSpPr txBox="1"/>
          <p:nvPr/>
        </p:nvSpPr>
        <p:spPr>
          <a:xfrm>
            <a:off x="5527494" y="2141546"/>
            <a:ext cx="3073581" cy="814046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r>
              <a:rPr lang="fr-FR" sz="1000" b="1" dirty="0">
                <a:latin typeface="+mn-lt"/>
                <a:cs typeface="+mn-cs"/>
              </a:rPr>
              <a:t>Simple Storage 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>
                <a:latin typeface="+mn-lt"/>
                <a:cs typeface="+mn-cs"/>
              </a:rPr>
              <a:t>Stockage d'objets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>
                <a:latin typeface="+mn-lt"/>
                <a:cs typeface="+mn-cs"/>
              </a:rPr>
              <a:t>N'importe quelle quantité de données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>
                <a:latin typeface="+mn-lt"/>
                <a:cs typeface="+mn-cs"/>
              </a:rPr>
              <a:t>N'importe où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fr-FR" sz="1000" dirty="0">
                <a:latin typeface="+mn-lt"/>
                <a:cs typeface="+mn-cs"/>
              </a:rPr>
              <a:t>Performances, scalabilité, disponibilité et durabilité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C4DFD30A-181B-4CC7-B548-F971C857A023}"/>
              </a:ext>
            </a:extLst>
          </p:cNvPr>
          <p:cNvSpPr txBox="1"/>
          <p:nvPr/>
        </p:nvSpPr>
        <p:spPr>
          <a:xfrm>
            <a:off x="5527493" y="3207886"/>
            <a:ext cx="3073581" cy="814046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r>
              <a:rPr lang="fr-FR" sz="1000" b="1" dirty="0" err="1">
                <a:latin typeface="+mn-lt"/>
                <a:cs typeface="+mn-cs"/>
              </a:rPr>
              <a:t>Elastic</a:t>
            </a:r>
            <a:r>
              <a:rPr lang="fr-FR" sz="1000" b="1" dirty="0">
                <a:latin typeface="+mn-lt"/>
                <a:cs typeface="+mn-cs"/>
              </a:rPr>
              <a:t> </a:t>
            </a:r>
            <a:r>
              <a:rPr lang="fr-FR" sz="1000" b="1" dirty="0" err="1">
                <a:latin typeface="+mn-lt"/>
                <a:cs typeface="+mn-cs"/>
              </a:rPr>
              <a:t>Compute</a:t>
            </a:r>
            <a:r>
              <a:rPr lang="fr-FR" sz="1000" b="1" dirty="0">
                <a:latin typeface="+mn-lt"/>
                <a:cs typeface="+mn-cs"/>
              </a:rPr>
              <a:t> Cloud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>
                <a:latin typeface="+mn-lt"/>
                <a:cs typeface="+mn-cs"/>
              </a:rPr>
              <a:t>Serveurs virtuels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>
                <a:latin typeface="+mn-lt"/>
                <a:cs typeface="+mn-cs"/>
              </a:rPr>
              <a:t>Capacité de calcul sécurisée et redimensionnable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>
                <a:latin typeface="+mn-lt"/>
                <a:cs typeface="+mn-cs"/>
              </a:rPr>
              <a:t>Tout type de charge de travail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fr-FR" sz="1000" dirty="0">
                <a:latin typeface="+mn-lt"/>
                <a:cs typeface="+mn-cs"/>
              </a:rPr>
              <a:t>Une infrastructure à la demande fiable et évolutive</a:t>
            </a:r>
          </a:p>
        </p:txBody>
      </p:sp>
      <p:pic>
        <p:nvPicPr>
          <p:cNvPr id="52" name="Image 51">
            <a:extLst>
              <a:ext uri="{FF2B5EF4-FFF2-40B4-BE49-F238E27FC236}">
                <a16:creationId xmlns:a16="http://schemas.microsoft.com/office/drawing/2014/main" id="{96374806-B912-4192-8038-C58F9DF72D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93417" y="3207885"/>
            <a:ext cx="492153" cy="666207"/>
          </a:xfrm>
          <a:prstGeom prst="rect">
            <a:avLst/>
          </a:prstGeom>
        </p:spPr>
      </p:pic>
      <p:sp>
        <p:nvSpPr>
          <p:cNvPr id="55" name="ZoneTexte 54">
            <a:extLst>
              <a:ext uri="{FF2B5EF4-FFF2-40B4-BE49-F238E27FC236}">
                <a16:creationId xmlns:a16="http://schemas.microsoft.com/office/drawing/2014/main" id="{F645C3CF-1F63-4354-8AB8-D8578F83AE55}"/>
              </a:ext>
            </a:extLst>
          </p:cNvPr>
          <p:cNvSpPr txBox="1"/>
          <p:nvPr/>
        </p:nvSpPr>
        <p:spPr>
          <a:xfrm>
            <a:off x="710369" y="2106558"/>
            <a:ext cx="3073581" cy="435841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r>
              <a:rPr lang="fr-FR" sz="1000" b="1" dirty="0">
                <a:latin typeface="+mn-lt"/>
                <a:cs typeface="+mn-cs"/>
              </a:rPr>
              <a:t>Identity and Access 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>
                <a:latin typeface="+mn-lt"/>
                <a:cs typeface="+mn-cs"/>
              </a:rPr>
              <a:t>Contrôle sécurisé de l'accès à nos ressources</a:t>
            </a:r>
          </a:p>
        </p:txBody>
      </p:sp>
      <p:pic>
        <p:nvPicPr>
          <p:cNvPr id="56" name="Image 55">
            <a:extLst>
              <a:ext uri="{FF2B5EF4-FFF2-40B4-BE49-F238E27FC236}">
                <a16:creationId xmlns:a16="http://schemas.microsoft.com/office/drawing/2014/main" id="{858ACD72-721B-43A8-96EA-E2F9F5CF128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8135" y="2106558"/>
            <a:ext cx="382829" cy="555248"/>
          </a:xfrm>
          <a:prstGeom prst="rect">
            <a:avLst/>
          </a:prstGeom>
        </p:spPr>
      </p:pic>
      <p:pic>
        <p:nvPicPr>
          <p:cNvPr id="57" name="Image 56">
            <a:extLst>
              <a:ext uri="{FF2B5EF4-FFF2-40B4-BE49-F238E27FC236}">
                <a16:creationId xmlns:a16="http://schemas.microsoft.com/office/drawing/2014/main" id="{9E8C1792-8317-4E67-9077-1A9494D938F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2106" y="3117228"/>
            <a:ext cx="505222" cy="497681"/>
          </a:xfrm>
          <a:prstGeom prst="rect">
            <a:avLst/>
          </a:prstGeom>
        </p:spPr>
      </p:pic>
      <p:sp>
        <p:nvSpPr>
          <p:cNvPr id="58" name="ZoneTexte 57">
            <a:extLst>
              <a:ext uri="{FF2B5EF4-FFF2-40B4-BE49-F238E27FC236}">
                <a16:creationId xmlns:a16="http://schemas.microsoft.com/office/drawing/2014/main" id="{F8A4B082-53C3-4482-9667-27B520E0095C}"/>
              </a:ext>
            </a:extLst>
          </p:cNvPr>
          <p:cNvSpPr txBox="1"/>
          <p:nvPr/>
        </p:nvSpPr>
        <p:spPr>
          <a:xfrm>
            <a:off x="847328" y="3117228"/>
            <a:ext cx="3073581" cy="435841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r>
              <a:rPr lang="fr-FR" sz="1000" b="1" dirty="0" err="1">
                <a:latin typeface="+mn-lt"/>
                <a:cs typeface="+mn-cs"/>
              </a:rPr>
              <a:t>CloudWatch</a:t>
            </a:r>
            <a:endParaRPr lang="fr-FR" sz="1000" b="1" dirty="0">
              <a:latin typeface="+mn-lt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rgbClr val="FF0000"/>
                </a:solidFill>
                <a:latin typeface="+mn-lt"/>
                <a:cs typeface="+mn-cs"/>
              </a:rPr>
              <a:t>Contrôle sécurisé de l'accès à nos ressources</a:t>
            </a:r>
          </a:p>
        </p:txBody>
      </p:sp>
    </p:spTree>
    <p:extLst>
      <p:ext uri="{BB962C8B-B14F-4D97-AF65-F5344CB8AC3E}">
        <p14:creationId xmlns:p14="http://schemas.microsoft.com/office/powerpoint/2010/main" val="89157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3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Titr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dirty="0"/>
              <a:t>Notre architecture Cloud</a:t>
            </a:r>
            <a:endParaRPr lang="en-GB" altLang="fr-FR" sz="20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C3D0DFA-8B8E-483A-94C4-5C4F5E875E1A}"/>
              </a:ext>
            </a:extLst>
          </p:cNvPr>
          <p:cNvSpPr txBox="1"/>
          <p:nvPr/>
        </p:nvSpPr>
        <p:spPr>
          <a:xfrm>
            <a:off x="342106" y="1423639"/>
            <a:ext cx="3612220" cy="2039229"/>
          </a:xfrm>
          <a:prstGeom prst="rect">
            <a:avLst/>
          </a:prstGeom>
          <a:solidFill>
            <a:schemeClr val="accent4"/>
          </a:solidFill>
        </p:spPr>
        <p:txBody>
          <a:bodyPr wrap="square" lIns="0" tIns="0" rIns="0" bIns="0" rtlCol="0" anchor="t">
            <a:noAutofit/>
          </a:bodyPr>
          <a:lstStyle/>
          <a:p>
            <a:pPr algn="ctr"/>
            <a:endParaRPr lang="fr-FR" sz="800" b="1" dirty="0">
              <a:latin typeface="+mn-lt"/>
              <a:cs typeface="+mn-cs"/>
            </a:endParaRPr>
          </a:p>
          <a:p>
            <a:pPr algn="ctr"/>
            <a:r>
              <a:rPr lang="fr-FR" sz="800" b="1" dirty="0">
                <a:latin typeface="+mn-lt"/>
                <a:cs typeface="+mn-cs"/>
              </a:rPr>
              <a:t>STOCKAGE S3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800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B5E02BD-01EF-4582-863B-2CE6F4924993}"/>
              </a:ext>
            </a:extLst>
          </p:cNvPr>
          <p:cNvSpPr txBox="1"/>
          <p:nvPr/>
        </p:nvSpPr>
        <p:spPr>
          <a:xfrm>
            <a:off x="342106" y="3868028"/>
            <a:ext cx="3612220" cy="2167433"/>
          </a:xfrm>
          <a:prstGeom prst="rect">
            <a:avLst/>
          </a:prstGeom>
          <a:solidFill>
            <a:schemeClr val="accent4"/>
          </a:solidFill>
        </p:spPr>
        <p:txBody>
          <a:bodyPr wrap="square" lIns="0" tIns="0" rIns="0" bIns="0" rtlCol="0" anchor="t">
            <a:noAutofit/>
          </a:bodyPr>
          <a:lstStyle/>
          <a:p>
            <a:pPr algn="ctr"/>
            <a:endParaRPr lang="fr-FR" sz="800" b="1" dirty="0">
              <a:latin typeface="+mn-lt"/>
              <a:cs typeface="+mn-cs"/>
            </a:endParaRPr>
          </a:p>
          <a:p>
            <a:pPr algn="ctr"/>
            <a:r>
              <a:rPr lang="fr-FR" sz="800" b="1" dirty="0">
                <a:latin typeface="+mn-lt"/>
                <a:cs typeface="+mn-cs"/>
              </a:rPr>
              <a:t>CALCUL EC2</a:t>
            </a:r>
          </a:p>
          <a:p>
            <a:pPr algn="ctr"/>
            <a:endParaRPr lang="fr-FR" sz="800" b="1" dirty="0">
              <a:latin typeface="+mn-lt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/>
              <a:t>1 instance de type t2.micro (1 </a:t>
            </a:r>
            <a:r>
              <a:rPr lang="fr-FR" sz="800" dirty="0" err="1"/>
              <a:t>vCPU</a:t>
            </a:r>
            <a:r>
              <a:rPr lang="fr-FR" sz="800" dirty="0"/>
              <a:t>, 1 </a:t>
            </a:r>
            <a:r>
              <a:rPr lang="fr-FR" sz="800" dirty="0" err="1"/>
              <a:t>Gio</a:t>
            </a:r>
            <a:r>
              <a:rPr lang="fr-FR" sz="800" dirty="0"/>
              <a:t>) crée à partir de l’AMI </a:t>
            </a:r>
            <a:r>
              <a:rPr lang="en-US" sz="800" dirty="0"/>
              <a:t>"LAMP with PHP 7.1 Certified by </a:t>
            </a:r>
            <a:r>
              <a:rPr lang="en-US" sz="800" dirty="0" err="1"/>
              <a:t>Bitnami</a:t>
            </a:r>
            <a:r>
              <a:rPr lang="en-US" sz="800" dirty="0"/>
              <a:t>" </a:t>
            </a:r>
            <a:endParaRPr lang="fr-FR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/>
              <a:t>Sécurité de l’instance: </a:t>
            </a:r>
          </a:p>
          <a:p>
            <a:pPr marL="561076" lvl="1" indent="-171450">
              <a:buFont typeface="Arial" panose="020B0604020202020204" pitchFamily="34" charset="0"/>
              <a:buChar char="•"/>
            </a:pPr>
            <a:r>
              <a:rPr lang="fr-FR" sz="800" dirty="0"/>
              <a:t>2 groupes de sécurité – par défaut et ajout lors du cours</a:t>
            </a:r>
          </a:p>
          <a:p>
            <a:pPr marL="561076" lvl="1" indent="-171450">
              <a:buFont typeface="Arial" panose="020B0604020202020204" pitchFamily="34" charset="0"/>
              <a:buChar char="•"/>
            </a:pPr>
            <a:r>
              <a:rPr lang="fr-FR" sz="800" dirty="0"/>
              <a:t>clé utilisateur racine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/>
              <a:t>1 volume </a:t>
            </a:r>
            <a:r>
              <a:rPr lang="fr-FR" sz="800" dirty="0" err="1"/>
              <a:t>Elastic</a:t>
            </a:r>
            <a:r>
              <a:rPr lang="fr-FR" sz="800" dirty="0"/>
              <a:t> Block Store de 10 </a:t>
            </a:r>
            <a:r>
              <a:rPr lang="fr-FR" sz="800" dirty="0" err="1"/>
              <a:t>Gio</a:t>
            </a:r>
            <a:r>
              <a:rPr lang="fr-FR" sz="800" dirty="0"/>
              <a:t> associé à l’instance &gt; inutilisé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/>
              <a:t>1 clé publique de l’instance EC2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/>
              <a:t>Adresse « IP </a:t>
            </a:r>
            <a:r>
              <a:rPr lang="fr-FR" sz="800" dirty="0" err="1"/>
              <a:t>Elactic</a:t>
            </a:r>
            <a:r>
              <a:rPr lang="fr-FR" sz="800" dirty="0"/>
              <a:t> » allouée à l’instance </a:t>
            </a:r>
          </a:p>
          <a:p>
            <a:r>
              <a:rPr lang="fr-FR" sz="800" dirty="0"/>
              <a:t>pour conserver l’IP statique lors des redémarrages de l’instance EC2 (hébergement du futur site web?)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3924442-549D-4B1E-AB5F-598DCD59673E}"/>
              </a:ext>
            </a:extLst>
          </p:cNvPr>
          <p:cNvSpPr txBox="1"/>
          <p:nvPr/>
        </p:nvSpPr>
        <p:spPr>
          <a:xfrm>
            <a:off x="5114371" y="1423639"/>
            <a:ext cx="3678259" cy="1421162"/>
          </a:xfrm>
          <a:prstGeom prst="rect">
            <a:avLst/>
          </a:prstGeom>
          <a:solidFill>
            <a:schemeClr val="accent4"/>
          </a:solidFill>
        </p:spPr>
        <p:txBody>
          <a:bodyPr wrap="square" lIns="0" tIns="0" rIns="0" bIns="0" rtlCol="0" anchor="t">
            <a:noAutofit/>
          </a:bodyPr>
          <a:lstStyle/>
          <a:p>
            <a:pPr algn="ctr"/>
            <a:endParaRPr lang="fr-FR" sz="800" b="1" dirty="0">
              <a:latin typeface="+mn-lt"/>
              <a:cs typeface="+mn-cs"/>
            </a:endParaRPr>
          </a:p>
          <a:p>
            <a:pPr algn="ctr"/>
            <a:r>
              <a:rPr lang="fr-FR" sz="800" b="1" dirty="0">
                <a:latin typeface="+mn-lt"/>
                <a:cs typeface="+mn-cs"/>
              </a:rPr>
              <a:t>AUTHENTIFICATION IAM</a:t>
            </a:r>
          </a:p>
          <a:p>
            <a:pPr algn="ctr"/>
            <a:endParaRPr lang="fr-FR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/>
              <a:t>1 utilisateur racine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/>
              <a:t>1 groupe d’utilisateurs avec autorisations « </a:t>
            </a:r>
            <a:r>
              <a:rPr lang="fr-FR" sz="800" dirty="0" err="1"/>
              <a:t>AdministratorAccess</a:t>
            </a:r>
            <a:r>
              <a:rPr lang="fr-FR" sz="800" dirty="0"/>
              <a:t> »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/>
              <a:t>1 utilisateur IAM dans ce groupe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/>
              <a:t>configurer AWS pour générer des fichiers de crédits qui, stockés en local, </a:t>
            </a:r>
          </a:p>
          <a:p>
            <a:r>
              <a:rPr lang="fr-FR" sz="800" dirty="0"/>
              <a:t>permettent de s’authentifier en tant qu’utilisateur IAM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8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EA1EB90-E832-4797-A5E9-C96AA1F441E8}"/>
              </a:ext>
            </a:extLst>
          </p:cNvPr>
          <p:cNvSpPr txBox="1"/>
          <p:nvPr/>
        </p:nvSpPr>
        <p:spPr>
          <a:xfrm>
            <a:off x="482394" y="1760091"/>
            <a:ext cx="3298297" cy="1529210"/>
          </a:xfrm>
          <a:prstGeom prst="rect">
            <a:avLst/>
          </a:prstGeom>
          <a:solidFill>
            <a:schemeClr val="bg1">
              <a:lumMod val="25000"/>
              <a:lumOff val="75000"/>
            </a:schemeClr>
          </a:solidFill>
        </p:spPr>
        <p:txBody>
          <a:bodyPr wrap="square" lIns="0" tIns="0" rIns="0" bIns="0" rtlCol="0" anchor="t">
            <a:noAutofit/>
          </a:bodyPr>
          <a:lstStyle/>
          <a:p>
            <a:pPr algn="ctr"/>
            <a:endParaRPr lang="fr-FR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/>
              <a:t>Compartiment privé</a:t>
            </a:r>
          </a:p>
          <a:p>
            <a:pPr algn="ctr"/>
            <a:r>
              <a:rPr lang="pt-BR" sz="800" b="1" dirty="0">
                <a:latin typeface="+mn-lt"/>
                <a:cs typeface="+mn-cs"/>
                <a:hlinkClick r:id="rId7"/>
              </a:rPr>
              <a:t>https://moncompartimentamoi.s3.eu-west-3.amazonaws.com</a:t>
            </a:r>
            <a:endParaRPr lang="pt-BR" sz="800" b="1" dirty="0">
              <a:latin typeface="+mn-lt"/>
              <a:cs typeface="+mn-cs"/>
            </a:endParaRPr>
          </a:p>
          <a:p>
            <a:pPr algn="ctr"/>
            <a:endParaRPr lang="fr-FR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/>
              <a:t>Nos photos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/>
              <a:t>Notre code python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>
                <a:solidFill>
                  <a:srgbClr val="FF0000"/>
                </a:solidFill>
              </a:rPr>
              <a:t>Notre configuration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>
                <a:solidFill>
                  <a:srgbClr val="FF0000"/>
                </a:solidFill>
              </a:rPr>
              <a:t>Notre code d’installation des librairies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8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>
                <a:solidFill>
                  <a:srgbClr val="FF0000"/>
                </a:solidFill>
              </a:rPr>
              <a:t>Nos fichiers de logs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>
                <a:solidFill>
                  <a:srgbClr val="FF0000"/>
                </a:solidFill>
              </a:rPr>
              <a:t>Nos fichiers résultats</a:t>
            </a:r>
          </a:p>
        </p:txBody>
      </p:sp>
      <p:sp>
        <p:nvSpPr>
          <p:cNvPr id="15" name="Flèche : double flèche verticale 14">
            <a:extLst>
              <a:ext uri="{FF2B5EF4-FFF2-40B4-BE49-F238E27FC236}">
                <a16:creationId xmlns:a16="http://schemas.microsoft.com/office/drawing/2014/main" id="{A5864472-52E0-4285-BAE9-AA29D126C688}"/>
              </a:ext>
            </a:extLst>
          </p:cNvPr>
          <p:cNvSpPr/>
          <p:nvPr/>
        </p:nvSpPr>
        <p:spPr>
          <a:xfrm>
            <a:off x="2066637" y="3462868"/>
            <a:ext cx="129809" cy="395905"/>
          </a:xfrm>
          <a:prstGeom prst="upDownArrow">
            <a:avLst/>
          </a:prstGeom>
          <a:solidFill>
            <a:schemeClr val="bg1">
              <a:lumMod val="25000"/>
              <a:lumOff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7D14B5D-4B72-4E0C-BB3F-6349A82C1D2A}"/>
              </a:ext>
            </a:extLst>
          </p:cNvPr>
          <p:cNvSpPr txBox="1"/>
          <p:nvPr/>
        </p:nvSpPr>
        <p:spPr>
          <a:xfrm>
            <a:off x="5114371" y="3868028"/>
            <a:ext cx="3678259" cy="1008771"/>
          </a:xfrm>
          <a:prstGeom prst="rect">
            <a:avLst/>
          </a:prstGeom>
          <a:solidFill>
            <a:schemeClr val="accent6"/>
          </a:solidFill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fr-FR" sz="800" b="1" dirty="0">
                <a:latin typeface="+mn-lt"/>
                <a:cs typeface="+mn-cs"/>
              </a:rPr>
              <a:t>LOCAL</a:t>
            </a:r>
          </a:p>
          <a:p>
            <a:pPr algn="ctr"/>
            <a:endParaRPr lang="fr-FR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/>
              <a:t>1 clé privée de l’instance EC2 (paire de clé fichier .</a:t>
            </a:r>
            <a:r>
              <a:rPr lang="fr-FR" sz="800" dirty="0" err="1"/>
              <a:t>pem</a:t>
            </a:r>
            <a:r>
              <a:rPr lang="fr-FR" sz="8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/>
              <a:t>Notre code python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/>
              <a:t>Fichiers de crédits pour s’authentifier en tant qu’utilisateur IAM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/>
              <a:t>clé utilisateur racine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800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D7B13D42-A25F-4560-B4D4-B5D83494D9BA}"/>
              </a:ext>
            </a:extLst>
          </p:cNvPr>
          <p:cNvSpPr txBox="1"/>
          <p:nvPr/>
        </p:nvSpPr>
        <p:spPr>
          <a:xfrm>
            <a:off x="343846" y="727775"/>
            <a:ext cx="8458048" cy="558403"/>
          </a:xfrm>
          <a:prstGeom prst="rect">
            <a:avLst/>
          </a:prstGeom>
          <a:solidFill>
            <a:schemeClr val="accent4"/>
          </a:solidFill>
        </p:spPr>
        <p:txBody>
          <a:bodyPr wrap="square" lIns="0" tIns="0" rIns="0" bIns="0" rtlCol="0" anchor="t">
            <a:noAutofit/>
          </a:bodyPr>
          <a:lstStyle/>
          <a:p>
            <a:pPr algn="ctr"/>
            <a:endParaRPr lang="fr-FR" sz="800" b="1" dirty="0">
              <a:latin typeface="+mn-lt"/>
              <a:cs typeface="+mn-cs"/>
            </a:endParaRPr>
          </a:p>
          <a:p>
            <a:pPr algn="ctr"/>
            <a:r>
              <a:rPr lang="fr-FR" sz="800" b="1" dirty="0">
                <a:latin typeface="+mn-lt"/>
                <a:cs typeface="+mn-cs"/>
              </a:rPr>
              <a:t>CLOUD WATCH</a:t>
            </a:r>
          </a:p>
          <a:p>
            <a:pPr algn="ctr"/>
            <a:endParaRPr lang="fr-FR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/>
              <a:t>1 alarme: &gt; 1$ lancée toutes les 6 heures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960AC1C-4B0E-40B9-889D-ADA5FD0E89E1}"/>
              </a:ext>
            </a:extLst>
          </p:cNvPr>
          <p:cNvSpPr txBox="1"/>
          <p:nvPr/>
        </p:nvSpPr>
        <p:spPr>
          <a:xfrm>
            <a:off x="2307165" y="3589960"/>
            <a:ext cx="2103967" cy="1417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800" dirty="0">
                <a:solidFill>
                  <a:schemeClr val="bg1"/>
                </a:solidFill>
              </a:rPr>
              <a:t>Lecture et écriture au format parquet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63B1D56-B06E-4C76-AE98-647AC7EAB360}"/>
              </a:ext>
            </a:extLst>
          </p:cNvPr>
          <p:cNvSpPr txBox="1"/>
          <p:nvPr/>
        </p:nvSpPr>
        <p:spPr>
          <a:xfrm>
            <a:off x="5114371" y="3111501"/>
            <a:ext cx="3678259" cy="702734"/>
          </a:xfrm>
          <a:prstGeom prst="rect">
            <a:avLst/>
          </a:prstGeom>
          <a:solidFill>
            <a:schemeClr val="accent6"/>
          </a:solidFill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fr-FR" sz="800" b="1" dirty="0">
                <a:latin typeface="+mn-lt"/>
                <a:cs typeface="+mn-cs"/>
              </a:rPr>
              <a:t>GITHUB</a:t>
            </a:r>
          </a:p>
          <a:p>
            <a:pPr algn="ctr"/>
            <a:endParaRPr lang="fr-FR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/>
              <a:t>Notre code python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800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BECB3D3-0F83-4F48-A2FB-09C51C6215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34470" y="1830569"/>
            <a:ext cx="1008727" cy="211352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DBEB7CB5-1407-4B49-8E93-8CF780B3E68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80044" y="5589074"/>
            <a:ext cx="1674282" cy="355151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E933E09B-5D93-4C51-9BEA-BEE538F8B31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57525" y="1486673"/>
            <a:ext cx="545717" cy="435841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0B6F6D4A-AFDB-477A-A0BE-517E9097BD7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03892" y="3948382"/>
            <a:ext cx="492153" cy="666207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AC89C724-1E11-4473-9DF4-51F7357AA13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36119" y="1486673"/>
            <a:ext cx="382829" cy="555248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66C2C23D-3D2D-4320-9F1D-5CC3F7142B5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213726" y="758135"/>
            <a:ext cx="505222" cy="497681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6697CB00-BAB6-4985-86DA-EA7FDC95002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46618" y="86917"/>
            <a:ext cx="855276" cy="55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196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66" y="1192"/>
          <a:ext cx="1465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192"/>
                        <a:ext cx="1465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Quelle utilisation de l’architecture ?</a:t>
            </a:r>
            <a:br>
              <a:rPr lang="fr-FR" dirty="0"/>
            </a:br>
            <a:r>
              <a:rPr lang="fr-FR" sz="1100" dirty="0">
                <a:solidFill>
                  <a:srgbClr val="FF0000"/>
                </a:solidFill>
              </a:rPr>
              <a:t>identifier les traitements critiques lors du passage à l'échelle</a:t>
            </a:r>
            <a:br>
              <a:rPr lang="fr-FR" sz="1100" dirty="0">
                <a:solidFill>
                  <a:srgbClr val="FF0000"/>
                </a:solidFill>
              </a:rPr>
            </a:br>
            <a:r>
              <a:rPr lang="fr-FR" sz="1100" dirty="0">
                <a:solidFill>
                  <a:srgbClr val="FF0000"/>
                </a:solidFill>
              </a:rPr>
              <a:t>illustrer algo MapReduce avec des exemple (traiter des groupes d'images </a:t>
            </a:r>
            <a:r>
              <a:rPr lang="fr-FR" sz="1100" dirty="0" err="1">
                <a:solidFill>
                  <a:srgbClr val="FF0000"/>
                </a:solidFill>
              </a:rPr>
              <a:t>pyspark</a:t>
            </a:r>
            <a:r>
              <a:rPr lang="fr-FR" sz="11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9336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10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Diapositive 1&quot;/&gt;&lt;property id=&quot;20307&quot; value=&quot;272&quot;/&gt;&lt;/object&gt;&lt;object type=&quot;3&quot; unique_id=&quot;10004&quot;&gt;&lt;property id=&quot;20148&quot; value=&quot;5&quot;/&gt;&lt;property id=&quot;20300&quot; value=&quot;Diapositive 2&quot;/&gt;&lt;property id=&quot;20307&quot; value=&quot;273&quot;/&gt;&lt;/object&gt;&lt;object type=&quot;3&quot; unique_id=&quot;10005&quot;&gt;&lt;property id=&quot;20148&quot; value=&quot;5&quot;/&gt;&lt;property id=&quot;20300&quot; value=&quot;Diapositive 3&quot;/&gt;&lt;property id=&quot;20307&quot; value=&quot;274&quot;/&gt;&lt;/object&gt;&lt;object type=&quot;3&quot; unique_id=&quot;10006&quot;&gt;&lt;property id=&quot;20148&quot; value=&quot;5&quot;/&gt;&lt;property id=&quot;20300&quot; value=&quot;Diapositive 4&quot;/&gt;&lt;property id=&quot;20307&quot; value=&quot;275&quot;/&gt;&lt;/object&gt;&lt;object type=&quot;3&quot; unique_id=&quot;10007&quot;&gt;&lt;property id=&quot;20148&quot; value=&quot;5&quot;/&gt;&lt;property id=&quot;20300&quot; value=&quot;Diapositive 5&quot;/&gt;&lt;property id=&quot;20307&quot; value=&quot;261&quot;/&gt;&lt;/object&gt;&lt;object type=&quot;3&quot; unique_id=&quot;10008&quot;&gt;&lt;property id=&quot;20148&quot; value=&quot;5&quot;/&gt;&lt;property id=&quot;20300&quot; value=&quot;Diapositive 6&quot;/&gt;&lt;property id=&quot;20307&quot; value=&quot;259&quot;/&gt;&lt;/object&gt;&lt;object type=&quot;3&quot; unique_id=&quot;10009&quot;&gt;&lt;property id=&quot;20148&quot; value=&quot;5&quot;/&gt;&lt;property id=&quot;20300&quot; value=&quot;Diapositive 7 - &amp;quot;Palette des couleurs&amp;quot;&quot;/&gt;&lt;property id=&quot;20307&quot; value=&quot;262&quot;/&gt;&lt;/object&gt;&lt;object type=&quot;3&quot; unique_id=&quot;10010&quot;&gt;&lt;property id=&quot;20148&quot; value=&quot;5&quot;/&gt;&lt;property id=&quot;20300&quot; value=&quot;Diapositive 8 - &amp;quot;Graphiques barres&amp;quot;&quot;/&gt;&lt;property id=&quot;20307&quot; value=&quot;263&quot;/&gt;&lt;/object&gt;&lt;object type=&quot;3&quot; unique_id=&quot;10011&quot;&gt;&lt;property id=&quot;20148&quot; value=&quot;5&quot;/&gt;&lt;property id=&quot;20300&quot; value=&quot;Diapositive 9 - &amp;quot;Graphiques anneaux&amp;quot;&quot;/&gt;&lt;property id=&quot;20307&quot; value=&quot;269&quot;/&gt;&lt;/object&gt;&lt;object type=&quot;3&quot; unique_id=&quot;10012&quot;&gt;&lt;property id=&quot;20148&quot; value=&quot;5&quot;/&gt;&lt;property id=&quot;20300&quot; value=&quot;Diapositive 10 - &amp;quot;Graphiques courbes&amp;quot;&quot;/&gt;&lt;property id=&quot;20307&quot; value=&quot;270&quot;/&gt;&lt;/object&gt;&lt;object type=&quot;3&quot; unique_id=&quot;10013&quot;&gt;&lt;property id=&quot;20148&quot; value=&quot;5&quot;/&gt;&lt;property id=&quot;20300&quot; value=&quot;Diapositive 11 - &amp;quot;Modèle tableau&amp;quot;&quot;/&gt;&lt;property id=&quot;20307&quot; value=&quot;266&quot;/&gt;&lt;/object&gt;&lt;object type=&quot;3&quot; unique_id=&quot;10014&quot;&gt;&lt;property id=&quot;20148&quot; value=&quot;5&quot;/&gt;&lt;property id=&quot;20300&quot; value=&quot;Diapositive 12 - &amp;quot;Modèle tableau&amp;quot;&quot;/&gt;&lt;property id=&quot;20307&quot; value=&quot;267&quot;/&gt;&lt;/object&gt;&lt;object type=&quot;3&quot; unique_id=&quot;10015&quot;&gt;&lt;property id=&quot;20148&quot; value=&quot;5&quot;/&gt;&lt;property id=&quot;20300&quot; value=&quot;Diapositive 13 - &amp;quot;Modèle tableau&amp;quot;&quot;/&gt;&lt;property id=&quot;20307&quot; value=&quot;268&quot;/&gt;&lt;/object&gt;&lt;object type=&quot;3&quot; unique_id=&quot;10016&quot;&gt;&lt;property id=&quot;20148&quot; value=&quot;5&quot;/&gt;&lt;property id=&quot;20300&quot; value=&quot;Diapositive 14&quot;/&gt;&lt;property id=&quot;20307&quot; value=&quot;260&quot;/&gt;&lt;/object&gt;&lt;/object&gt;&lt;object type=&quot;8&quot; unique_id=&quot;10032&quot;&gt;&lt;/object&gt;&lt;/object&gt;&lt;/database&gt;"/>
  <p:tag name="MMPROD_NEXTUNIQUEID" val="10009"/>
  <p:tag name="SECTOMILLISECCONVERTED" val="1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NPP_LS_FR">
  <a:themeElements>
    <a:clrScheme name="BNPP Colors">
      <a:dk1>
        <a:srgbClr val="262626"/>
      </a:dk1>
      <a:lt1>
        <a:srgbClr val="FFFFFF"/>
      </a:lt1>
      <a:dk2>
        <a:srgbClr val="939598"/>
      </a:dk2>
      <a:lt2>
        <a:srgbClr val="D9D9D9"/>
      </a:lt2>
      <a:accent1>
        <a:srgbClr val="00A76C"/>
      </a:accent1>
      <a:accent2>
        <a:srgbClr val="82A44A"/>
      </a:accent2>
      <a:accent3>
        <a:srgbClr val="DCDC1E"/>
      </a:accent3>
      <a:accent4>
        <a:srgbClr val="6473AF"/>
      </a:accent4>
      <a:accent5>
        <a:srgbClr val="4BC8DC"/>
      </a:accent5>
      <a:accent6>
        <a:srgbClr val="E6A01E"/>
      </a:accent6>
      <a:hlink>
        <a:srgbClr val="A0C873"/>
      </a:hlink>
      <a:folHlink>
        <a:srgbClr val="3C9146"/>
      </a:folHlink>
    </a:clrScheme>
    <a:fontScheme name="BNPP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>
          <a:noFill/>
        </a:ln>
      </a:spPr>
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>
          <a:defRPr sz="1400" dirty="0" smtClean="0">
            <a:solidFill>
              <a:schemeClr val="bg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e8ce7ac411142eaaa9ee602895d15c2 xmlns="1aa2b875-8ce2-4ebd-8b53-f3df769354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Communication</TermName>
          <TermId xmlns="http://schemas.microsoft.com/office/infopath/2007/PartnerControls">5b9a780f-1f60-4e32-a698-7a315b018f0e</TermId>
        </TermInfo>
      </Terms>
    </be8ce7ac411142eaaa9ee602895d15c2>
    <o2ecaa5e3f4241eaba012e918a54c2cb xmlns="1aa2b875-8ce2-4ebd-8b53-f3df769354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Corporate</TermName>
          <TermId xmlns="http://schemas.microsoft.com/office/infopath/2007/PartnerControls">5d009184-e54d-4e2b-b508-a2acabcee604</TermId>
        </TermInfo>
      </Terms>
    </o2ecaa5e3f4241eaba012e918a54c2cb>
    <TaxCatchAll xmlns="73aa9794-0401-4aa6-a485-b5a9c008d562">
      <Value>4</Value>
      <Value>6</Value>
    </TaxCatchAll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 Echonet" ma:contentTypeID="0x01010067D0F607CC83484B928954E5E3969E2A0018657DCD744D964BB2F81E3BCEE62253" ma:contentTypeVersion="4" ma:contentTypeDescription="" ma:contentTypeScope="" ma:versionID="f240278125c963779d6482975210da8c">
  <xsd:schema xmlns:xsd="http://www.w3.org/2001/XMLSchema" xmlns:xs="http://www.w3.org/2001/XMLSchema" xmlns:p="http://schemas.microsoft.com/office/2006/metadata/properties" xmlns:ns2="1aa2b875-8ce2-4ebd-8b53-f3df76935429" xmlns:ns3="73aa9794-0401-4aa6-a485-b5a9c008d562" xmlns:ns4="98ef04a3-fc4c-4d50-b5d8-b2286eca3b4e" targetNamespace="http://schemas.microsoft.com/office/2006/metadata/properties" ma:root="true" ma:fieldsID="d980f93b3e54aa30f7dc6a052ccaa00a" ns2:_="" ns3:_="" ns4:_="">
    <xsd:import namespace="1aa2b875-8ce2-4ebd-8b53-f3df76935429"/>
    <xsd:import namespace="73aa9794-0401-4aa6-a485-b5a9c008d562"/>
    <xsd:import namespace="98ef04a3-fc4c-4d50-b5d8-b2286eca3b4e"/>
    <xsd:element name="properties">
      <xsd:complexType>
        <xsd:sequence>
          <xsd:element name="documentManagement">
            <xsd:complexType>
              <xsd:all>
                <xsd:element ref="ns2:o2ecaa5e3f4241eaba012e918a54c2cb" minOccurs="0"/>
                <xsd:element ref="ns3:TaxCatchAll" minOccurs="0"/>
                <xsd:element ref="ns3:TaxCatchAllLabel" minOccurs="0"/>
                <xsd:element ref="ns2:be8ce7ac411142eaaa9ee602895d15c2" minOccurs="0"/>
                <xsd:element ref="ns4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a2b875-8ce2-4ebd-8b53-f3df76935429" elementFormDefault="qualified">
    <xsd:import namespace="http://schemas.microsoft.com/office/2006/documentManagement/types"/>
    <xsd:import namespace="http://schemas.microsoft.com/office/infopath/2007/PartnerControls"/>
    <xsd:element name="o2ecaa5e3f4241eaba012e918a54c2cb" ma:index="8" ma:taxonomy="true" ma:internalName="o2ecaa5e3f4241eaba012e918a54c2cb" ma:taxonomyFieldName="Country" ma:displayName="Country" ma:default="" ma:fieldId="{82ecaa5e-3f42-41ea-ba01-2e918a54c2cb}" ma:sspId="9ae47795-607f-4cd5-b4c6-b073d9f6add5" ma:termSetId="d9199f1d-ce3d-461e-bd66-b91e884d321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e8ce7ac411142eaaa9ee602895d15c2" ma:index="12" ma:taxonomy="true" ma:internalName="be8ce7ac411142eaaa9ee602895d15c2" ma:taxonomyFieldName="Function" ma:displayName="Function/BU" ma:default="" ma:fieldId="{be8ce7ac-4111-42ea-aa9e-e602895d15c2}" ma:taxonomyMulti="true" ma:sspId="9ae47795-607f-4cd5-b4c6-b073d9f6add5" ma:termSetId="e71d34d0-d208-4e30-86c5-ab71d14bb334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aa9794-0401-4aa6-a485-b5a9c008d562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296ed707-4edf-4441-a9a6-b590754f300f}" ma:internalName="TaxCatchAll" ma:showField="CatchAllData" ma:web="98ef04a3-fc4c-4d50-b5d8-b2286eca3b4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296ed707-4edf-4441-a9a6-b590754f300f}" ma:internalName="TaxCatchAllLabel" ma:readOnly="true" ma:showField="CatchAllDataLabel" ma:web="98ef04a3-fc4c-4d50-b5d8-b2286eca3b4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ef04a3-fc4c-4d50-b5d8-b2286eca3b4e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Props1.xml><?xml version="1.0" encoding="utf-8"?>
<ds:datastoreItem xmlns:ds="http://schemas.openxmlformats.org/officeDocument/2006/customXml" ds:itemID="{05D6E90A-0CD7-4F2C-AF08-B8AFA336357E}">
  <ds:schemaRefs>
    <ds:schemaRef ds:uri="http://purl.org/dc/terms/"/>
    <ds:schemaRef ds:uri="98ef04a3-fc4c-4d50-b5d8-b2286eca3b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1aa2b875-8ce2-4ebd-8b53-f3df76935429"/>
    <ds:schemaRef ds:uri="http://purl.org/dc/elements/1.1/"/>
    <ds:schemaRef ds:uri="http://schemas.microsoft.com/office/2006/metadata/properties"/>
    <ds:schemaRef ds:uri="73aa9794-0401-4aa6-a485-b5a9c008d562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56C2CFE-09D4-482E-B990-450E50975D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aa2b875-8ce2-4ebd-8b53-f3df76935429"/>
    <ds:schemaRef ds:uri="73aa9794-0401-4aa6-a485-b5a9c008d562"/>
    <ds:schemaRef ds:uri="98ef04a3-fc4c-4d50-b5d8-b2286eca3b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B1751BD-7432-4185-92C2-CCEBFF5E7BAF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DE4876A3-0764-4CB6-919C-513AFC2A0B42}">
  <ds:schemaRefs>
    <ds:schemaRef ds:uri="http://schemas.microsoft.com/office/2006/metadata/customXs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BNPP_LS_FR</Template>
  <TotalTime>23049</TotalTime>
  <Words>913</Words>
  <Application>Microsoft Office PowerPoint</Application>
  <PresentationFormat>Affichage à l'écran (16:9)</PresentationFormat>
  <Paragraphs>228</Paragraphs>
  <Slides>14</Slides>
  <Notes>13</Notes>
  <HiddenSlides>0</HiddenSlides>
  <MMClips>0</MMClips>
  <ScaleCrop>false</ScaleCrop>
  <HeadingPairs>
    <vt:vector size="8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0" baseType="lpstr">
      <vt:lpstr>Arial</vt:lpstr>
      <vt:lpstr>Arial Narrow</vt:lpstr>
      <vt:lpstr>Calibri</vt:lpstr>
      <vt:lpstr>Wingdings</vt:lpstr>
      <vt:lpstr>BNPP_LS_FR</vt:lpstr>
      <vt:lpstr>think-cell Slide</vt:lpstr>
      <vt:lpstr>Projet n°8</vt:lpstr>
      <vt:lpstr>Agenda</vt:lpstr>
      <vt:lpstr>Problématique, PISTES et jeu de données</vt:lpstr>
      <vt:lpstr>Problématique</vt:lpstr>
      <vt:lpstr>Présentation du jeu de données</vt:lpstr>
      <vt:lpstr>Pourquoi une architecture Big Data ? C’est quoi Spark, Hadoop?  </vt:lpstr>
      <vt:lpstr>Nos enjeux</vt:lpstr>
      <vt:lpstr>Notre architecture Cloud</vt:lpstr>
      <vt:lpstr>Quelle utilisation de l’architecture ? identifier les traitements critiques lors du passage à l'échelle illustrer algo MapReduce avec des exemple (traiter des groupes d'images pyspark)</vt:lpstr>
      <vt:lpstr>Notre pipeline</vt:lpstr>
      <vt:lpstr>CONCLUSION et  pistes d’ améliorations</vt:lpstr>
      <vt:lpstr>Conclusion</vt:lpstr>
      <vt:lpstr>Annexes  </vt:lpstr>
      <vt:lpstr>Présentation PowerPoint</vt:lpstr>
    </vt:vector>
  </TitlesOfParts>
  <Company>BNP Paribas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BNPPLS_COM_CORP_TEMPLATES_EN</dc:title>
  <dc:creator>920160</dc:creator>
  <cp:lastModifiedBy>Laurence Mades</cp:lastModifiedBy>
  <cp:revision>1958</cp:revision>
  <cp:lastPrinted>2015-02-25T12:09:14Z</cp:lastPrinted>
  <dcterms:created xsi:type="dcterms:W3CDTF">2015-05-21T13:39:27Z</dcterms:created>
  <dcterms:modified xsi:type="dcterms:W3CDTF">2022-03-19T12:01:30Z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0x01010067D0F607CC83484B928954E5E3969E2A0018657DCD744D964BB2F81E3BCEE62253</vt:lpwstr>
  </property>
  <property fmtid="{D5CDD505-2E9C-101B-9397-08002B2CF9AE}" pid="3" name="Country">
    <vt:lpwstr>6;#Corporate|5d009184-e54d-4e2b-b508-a2acabcee604</vt:lpwstr>
  </property>
  <property fmtid="{D5CDD505-2E9C-101B-9397-08002B2CF9AE}" pid="4" name="Function">
    <vt:lpwstr>4;#Communication|5b9a780f-1f60-4e32-a698-7a315b018f0e</vt:lpwstr>
  </property>
  <property fmtid="{D5CDD505-2E9C-101B-9397-08002B2CF9AE}" pid="5" name="MSIP_Label_812e1ed0-4700-41e0-aec3-61ed249f3333_Enabled">
    <vt:lpwstr>true</vt:lpwstr>
  </property>
  <property fmtid="{D5CDD505-2E9C-101B-9397-08002B2CF9AE}" pid="6" name="MSIP_Label_812e1ed0-4700-41e0-aec3-61ed249f3333_SetDate">
    <vt:lpwstr>2021-09-12T14:49:54Z</vt:lpwstr>
  </property>
  <property fmtid="{D5CDD505-2E9C-101B-9397-08002B2CF9AE}" pid="7" name="MSIP_Label_812e1ed0-4700-41e0-aec3-61ed249f3333_Method">
    <vt:lpwstr>Standard</vt:lpwstr>
  </property>
  <property fmtid="{D5CDD505-2E9C-101B-9397-08002B2CF9AE}" pid="8" name="MSIP_Label_812e1ed0-4700-41e0-aec3-61ed249f3333_Name">
    <vt:lpwstr>Internal - Standard</vt:lpwstr>
  </property>
  <property fmtid="{D5CDD505-2E9C-101B-9397-08002B2CF9AE}" pid="9" name="MSIP_Label_812e1ed0-4700-41e0-aec3-61ed249f3333_SiteId">
    <vt:lpwstr>614f9c25-bffa-42c7-86d8-964101f55fa2</vt:lpwstr>
  </property>
  <property fmtid="{D5CDD505-2E9C-101B-9397-08002B2CF9AE}" pid="10" name="MSIP_Label_812e1ed0-4700-41e0-aec3-61ed249f3333_ActionId">
    <vt:lpwstr>fc3c6de9-bdf9-4864-8935-d5b336cea0ee</vt:lpwstr>
  </property>
  <property fmtid="{D5CDD505-2E9C-101B-9397-08002B2CF9AE}" pid="11" name="MSIP_Label_812e1ed0-4700-41e0-aec3-61ed249f3333_ContentBits">
    <vt:lpwstr>2</vt:lpwstr>
  </property>
</Properties>
</file>