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0A32F-DEFA-4B17-83C2-49D08A75FF82}" v="10" dt="2024-04-05T06:15:17.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la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www.tensorflow.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2FB1-F678-F39B-61D3-C5EEEEC6912E}"/>
              </a:ext>
            </a:extLst>
          </p:cNvPr>
          <p:cNvSpPr>
            <a:spLocks noGrp="1"/>
          </p:cNvSpPr>
          <p:nvPr>
            <p:ph type="ctrTitle"/>
          </p:nvPr>
        </p:nvSpPr>
        <p:spPr>
          <a:xfrm>
            <a:off x="1876424" y="1199535"/>
            <a:ext cx="8791575" cy="1533833"/>
          </a:xfrm>
        </p:spPr>
        <p:txBody>
          <a:bodyPr>
            <a:normAutofit fontScale="90000"/>
          </a:bodyPr>
          <a:lstStyle/>
          <a:p>
            <a:pPr algn="ctr"/>
            <a:r>
              <a:rPr lang="en-IN" sz="4400" dirty="0"/>
              <a:t>CAPSTONE PROJECT</a:t>
            </a:r>
            <a:br>
              <a:rPr lang="en-IN" sz="4400" dirty="0"/>
            </a:br>
            <a:br>
              <a:rPr lang="en-IN" sz="4400" dirty="0"/>
            </a:br>
            <a:r>
              <a:rPr lang="en-IN" sz="4400" dirty="0"/>
              <a:t>RESTAURANT REVENUE PREDICTION</a:t>
            </a:r>
          </a:p>
        </p:txBody>
      </p:sp>
      <p:sp>
        <p:nvSpPr>
          <p:cNvPr id="3" name="Subtitle 2">
            <a:extLst>
              <a:ext uri="{FF2B5EF4-FFF2-40B4-BE49-F238E27FC236}">
                <a16:creationId xmlns:a16="http://schemas.microsoft.com/office/drawing/2014/main" id="{62CE5539-659A-7DAA-C2DC-C547C4CE4FDA}"/>
              </a:ext>
            </a:extLst>
          </p:cNvPr>
          <p:cNvSpPr>
            <a:spLocks noGrp="1"/>
          </p:cNvSpPr>
          <p:nvPr>
            <p:ph type="subTitle" idx="1"/>
          </p:nvPr>
        </p:nvSpPr>
        <p:spPr>
          <a:xfrm>
            <a:off x="1876424" y="3602038"/>
            <a:ext cx="8791575" cy="2415304"/>
          </a:xfrm>
        </p:spPr>
        <p:txBody>
          <a:bodyPr>
            <a:normAutofit fontScale="85000" lnSpcReduction="20000"/>
          </a:bodyPr>
          <a:lstStyle/>
          <a:p>
            <a:r>
              <a:rPr lang="en-IN" dirty="0"/>
              <a:t>PRESENTED BY</a:t>
            </a:r>
          </a:p>
          <a:p>
            <a:r>
              <a:rPr lang="en-IN" dirty="0"/>
              <a:t>   NAME            : MADESH K</a:t>
            </a:r>
          </a:p>
          <a:p>
            <a:r>
              <a:rPr lang="en-IN" dirty="0"/>
              <a:t>  REG NO         : 950921105004</a:t>
            </a:r>
          </a:p>
          <a:p>
            <a:r>
              <a:rPr lang="en-IN" dirty="0"/>
              <a:t>  DEPARTMENT  : ELECTRICAL AND ELECTRONICS ENGINEERING</a:t>
            </a:r>
          </a:p>
          <a:p>
            <a:r>
              <a:rPr lang="en-IN" dirty="0"/>
              <a:t>  COLLEGE        : HOLYCROSS ENGINEERING COLLEGE</a:t>
            </a:r>
          </a:p>
          <a:p>
            <a:r>
              <a:rPr lang="en-IN" dirty="0"/>
              <a:t> </a:t>
            </a:r>
          </a:p>
          <a:p>
            <a:endParaRPr lang="en-IN" dirty="0"/>
          </a:p>
          <a:p>
            <a:pPr algn="ctr"/>
            <a:endParaRPr lang="en-IN" dirty="0"/>
          </a:p>
        </p:txBody>
      </p:sp>
    </p:spTree>
    <p:extLst>
      <p:ext uri="{BB962C8B-B14F-4D97-AF65-F5344CB8AC3E}">
        <p14:creationId xmlns:p14="http://schemas.microsoft.com/office/powerpoint/2010/main" val="16018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C1B0-31DE-4E01-C94A-FEEE4EAA41BF}"/>
              </a:ext>
            </a:extLst>
          </p:cNvPr>
          <p:cNvSpPr>
            <a:spLocks noGrp="1"/>
          </p:cNvSpPr>
          <p:nvPr>
            <p:ph type="title"/>
          </p:nvPr>
        </p:nvSpPr>
        <p:spPr/>
        <p:txBody>
          <a:bodyPr>
            <a:normAutofit/>
          </a:bodyPr>
          <a:lstStyle/>
          <a:p>
            <a:r>
              <a:rPr lang="en-IN" sz="2800" dirty="0"/>
              <a:t>reference</a:t>
            </a:r>
          </a:p>
        </p:txBody>
      </p:sp>
      <p:sp>
        <p:nvSpPr>
          <p:cNvPr id="3" name="Content Placeholder 2">
            <a:extLst>
              <a:ext uri="{FF2B5EF4-FFF2-40B4-BE49-F238E27FC236}">
                <a16:creationId xmlns:a16="http://schemas.microsoft.com/office/drawing/2014/main" id="{70DD8E4E-B42B-9306-5771-DD8E9F4E63D6}"/>
              </a:ext>
            </a:extLst>
          </p:cNvPr>
          <p:cNvSpPr>
            <a:spLocks noGrp="1"/>
          </p:cNvSpPr>
          <p:nvPr>
            <p:ph idx="1"/>
          </p:nvPr>
        </p:nvSpPr>
        <p:spPr/>
        <p:txBody>
          <a:bodyPr/>
          <a:lstStyle/>
          <a:p>
            <a:r>
              <a:rPr lang="en-IN" dirty="0"/>
              <a:t> I refers from </a:t>
            </a:r>
            <a:r>
              <a:rPr lang="en-IN" dirty="0">
                <a:hlinkClick r:id="rId2">
                  <a:extLst>
                    <a:ext uri="{A12FA001-AC4F-418D-AE19-62706E023703}">
                      <ahyp:hlinkClr xmlns:ahyp="http://schemas.microsoft.com/office/drawing/2018/hyperlinkcolor" val="tx"/>
                    </a:ext>
                  </a:extLst>
                </a:hlinkClick>
              </a:rPr>
              <a:t>https://www.Kaggle.com</a:t>
            </a:r>
            <a:endParaRPr lang="en-IN" dirty="0"/>
          </a:p>
          <a:p>
            <a:r>
              <a:rPr lang="en-IN" dirty="0"/>
              <a:t>Testing and output from </a:t>
            </a:r>
            <a:r>
              <a:rPr lang="en-IN" dirty="0">
                <a:hlinkClick r:id="rId3">
                  <a:extLst>
                    <a:ext uri="{A12FA001-AC4F-418D-AE19-62706E023703}">
                      <ahyp:hlinkClr xmlns:ahyp="http://schemas.microsoft.com/office/drawing/2018/hyperlinkcolor" val="tx"/>
                    </a:ext>
                  </a:extLst>
                </a:hlinkClick>
              </a:rPr>
              <a:t>https://www.colab.com</a:t>
            </a:r>
            <a:endParaRPr lang="en-IN" dirty="0"/>
          </a:p>
          <a:p>
            <a:r>
              <a:rPr lang="en-US" b="0" i="0" dirty="0">
                <a:effectLst/>
                <a:latin typeface="Söhne"/>
              </a:rPr>
              <a:t> Scikit-learn: Machine Learning in Python. (n.d.). Retrieved from </a:t>
            </a:r>
            <a:r>
              <a:rPr lang="en-US" b="0" i="0" u="none" strike="noStrike" dirty="0">
                <a:effectLst/>
                <a:latin typeface="Söhne"/>
              </a:rPr>
              <a:t>https://scikit-learn.org/stable/</a:t>
            </a:r>
            <a:endParaRPr lang="en-US" b="0" i="0" dirty="0">
              <a:effectLst/>
              <a:latin typeface="Söhne"/>
            </a:endParaRPr>
          </a:p>
          <a:p>
            <a:r>
              <a:rPr lang="en-US" b="0" i="0" dirty="0">
                <a:effectLst/>
                <a:latin typeface="Söhne"/>
              </a:rPr>
              <a:t>TensorFlow. (n.d.). Retrieved from </a:t>
            </a:r>
            <a:r>
              <a:rPr lang="en-US" b="0" i="0" u="none" strike="noStrike" dirty="0">
                <a:effectLst/>
                <a:latin typeface="Söhne"/>
                <a:hlinkClick r:id="rId4">
                  <a:extLst>
                    <a:ext uri="{A12FA001-AC4F-418D-AE19-62706E023703}">
                      <ahyp:hlinkClr xmlns:ahyp="http://schemas.microsoft.com/office/drawing/2018/hyperlinkcolor" val="tx"/>
                    </a:ext>
                  </a:extLst>
                </a:hlinkClick>
              </a:rPr>
              <a:t>https://www.tensorflow.org/</a:t>
            </a:r>
            <a:endParaRPr lang="en-US" b="0" i="0" dirty="0">
              <a:effectLst/>
              <a:latin typeface="Söhne"/>
            </a:endParaRPr>
          </a:p>
          <a:p>
            <a:endParaRPr lang="en-IN" dirty="0"/>
          </a:p>
        </p:txBody>
      </p:sp>
    </p:spTree>
    <p:extLst>
      <p:ext uri="{BB962C8B-B14F-4D97-AF65-F5344CB8AC3E}">
        <p14:creationId xmlns:p14="http://schemas.microsoft.com/office/powerpoint/2010/main" val="172754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C3F-3A7B-EE51-F7DC-5DBF93AE0C0D}"/>
              </a:ext>
            </a:extLst>
          </p:cNvPr>
          <p:cNvSpPr>
            <a:spLocks noGrp="1"/>
          </p:cNvSpPr>
          <p:nvPr>
            <p:ph type="title"/>
          </p:nvPr>
        </p:nvSpPr>
        <p:spPr>
          <a:xfrm>
            <a:off x="3421625" y="2458893"/>
            <a:ext cx="9905998" cy="1478570"/>
          </a:xfrm>
        </p:spPr>
        <p:txBody>
          <a:bodyPr>
            <a:normAutofit/>
          </a:bodyPr>
          <a:lstStyle/>
          <a:p>
            <a:r>
              <a:rPr lang="en-IN" sz="6000" dirty="0"/>
              <a:t>Thank you</a:t>
            </a:r>
          </a:p>
        </p:txBody>
      </p:sp>
    </p:spTree>
    <p:extLst>
      <p:ext uri="{BB962C8B-B14F-4D97-AF65-F5344CB8AC3E}">
        <p14:creationId xmlns:p14="http://schemas.microsoft.com/office/powerpoint/2010/main" val="132677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2A63-D7AF-E283-5A1F-BF7515699CD8}"/>
              </a:ext>
            </a:extLst>
          </p:cNvPr>
          <p:cNvSpPr>
            <a:spLocks noGrp="1"/>
          </p:cNvSpPr>
          <p:nvPr>
            <p:ph type="title"/>
          </p:nvPr>
        </p:nvSpPr>
        <p:spPr/>
        <p:txBody>
          <a:bodyPr>
            <a:normAutofit/>
          </a:bodyPr>
          <a:lstStyle/>
          <a:p>
            <a:r>
              <a:rPr lang="en-IN" sz="2800" dirty="0"/>
              <a:t>OUTLINE </a:t>
            </a:r>
          </a:p>
        </p:txBody>
      </p:sp>
      <p:sp>
        <p:nvSpPr>
          <p:cNvPr id="3" name="Content Placeholder 2">
            <a:extLst>
              <a:ext uri="{FF2B5EF4-FFF2-40B4-BE49-F238E27FC236}">
                <a16:creationId xmlns:a16="http://schemas.microsoft.com/office/drawing/2014/main" id="{FEFB78AA-D585-58CA-8678-BBA026F3C8E4}"/>
              </a:ext>
            </a:extLst>
          </p:cNvPr>
          <p:cNvSpPr>
            <a:spLocks noGrp="1"/>
          </p:cNvSpPr>
          <p:nvPr>
            <p:ph idx="1"/>
          </p:nvPr>
        </p:nvSpPr>
        <p:spPr>
          <a:xfrm>
            <a:off x="1863400" y="1726495"/>
            <a:ext cx="9120288" cy="4168878"/>
          </a:xfrm>
        </p:spPr>
        <p:txBody>
          <a:bodyPr/>
          <a:lstStyle/>
          <a:p>
            <a:r>
              <a:rPr lang="en-IN" dirty="0"/>
              <a:t>Introduction</a:t>
            </a:r>
          </a:p>
          <a:p>
            <a:r>
              <a:rPr lang="en-IN" dirty="0"/>
              <a:t>Problem Statement</a:t>
            </a:r>
          </a:p>
          <a:p>
            <a:r>
              <a:rPr lang="en-IN" dirty="0"/>
              <a:t>Proposed solution</a:t>
            </a:r>
          </a:p>
          <a:p>
            <a:r>
              <a:rPr lang="en-IN" dirty="0"/>
              <a:t>Algorithm</a:t>
            </a:r>
          </a:p>
          <a:p>
            <a:r>
              <a:rPr lang="en-IN" dirty="0"/>
              <a:t>Result</a:t>
            </a:r>
          </a:p>
          <a:p>
            <a:r>
              <a:rPr lang="en-IN" dirty="0"/>
              <a:t>Conclusion</a:t>
            </a:r>
          </a:p>
          <a:p>
            <a:r>
              <a:rPr lang="en-IN" dirty="0"/>
              <a:t>Reference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3339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91D4-E2A2-A75E-93AA-9E49A8C14D2E}"/>
              </a:ext>
            </a:extLst>
          </p:cNvPr>
          <p:cNvSpPr>
            <a:spLocks noGrp="1"/>
          </p:cNvSpPr>
          <p:nvPr>
            <p:ph type="title"/>
          </p:nvPr>
        </p:nvSpPr>
        <p:spPr/>
        <p:txBody>
          <a:bodyPr>
            <a:normAutofit/>
          </a:bodyPr>
          <a:lstStyle/>
          <a:p>
            <a:r>
              <a:rPr lang="en-IN" sz="2800" dirty="0"/>
              <a:t>INTRODUCTION</a:t>
            </a:r>
          </a:p>
        </p:txBody>
      </p:sp>
      <p:sp>
        <p:nvSpPr>
          <p:cNvPr id="3" name="Content Placeholder 2">
            <a:extLst>
              <a:ext uri="{FF2B5EF4-FFF2-40B4-BE49-F238E27FC236}">
                <a16:creationId xmlns:a16="http://schemas.microsoft.com/office/drawing/2014/main" id="{5607147F-B7BB-E4BC-4EA5-676225144386}"/>
              </a:ext>
            </a:extLst>
          </p:cNvPr>
          <p:cNvSpPr>
            <a:spLocks noGrp="1"/>
          </p:cNvSpPr>
          <p:nvPr>
            <p:ph idx="1"/>
          </p:nvPr>
        </p:nvSpPr>
        <p:spPr/>
        <p:txBody>
          <a:bodyPr/>
          <a:lstStyle/>
          <a:p>
            <a:r>
              <a:rPr lang="en-US" b="0" i="0" dirty="0">
                <a:effectLst/>
                <a:latin typeface="Google Sans"/>
              </a:rPr>
              <a:t>The revenue column indicates a (transformed) revenue of the restaurant in a given year and is the target of predictive analysis. In this project, I first download and explore the dataset. Then I prepare the dataset for training by splitting the data into train</a:t>
            </a:r>
            <a:r>
              <a:rPr lang="en-US" dirty="0">
                <a:latin typeface="Google Sans"/>
              </a:rPr>
              <a:t>. </a:t>
            </a:r>
            <a:r>
              <a:rPr lang="en-US" dirty="0" err="1">
                <a:latin typeface="Google Sans"/>
              </a:rPr>
              <a:t>ing</a:t>
            </a:r>
            <a:r>
              <a:rPr lang="en-US" dirty="0">
                <a:latin typeface="Google Sans"/>
              </a:rPr>
              <a:t> and validation sets</a:t>
            </a:r>
            <a:endParaRPr lang="en-IN" dirty="0"/>
          </a:p>
        </p:txBody>
      </p:sp>
    </p:spTree>
    <p:extLst>
      <p:ext uri="{BB962C8B-B14F-4D97-AF65-F5344CB8AC3E}">
        <p14:creationId xmlns:p14="http://schemas.microsoft.com/office/powerpoint/2010/main" val="215558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B927-6B53-D3D5-7BE9-FB234FAD93C8}"/>
              </a:ext>
            </a:extLst>
          </p:cNvPr>
          <p:cNvSpPr>
            <a:spLocks noGrp="1"/>
          </p:cNvSpPr>
          <p:nvPr>
            <p:ph type="title"/>
          </p:nvPr>
        </p:nvSpPr>
        <p:spPr/>
        <p:txBody>
          <a:bodyPr>
            <a:normAutofit/>
          </a:bodyPr>
          <a:lstStyle/>
          <a:p>
            <a:r>
              <a:rPr lang="en-IN" sz="2800" dirty="0"/>
              <a:t>Problem statement</a:t>
            </a:r>
          </a:p>
        </p:txBody>
      </p:sp>
      <p:sp>
        <p:nvSpPr>
          <p:cNvPr id="3" name="Content Placeholder 2">
            <a:extLst>
              <a:ext uri="{FF2B5EF4-FFF2-40B4-BE49-F238E27FC236}">
                <a16:creationId xmlns:a16="http://schemas.microsoft.com/office/drawing/2014/main" id="{F4988A01-E830-C5B7-37DE-80EECF041C16}"/>
              </a:ext>
            </a:extLst>
          </p:cNvPr>
          <p:cNvSpPr>
            <a:spLocks noGrp="1"/>
          </p:cNvSpPr>
          <p:nvPr>
            <p:ph idx="1"/>
          </p:nvPr>
        </p:nvSpPr>
        <p:spPr/>
        <p:txBody>
          <a:bodyPr/>
          <a:lstStyle/>
          <a:p>
            <a:r>
              <a:rPr lang="en-US" b="0" i="0" dirty="0">
                <a:effectLst/>
                <a:latin typeface="Söhne"/>
              </a:rPr>
              <a:t>The objective of this project is to develop a robust revenue prediction model for a restaurant that can forecast future revenue with a high degree of accuracy. The model should take into account both internal and external factors influencing revenue generation, including historical sales data, menu popularity, customer demographics, promotional activities, weather conditions, and economic indicators.</a:t>
            </a:r>
            <a:endParaRPr lang="en-IN" dirty="0"/>
          </a:p>
        </p:txBody>
      </p:sp>
    </p:spTree>
    <p:extLst>
      <p:ext uri="{BB962C8B-B14F-4D97-AF65-F5344CB8AC3E}">
        <p14:creationId xmlns:p14="http://schemas.microsoft.com/office/powerpoint/2010/main" val="49718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5DC7-5371-9765-0CCC-F59B6D91C2CF}"/>
              </a:ext>
            </a:extLst>
          </p:cNvPr>
          <p:cNvSpPr>
            <a:spLocks noGrp="1"/>
          </p:cNvSpPr>
          <p:nvPr>
            <p:ph type="title"/>
          </p:nvPr>
        </p:nvSpPr>
        <p:spPr/>
        <p:txBody>
          <a:bodyPr>
            <a:normAutofit/>
          </a:bodyPr>
          <a:lstStyle/>
          <a:p>
            <a:r>
              <a:rPr lang="en-IN" sz="2800" dirty="0"/>
              <a:t>PROPOSED SOLUTION</a:t>
            </a:r>
          </a:p>
        </p:txBody>
      </p:sp>
      <p:sp>
        <p:nvSpPr>
          <p:cNvPr id="3" name="Content Placeholder 2">
            <a:extLst>
              <a:ext uri="{FF2B5EF4-FFF2-40B4-BE49-F238E27FC236}">
                <a16:creationId xmlns:a16="http://schemas.microsoft.com/office/drawing/2014/main" id="{A5F78303-8C4F-FB6F-D44C-2B3DBBF7F300}"/>
              </a:ext>
            </a:extLst>
          </p:cNvPr>
          <p:cNvSpPr>
            <a:spLocks noGrp="1"/>
          </p:cNvSpPr>
          <p:nvPr>
            <p:ph idx="1"/>
          </p:nvPr>
        </p:nvSpPr>
        <p:spPr>
          <a:xfrm>
            <a:off x="1141412" y="1838632"/>
            <a:ext cx="9905999" cy="4611329"/>
          </a:xfrm>
        </p:spPr>
        <p:txBody>
          <a:bodyPr>
            <a:normAutofit/>
          </a:bodyPr>
          <a:lstStyle/>
          <a:p>
            <a:pPr marL="0" indent="0">
              <a:buNone/>
            </a:pPr>
            <a:r>
              <a:rPr lang="en-US" b="0" i="0" dirty="0">
                <a:solidFill>
                  <a:srgbClr val="0D0D0D"/>
                </a:solidFill>
                <a:effectLst/>
                <a:latin typeface="Söhne"/>
              </a:rPr>
              <a:t> </a:t>
            </a:r>
            <a:r>
              <a:rPr lang="en-US" b="0" i="0" dirty="0">
                <a:effectLst/>
                <a:latin typeface="Söhne"/>
              </a:rPr>
              <a:t>The solution will involve several key steps:</a:t>
            </a:r>
          </a:p>
          <a:p>
            <a:pPr marL="0" indent="0" algn="l">
              <a:buNone/>
            </a:pPr>
            <a:r>
              <a:rPr lang="en-US" sz="2000" b="0" i="0" dirty="0">
                <a:effectLst/>
                <a:latin typeface="Söhne"/>
              </a:rPr>
              <a:t>Data Collection and Integration:</a:t>
            </a:r>
          </a:p>
          <a:p>
            <a:pPr algn="l">
              <a:buFont typeface="Arial" panose="020B0604020202020204" pitchFamily="34" charset="0"/>
              <a:buChar char="•"/>
            </a:pPr>
            <a:r>
              <a:rPr lang="en-US" sz="1600" b="0" i="0" dirty="0">
                <a:effectLst/>
                <a:latin typeface="Söhne"/>
              </a:rPr>
              <a:t>Gather historical sales data, including daily and monthly revenue figures.</a:t>
            </a:r>
          </a:p>
          <a:p>
            <a:pPr algn="l">
              <a:buFont typeface="Arial" panose="020B0604020202020204" pitchFamily="34" charset="0"/>
              <a:buChar char="•"/>
            </a:pPr>
            <a:r>
              <a:rPr lang="en-US" sz="1600" b="0" i="0" dirty="0">
                <a:effectLst/>
                <a:latin typeface="Söhne"/>
              </a:rPr>
              <a:t>Collect data on menu items, their prices, popularity, and seasonal variation.</a:t>
            </a:r>
          </a:p>
          <a:p>
            <a:pPr algn="l">
              <a:buFont typeface="Arial" panose="020B0604020202020204" pitchFamily="34" charset="0"/>
              <a:buChar char="•"/>
            </a:pPr>
            <a:r>
              <a:rPr lang="en-US" sz="1600" b="0" i="0" dirty="0">
                <a:effectLst/>
                <a:latin typeface="Söhne"/>
              </a:rPr>
              <a:t>Obtain information on customer demographics, such as age, gender</a:t>
            </a:r>
            <a:endParaRPr lang="en-US" b="0" i="0" dirty="0">
              <a:effectLst/>
              <a:latin typeface="Söhne"/>
            </a:endParaRPr>
          </a:p>
          <a:p>
            <a:pPr marL="0" indent="0" algn="l">
              <a:buNone/>
            </a:pPr>
            <a:r>
              <a:rPr lang="en-US" sz="2200" b="0" i="0" dirty="0">
                <a:effectLst/>
                <a:latin typeface="Söhne"/>
              </a:rPr>
              <a:t>Data Preprocessing:</a:t>
            </a:r>
          </a:p>
          <a:p>
            <a:pPr algn="l">
              <a:buFont typeface="Arial" panose="020B0604020202020204" pitchFamily="34" charset="0"/>
              <a:buChar char="•"/>
            </a:pPr>
            <a:r>
              <a:rPr lang="en-US" sz="1600" b="0" i="0" dirty="0">
                <a:effectLst/>
                <a:latin typeface="Söhne"/>
              </a:rPr>
              <a:t>Cleanse the data to handle missing values, outliers, and inconsistencies.</a:t>
            </a:r>
          </a:p>
          <a:p>
            <a:pPr algn="l">
              <a:buFont typeface="Arial" panose="020B0604020202020204" pitchFamily="34" charset="0"/>
              <a:buChar char="•"/>
            </a:pPr>
            <a:r>
              <a:rPr lang="en-US" sz="1600" b="0" i="0" dirty="0">
                <a:effectLst/>
                <a:latin typeface="Söhne"/>
              </a:rPr>
              <a:t>Perform feature engineering to extract relevant features such as day of the week, month, seasonality indicators, and holidays</a:t>
            </a:r>
            <a:r>
              <a:rPr lang="en-US" sz="1600"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415026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CFE1-0865-DEBB-E5C0-66BAEB5921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FF91474-122A-35DF-CBFF-CFF6A4B2F84A}"/>
              </a:ext>
            </a:extLst>
          </p:cNvPr>
          <p:cNvSpPr>
            <a:spLocks noGrp="1"/>
          </p:cNvSpPr>
          <p:nvPr>
            <p:ph idx="1"/>
          </p:nvPr>
        </p:nvSpPr>
        <p:spPr>
          <a:xfrm>
            <a:off x="1141412" y="462116"/>
            <a:ext cx="9905999" cy="5919019"/>
          </a:xfrm>
        </p:spPr>
        <p:txBody>
          <a:bodyPr>
            <a:normAutofit/>
          </a:bodyPr>
          <a:lstStyle/>
          <a:p>
            <a:pPr marL="0" indent="0" algn="l">
              <a:buNone/>
            </a:pPr>
            <a:r>
              <a:rPr lang="en-US" sz="2000" b="0" i="0" dirty="0">
                <a:effectLst/>
                <a:latin typeface="Söhne"/>
              </a:rPr>
              <a:t>Model Selection and Training:</a:t>
            </a:r>
          </a:p>
          <a:p>
            <a:pPr algn="l">
              <a:buFont typeface="Arial" panose="020B0604020202020204" pitchFamily="34" charset="0"/>
              <a:buChar char="•"/>
            </a:pPr>
            <a:r>
              <a:rPr lang="en-US" sz="1600" b="0" i="0" dirty="0">
                <a:effectLst/>
                <a:latin typeface="Söhne"/>
              </a:rPr>
              <a:t>Explore various regression models such as linear regression, decision trees, random forests, gradient boosting, and neural networks.</a:t>
            </a:r>
          </a:p>
          <a:p>
            <a:pPr algn="l">
              <a:buFont typeface="Arial" panose="020B0604020202020204" pitchFamily="34" charset="0"/>
              <a:buChar char="•"/>
            </a:pPr>
            <a:r>
              <a:rPr lang="en-US" sz="1600" b="0" i="0" dirty="0">
                <a:effectLst/>
                <a:latin typeface="Söhne"/>
              </a:rPr>
              <a:t>Split the dataset into training and validation sets using techniques like time-based splitting to preserve temporal relationships.</a:t>
            </a:r>
          </a:p>
          <a:p>
            <a:pPr marL="0" indent="0" algn="l">
              <a:buNone/>
            </a:pPr>
            <a:r>
              <a:rPr lang="en-US" sz="2000" b="0" i="0" dirty="0">
                <a:effectLst/>
                <a:latin typeface="Söhne"/>
              </a:rPr>
              <a:t>Ensemble and Stacking:</a:t>
            </a:r>
          </a:p>
          <a:p>
            <a:pPr algn="l">
              <a:buFont typeface="Arial" panose="020B0604020202020204" pitchFamily="34" charset="0"/>
              <a:buChar char="•"/>
            </a:pPr>
            <a:r>
              <a:rPr lang="en-US" sz="1600" b="0" i="0" dirty="0">
                <a:effectLst/>
                <a:latin typeface="Söhne"/>
              </a:rPr>
              <a:t>Experiment with ensemble methods such as bagging, boosting, and stacking to combine multiple models for improved predictive accuracy.</a:t>
            </a:r>
          </a:p>
          <a:p>
            <a:pPr algn="l">
              <a:buFont typeface="Arial" panose="020B0604020202020204" pitchFamily="34" charset="0"/>
              <a:buChar char="•"/>
            </a:pPr>
            <a:r>
              <a:rPr lang="en-US" sz="1600" b="0" i="0" dirty="0">
                <a:effectLst/>
                <a:latin typeface="Söhne"/>
              </a:rPr>
              <a:t>Employ techniques like model averaging or weighted averaging to blend predictions from different models.</a:t>
            </a:r>
          </a:p>
          <a:p>
            <a:pPr marL="0" indent="0" algn="l">
              <a:buNone/>
            </a:pPr>
            <a:r>
              <a:rPr lang="en-US" sz="2000" b="0" i="0" dirty="0">
                <a:effectLst/>
                <a:latin typeface="Söhne"/>
              </a:rPr>
              <a:t>Model Deployment and Monitoring:</a:t>
            </a:r>
          </a:p>
          <a:p>
            <a:pPr algn="l">
              <a:buFont typeface="Arial" panose="020B0604020202020204" pitchFamily="34" charset="0"/>
              <a:buChar char="•"/>
            </a:pPr>
            <a:r>
              <a:rPr lang="en-US" sz="1600" b="0" i="0" dirty="0">
                <a:effectLst/>
                <a:latin typeface="Söhne"/>
              </a:rPr>
              <a:t>Deploy the trained model into a production environment, either as a standalone application or integrated within the restaurant's existing systems.</a:t>
            </a:r>
          </a:p>
          <a:p>
            <a:pPr algn="l">
              <a:buFont typeface="Arial" panose="020B0604020202020204" pitchFamily="34" charset="0"/>
              <a:buChar char="•"/>
            </a:pPr>
            <a:r>
              <a:rPr lang="en-US" sz="1600" b="0" i="0" dirty="0">
                <a:effectLst/>
                <a:latin typeface="Söhne"/>
              </a:rPr>
              <a:t>Implement monitoring mechanisms to track model performance and detect drift, ensuring that predictions remain accurate over time.</a:t>
            </a:r>
          </a:p>
          <a:p>
            <a:pPr algn="l">
              <a:buFont typeface="Arial" panose="020B0604020202020204" pitchFamily="34" charset="0"/>
              <a:buChar char="•"/>
            </a:pPr>
            <a:endParaRPr lang="en-US" sz="1600" b="0" i="0" dirty="0">
              <a:solidFill>
                <a:srgbClr val="0D0D0D"/>
              </a:solidFill>
              <a:effectLst/>
              <a:latin typeface="Söhne"/>
            </a:endParaRPr>
          </a:p>
          <a:p>
            <a:pPr algn="l">
              <a:buFont typeface="Arial" panose="020B0604020202020204" pitchFamily="34" charset="0"/>
              <a:buChar char="•"/>
            </a:pPr>
            <a:endParaRPr lang="en-US" sz="16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13542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6F89-B7F0-3A9E-C21A-BA1F0C2E6315}"/>
              </a:ext>
            </a:extLst>
          </p:cNvPr>
          <p:cNvSpPr>
            <a:spLocks noGrp="1"/>
          </p:cNvSpPr>
          <p:nvPr>
            <p:ph type="title"/>
          </p:nvPr>
        </p:nvSpPr>
        <p:spPr/>
        <p:txBody>
          <a:bodyPr>
            <a:normAutofit/>
          </a:bodyPr>
          <a:lstStyle/>
          <a:p>
            <a:r>
              <a:rPr lang="en-IN" sz="2800" dirty="0"/>
              <a:t>algorithm</a:t>
            </a:r>
          </a:p>
        </p:txBody>
      </p:sp>
      <p:sp>
        <p:nvSpPr>
          <p:cNvPr id="3" name="Content Placeholder 2">
            <a:extLst>
              <a:ext uri="{FF2B5EF4-FFF2-40B4-BE49-F238E27FC236}">
                <a16:creationId xmlns:a16="http://schemas.microsoft.com/office/drawing/2014/main" id="{15868F47-BE86-A453-D19A-75787939F590}"/>
              </a:ext>
            </a:extLst>
          </p:cNvPr>
          <p:cNvSpPr>
            <a:spLocks noGrp="1"/>
          </p:cNvSpPr>
          <p:nvPr>
            <p:ph idx="1"/>
          </p:nvPr>
        </p:nvSpPr>
        <p:spPr>
          <a:xfrm>
            <a:off x="1141412" y="1799303"/>
            <a:ext cx="9905999" cy="3991898"/>
          </a:xfrm>
        </p:spPr>
        <p:txBody>
          <a:bodyPr>
            <a:normAutofit fontScale="92500" lnSpcReduction="20000"/>
          </a:bodyPr>
          <a:lstStyle/>
          <a:p>
            <a:r>
              <a:rPr lang="en-US" dirty="0"/>
              <a:t> Creates an example </a:t>
            </a:r>
            <a:r>
              <a:rPr lang="en-US" dirty="0" err="1"/>
              <a:t>DataFrame</a:t>
            </a:r>
            <a:r>
              <a:rPr lang="en-US" dirty="0"/>
              <a:t> with dates and revenue data.</a:t>
            </a:r>
          </a:p>
          <a:p>
            <a:r>
              <a:rPr lang="en-US" dirty="0"/>
              <a:t> Converts the 'date' column to datetime type.</a:t>
            </a:r>
          </a:p>
          <a:p>
            <a:r>
              <a:rPr lang="en-US" dirty="0"/>
              <a:t> Extracts features for training the model (for demonstration, we only use the numerical representation of the day of the year).</a:t>
            </a:r>
          </a:p>
          <a:p>
            <a:r>
              <a:rPr lang="en-US" dirty="0"/>
              <a:t> Trains a simple linear regression model using the day of the year as a feature and revenue as the target variable.</a:t>
            </a:r>
          </a:p>
          <a:p>
            <a:r>
              <a:rPr lang="en-US" dirty="0"/>
              <a:t> Predicts revenue for future dates (next 7 days in this example).</a:t>
            </a:r>
          </a:p>
          <a:p>
            <a:r>
              <a:rPr lang="en-US" dirty="0"/>
              <a:t>Creates a bar plot showing actual and predicted revenue.</a:t>
            </a:r>
          </a:p>
          <a:p>
            <a:r>
              <a:rPr lang="en-US" dirty="0"/>
              <a:t> Displays the plot.</a:t>
            </a:r>
            <a:endParaRPr lang="en-IN" dirty="0"/>
          </a:p>
        </p:txBody>
      </p:sp>
    </p:spTree>
    <p:extLst>
      <p:ext uri="{BB962C8B-B14F-4D97-AF65-F5344CB8AC3E}">
        <p14:creationId xmlns:p14="http://schemas.microsoft.com/office/powerpoint/2010/main" val="422497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D357-8B15-1CBC-A9C4-D243816C194C}"/>
              </a:ext>
            </a:extLst>
          </p:cNvPr>
          <p:cNvSpPr>
            <a:spLocks noGrp="1"/>
          </p:cNvSpPr>
          <p:nvPr>
            <p:ph type="title"/>
          </p:nvPr>
        </p:nvSpPr>
        <p:spPr/>
        <p:txBody>
          <a:bodyPr>
            <a:normAutofit/>
          </a:bodyPr>
          <a:lstStyle/>
          <a:p>
            <a:r>
              <a:rPr lang="en-IN" sz="2800" dirty="0"/>
              <a:t>result</a:t>
            </a:r>
          </a:p>
        </p:txBody>
      </p:sp>
      <p:pic>
        <p:nvPicPr>
          <p:cNvPr id="4" name="Content Placeholder 3">
            <a:extLst>
              <a:ext uri="{FF2B5EF4-FFF2-40B4-BE49-F238E27FC236}">
                <a16:creationId xmlns:a16="http://schemas.microsoft.com/office/drawing/2014/main" id="{9B76E153-DDA7-08C5-34BD-D26F26F85BBB}"/>
              </a:ext>
            </a:extLst>
          </p:cNvPr>
          <p:cNvPicPr>
            <a:picLocks noGrp="1" noChangeAspect="1"/>
          </p:cNvPicPr>
          <p:nvPr>
            <p:ph idx="1"/>
          </p:nvPr>
        </p:nvPicPr>
        <p:blipFill>
          <a:blip r:embed="rId2"/>
          <a:stretch>
            <a:fillRect/>
          </a:stretch>
        </p:blipFill>
        <p:spPr>
          <a:xfrm>
            <a:off x="947530" y="1948796"/>
            <a:ext cx="5040353" cy="3541712"/>
          </a:xfrm>
          <a:prstGeom prst="rect">
            <a:avLst/>
          </a:prstGeom>
        </p:spPr>
      </p:pic>
      <p:pic>
        <p:nvPicPr>
          <p:cNvPr id="1026" name="Picture 2" descr="Restaurants Revenue Prediction">
            <a:extLst>
              <a:ext uri="{FF2B5EF4-FFF2-40B4-BE49-F238E27FC236}">
                <a16:creationId xmlns:a16="http://schemas.microsoft.com/office/drawing/2014/main" id="{078B9CEE-E41F-8E34-FFF4-9E57183FB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184" y="1948796"/>
            <a:ext cx="4422735"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0CCC-42A9-6112-B8C3-5025F4D10CC1}"/>
              </a:ext>
            </a:extLst>
          </p:cNvPr>
          <p:cNvSpPr>
            <a:spLocks noGrp="1"/>
          </p:cNvSpPr>
          <p:nvPr>
            <p:ph type="title"/>
          </p:nvPr>
        </p:nvSpPr>
        <p:spPr/>
        <p:txBody>
          <a:bodyPr>
            <a:normAutofit/>
          </a:bodyPr>
          <a:lstStyle/>
          <a:p>
            <a:r>
              <a:rPr lang="en-IN" sz="2800" dirty="0"/>
              <a:t>conclusion</a:t>
            </a:r>
          </a:p>
        </p:txBody>
      </p:sp>
      <p:sp>
        <p:nvSpPr>
          <p:cNvPr id="3" name="Content Placeholder 2">
            <a:extLst>
              <a:ext uri="{FF2B5EF4-FFF2-40B4-BE49-F238E27FC236}">
                <a16:creationId xmlns:a16="http://schemas.microsoft.com/office/drawing/2014/main" id="{9E4D4BA9-CB86-CFDB-ECF6-B3E2D3A8289C}"/>
              </a:ext>
            </a:extLst>
          </p:cNvPr>
          <p:cNvSpPr>
            <a:spLocks noGrp="1"/>
          </p:cNvSpPr>
          <p:nvPr>
            <p:ph idx="1"/>
          </p:nvPr>
        </p:nvSpPr>
        <p:spPr>
          <a:xfrm>
            <a:off x="1141412" y="1655180"/>
            <a:ext cx="9905999" cy="3507129"/>
          </a:xfrm>
        </p:spPr>
        <p:txBody>
          <a:bodyPr/>
          <a:lstStyle/>
          <a:p>
            <a:r>
              <a:rPr lang="en-US" b="0" i="0" dirty="0">
                <a:effectLst/>
                <a:latin typeface="Söhne"/>
              </a:rPr>
              <a:t>In conclusion, the restaurant revenue prediction problem presents a significant challenge in the dynamic and competitive food service industry. Through the proposed solution, we have outlined a comprehensive approach leveraging data-driven techniques to forecast future revenue with accuracy. By following the steps outlined in the solution, restaurants can gain valuable insights into the factors influencing their revenue generation and make informed decisions to optimize operations and maximize profitability.</a:t>
            </a:r>
            <a:endParaRPr lang="en-IN" dirty="0"/>
          </a:p>
        </p:txBody>
      </p:sp>
    </p:spTree>
    <p:extLst>
      <p:ext uri="{BB962C8B-B14F-4D97-AF65-F5344CB8AC3E}">
        <p14:creationId xmlns:p14="http://schemas.microsoft.com/office/powerpoint/2010/main" val="12165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112</TotalTime>
  <Words>627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Google Sans</vt:lpstr>
      <vt:lpstr>Söhne</vt:lpstr>
      <vt:lpstr>Tw Cen MT</vt:lpstr>
      <vt:lpstr>Circuit</vt:lpstr>
      <vt:lpstr>CAPSTONE PROJECT  RESTAURANT REVENUE PREDICTION</vt:lpstr>
      <vt:lpstr>OUTLINE </vt:lpstr>
      <vt:lpstr>INTRODUCTION</vt:lpstr>
      <vt:lpstr>Problem statement</vt:lpstr>
      <vt:lpstr>PROPOSED SOLUTION</vt:lpstr>
      <vt:lpstr> </vt:lpstr>
      <vt:lpstr>algorithm</vt:lpstr>
      <vt:lpstr>result</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RESTAURANT REVENUE PREDICTION</dc:title>
  <dc:creator>Arun kumar</dc:creator>
  <cp:lastModifiedBy>Arun kumar</cp:lastModifiedBy>
  <cp:revision>2</cp:revision>
  <dcterms:created xsi:type="dcterms:W3CDTF">2024-04-05T04:30:25Z</dcterms:created>
  <dcterms:modified xsi:type="dcterms:W3CDTF">2024-04-05T06:22:28Z</dcterms:modified>
</cp:coreProperties>
</file>