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292" r:id="rId2"/>
    <p:sldId id="29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tha Kizhakkethazhaveettil" initials="AK" lastIdx="1" clrIdx="0">
    <p:extLst>
      <p:ext uri="{19B8F6BF-5375-455C-9EA6-DF929625EA0E}">
        <p15:presenceInfo xmlns:p15="http://schemas.microsoft.com/office/powerpoint/2012/main" userId="S-1-5-21-266749940-1637964444-929701000-2456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F0F2"/>
    <a:srgbClr val="225378"/>
    <a:srgbClr val="1FAB9F"/>
    <a:srgbClr val="E37222"/>
    <a:srgbClr val="FFF6DD"/>
    <a:srgbClr val="7BB2D9"/>
    <a:srgbClr val="CD751D"/>
    <a:srgbClr val="839D9A"/>
    <a:srgbClr val="EB7F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015" autoAdjust="0"/>
  </p:normalViewPr>
  <p:slideViewPr>
    <p:cSldViewPr snapToGrid="0">
      <p:cViewPr varScale="1">
        <p:scale>
          <a:sx n="65" d="100"/>
          <a:sy n="65" d="100"/>
        </p:scale>
        <p:origin x="6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4CE44-5CC6-46A1-9C7E-9E555A25EC7A}"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92AA7-4DBC-4B96-A852-A2A9314E99AA}" type="slidenum">
              <a:rPr lang="en-US" smtClean="0"/>
              <a:t>‹#›</a:t>
            </a:fld>
            <a:endParaRPr lang="en-US"/>
          </a:p>
        </p:txBody>
      </p:sp>
    </p:spTree>
    <p:extLst>
      <p:ext uri="{BB962C8B-B14F-4D97-AF65-F5344CB8AC3E}">
        <p14:creationId xmlns:p14="http://schemas.microsoft.com/office/powerpoint/2010/main" val="346841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8" y="7143"/>
            <a:ext cx="12191945" cy="6843712"/>
          </a:xfrm>
          <a:prstGeom prst="rect">
            <a:avLst/>
          </a:prstGeom>
        </p:spPr>
      </p:pic>
      <p:sp>
        <p:nvSpPr>
          <p:cNvPr id="2" name="Title 1"/>
          <p:cNvSpPr>
            <a:spLocks noGrp="1"/>
          </p:cNvSpPr>
          <p:nvPr>
            <p:ph type="ctrTitle"/>
          </p:nvPr>
        </p:nvSpPr>
        <p:spPr>
          <a:xfrm>
            <a:off x="374761" y="106181"/>
            <a:ext cx="11402964" cy="1290820"/>
          </a:xfrm>
        </p:spPr>
        <p:txBody>
          <a:bodyPr anchor="b">
            <a:normAutofit/>
          </a:bodyPr>
          <a:lstStyle>
            <a:lvl1pPr algn="l">
              <a:defRPr sz="5333"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4760"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6090795"/>
            <a:ext cx="3352800" cy="411660"/>
          </a:xfrm>
          <a:prstGeom prst="rect">
            <a:avLst/>
          </a:prstGeom>
        </p:spPr>
      </p:pic>
    </p:spTree>
    <p:extLst>
      <p:ext uri="{BB962C8B-B14F-4D97-AF65-F5344CB8AC3E}">
        <p14:creationId xmlns:p14="http://schemas.microsoft.com/office/powerpoint/2010/main" val="322264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9/12/2019</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lumMod val="50000"/>
                </a:srgbClr>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lumMod val="50000"/>
                  </a:srgbClr>
                </a:solidFill>
              </a:rPr>
              <a:pPr/>
              <a:t>‹#›</a:t>
            </a:fld>
            <a:endParaRPr lang="en-US" dirty="0">
              <a:solidFill>
                <a:srgbClr val="6D6E71">
                  <a:lumMod val="50000"/>
                </a:srgbClr>
              </a:solidFill>
            </a:endParaRPr>
          </a:p>
        </p:txBody>
      </p:sp>
    </p:spTree>
    <p:extLst>
      <p:ext uri="{BB962C8B-B14F-4D97-AF65-F5344CB8AC3E}">
        <p14:creationId xmlns:p14="http://schemas.microsoft.com/office/powerpoint/2010/main" val="62335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4800" b="0" cap="none">
                <a:solidFill>
                  <a:schemeClr val="bg1"/>
                </a:solidFill>
              </a:defRPr>
            </a:lvl1pPr>
          </a:lstStyle>
          <a:p>
            <a:r>
              <a:rPr lang="en-US" dirty="0" smtClean="0"/>
              <a:t>Thank you</a:t>
            </a:r>
            <a:endParaRPr lang="en-US" dirty="0"/>
          </a:p>
        </p:txBody>
      </p:sp>
      <p:sp>
        <p:nvSpPr>
          <p:cNvPr id="6" name="Text Placeholder 2"/>
          <p:cNvSpPr txBox="1">
            <a:spLocks/>
          </p:cNvSpPr>
          <p:nvPr userDrawn="1"/>
        </p:nvSpPr>
        <p:spPr>
          <a:xfrm>
            <a:off x="406401" y="5562600"/>
            <a:ext cx="7347657" cy="129540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1067"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1067" dirty="0" smtClean="0">
              <a:solidFill>
                <a:prstClr val="white"/>
              </a:solidFill>
            </a:endParaRPr>
          </a:p>
          <a:p>
            <a:pPr>
              <a:buClr>
                <a:srgbClr val="007CC3"/>
              </a:buClr>
            </a:pPr>
            <a:endParaRPr lang="en-US" sz="1067"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8934"/>
            <a:ext cx="3352800" cy="411660"/>
          </a:xfrm>
          <a:prstGeom prst="rect">
            <a:avLst/>
          </a:prstGeom>
        </p:spPr>
      </p:pic>
    </p:spTree>
    <p:extLst>
      <p:ext uri="{BB962C8B-B14F-4D97-AF65-F5344CB8AC3E}">
        <p14:creationId xmlns:p14="http://schemas.microsoft.com/office/powerpoint/2010/main" val="58068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1245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9/12/2019</a:t>
            </a:fld>
            <a:endParaRPr lang="en-US" dirty="0">
              <a:solidFill>
                <a:prstClr val="white"/>
              </a:solidFill>
            </a:endParaRPr>
          </a:p>
        </p:txBody>
      </p:sp>
      <p:sp>
        <p:nvSpPr>
          <p:cNvPr id="6" name="Footer Placeholder 5"/>
          <p:cNvSpPr>
            <a:spLocks noGrp="1"/>
          </p:cNvSpPr>
          <p:nvPr>
            <p:ph type="ftr" sz="quarter" idx="11"/>
          </p:nvPr>
        </p:nvSpPr>
        <p:spPr/>
        <p:txBody>
          <a:bodyPr/>
          <a:lstStyle/>
          <a:p>
            <a:endParaRPr lang="en-US" dirty="0">
              <a:solidFill>
                <a:srgbClr val="6D6E71">
                  <a:lumMod val="50000"/>
                </a:srgbClr>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lumMod val="50000"/>
                  </a:srgbClr>
                </a:solidFill>
              </a:rPr>
              <a:pPr/>
              <a:t>‹#›</a:t>
            </a:fld>
            <a:endParaRPr lang="en-US" dirty="0">
              <a:solidFill>
                <a:srgbClr val="6D6E71">
                  <a:lumMod val="50000"/>
                </a:srgbClr>
              </a:solidFill>
            </a:endParaRPr>
          </a:p>
        </p:txBody>
      </p:sp>
    </p:spTree>
    <p:extLst>
      <p:ext uri="{BB962C8B-B14F-4D97-AF65-F5344CB8AC3E}">
        <p14:creationId xmlns:p14="http://schemas.microsoft.com/office/powerpoint/2010/main" val="232621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798" y="1119265"/>
            <a:ext cx="5691717" cy="639763"/>
          </a:xfrm>
        </p:spPr>
        <p:txBody>
          <a:bodyPr anchor="ctr">
            <a:normAutofit/>
          </a:bodyPr>
          <a:lstStyle>
            <a:lvl1pPr marL="0" indent="0">
              <a:buNone/>
              <a:defRPr sz="2667" b="1">
                <a:solidFill>
                  <a:srgbClr val="F15A29"/>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9" y="1119265"/>
            <a:ext cx="5695948" cy="639763"/>
          </a:xfrm>
        </p:spPr>
        <p:txBody>
          <a:bodyPr anchor="ctr">
            <a:normAutofit/>
          </a:bodyPr>
          <a:lstStyle>
            <a:lvl1pPr marL="0" indent="0">
              <a:buNone/>
              <a:defRPr sz="2667" b="1">
                <a:solidFill>
                  <a:srgbClr val="F15A29"/>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9/12/2019</a:t>
            </a:fld>
            <a:endParaRPr lang="en-US" dirty="0">
              <a:solidFill>
                <a:prstClr val="white"/>
              </a:solidFill>
            </a:endParaRPr>
          </a:p>
        </p:txBody>
      </p:sp>
      <p:sp>
        <p:nvSpPr>
          <p:cNvPr id="8" name="Footer Placeholder 7"/>
          <p:cNvSpPr>
            <a:spLocks noGrp="1"/>
          </p:cNvSpPr>
          <p:nvPr>
            <p:ph type="ftr" sz="quarter" idx="11"/>
          </p:nvPr>
        </p:nvSpPr>
        <p:spPr/>
        <p:txBody>
          <a:bodyPr/>
          <a:lstStyle/>
          <a:p>
            <a:endParaRPr lang="en-US" dirty="0">
              <a:solidFill>
                <a:srgbClr val="6D6E71">
                  <a:lumMod val="50000"/>
                </a:srgbClr>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lumMod val="50000"/>
                  </a:srgbClr>
                </a:solidFill>
              </a:rPr>
              <a:pPr/>
              <a:t>‹#›</a:t>
            </a:fld>
            <a:endParaRPr lang="en-US" dirty="0">
              <a:solidFill>
                <a:srgbClr val="6D6E71">
                  <a:lumMod val="50000"/>
                </a:srgbClr>
              </a:solidFill>
            </a:endParaRPr>
          </a:p>
        </p:txBody>
      </p:sp>
    </p:spTree>
    <p:extLst>
      <p:ext uri="{BB962C8B-B14F-4D97-AF65-F5344CB8AC3E}">
        <p14:creationId xmlns:p14="http://schemas.microsoft.com/office/powerpoint/2010/main" val="351590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9/12/2019</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srgbClr val="6D6E71">
                  <a:lumMod val="50000"/>
                </a:srgbClr>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lumMod val="50000"/>
                  </a:srgbClr>
                </a:solidFill>
              </a:rPr>
              <a:pPr/>
              <a:t>‹#›</a:t>
            </a:fld>
            <a:endParaRPr lang="en-US" dirty="0">
              <a:solidFill>
                <a:srgbClr val="6D6E71">
                  <a:lumMod val="50000"/>
                </a:srgbClr>
              </a:solidFill>
            </a:endParaRPr>
          </a:p>
        </p:txBody>
      </p:sp>
    </p:spTree>
    <p:extLst>
      <p:ext uri="{BB962C8B-B14F-4D97-AF65-F5344CB8AC3E}">
        <p14:creationId xmlns:p14="http://schemas.microsoft.com/office/powerpoint/2010/main" val="2734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9/12/2019</a:t>
            </a:fld>
            <a:endParaRPr lang="en-US" dirty="0">
              <a:solidFill>
                <a:prstClr val="white"/>
              </a:solidFill>
            </a:endParaRPr>
          </a:p>
        </p:txBody>
      </p:sp>
      <p:sp>
        <p:nvSpPr>
          <p:cNvPr id="3" name="Footer Placeholder 2"/>
          <p:cNvSpPr>
            <a:spLocks noGrp="1"/>
          </p:cNvSpPr>
          <p:nvPr>
            <p:ph type="ftr" sz="quarter" idx="11"/>
          </p:nvPr>
        </p:nvSpPr>
        <p:spPr/>
        <p:txBody>
          <a:bodyPr/>
          <a:lstStyle/>
          <a:p>
            <a:endParaRPr lang="en-US" dirty="0">
              <a:solidFill>
                <a:srgbClr val="6D6E71">
                  <a:lumMod val="50000"/>
                </a:srgbClr>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a:t>
            </a:fld>
            <a:endParaRPr lang="en-US" dirty="0">
              <a:solidFill>
                <a:srgbClr val="6D6E71">
                  <a:lumMod val="50000"/>
                </a:srgbClr>
              </a:solidFill>
            </a:endParaRPr>
          </a:p>
        </p:txBody>
      </p:sp>
    </p:spTree>
    <p:extLst>
      <p:ext uri="{BB962C8B-B14F-4D97-AF65-F5344CB8AC3E}">
        <p14:creationId xmlns:p14="http://schemas.microsoft.com/office/powerpoint/2010/main" val="208328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0"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9/12/2019</a:t>
            </a:fld>
            <a:endParaRPr lang="en-US" dirty="0">
              <a:solidFill>
                <a:prstClr val="white"/>
              </a:solidFill>
            </a:endParaRPr>
          </a:p>
        </p:txBody>
      </p:sp>
      <p:sp>
        <p:nvSpPr>
          <p:cNvPr id="5" name="Footer Placeholder 4"/>
          <p:cNvSpPr>
            <a:spLocks noGrp="1"/>
          </p:cNvSpPr>
          <p:nvPr>
            <p:ph type="ftr" sz="quarter" idx="3"/>
          </p:nvPr>
        </p:nvSpPr>
        <p:spPr>
          <a:xfrm>
            <a:off x="7416802" y="52654"/>
            <a:ext cx="3556087" cy="242054"/>
          </a:xfrm>
          <a:prstGeom prst="rect">
            <a:avLst/>
          </a:prstGeom>
        </p:spPr>
        <p:txBody>
          <a:bodyPr vert="horz" wrap="square" lIns="18288" tIns="18288" rIns="18288" bIns="18288" rtlCol="0" anchor="ctr">
            <a:spAutoFit/>
          </a:bodyPr>
          <a:lstStyle>
            <a:lvl1pPr algn="r">
              <a:defRPr sz="1333" b="1">
                <a:solidFill>
                  <a:schemeClr val="tx1">
                    <a:lumMod val="50000"/>
                  </a:schemeClr>
                </a:solidFill>
                <a:latin typeface="Arial" pitchFamily="34" charset="0"/>
                <a:cs typeface="Arial" pitchFamily="34" charset="0"/>
              </a:defRPr>
            </a:lvl1pPr>
          </a:lstStyle>
          <a:p>
            <a:endParaRPr lang="en-US" dirty="0">
              <a:solidFill>
                <a:srgbClr val="6D6E71">
                  <a:lumMod val="50000"/>
                </a:srgbClr>
              </a:solidFill>
            </a:endParaRPr>
          </a:p>
        </p:txBody>
      </p:sp>
      <p:sp>
        <p:nvSpPr>
          <p:cNvPr id="6" name="Slide Number Placeholder 5"/>
          <p:cNvSpPr>
            <a:spLocks noGrp="1"/>
          </p:cNvSpPr>
          <p:nvPr>
            <p:ph type="sldNum" sz="quarter" idx="4"/>
          </p:nvPr>
        </p:nvSpPr>
        <p:spPr>
          <a:xfrm>
            <a:off x="11444193" y="52654"/>
            <a:ext cx="246927" cy="242054"/>
          </a:xfrm>
          <a:prstGeom prst="rect">
            <a:avLst/>
          </a:prstGeom>
        </p:spPr>
        <p:txBody>
          <a:bodyPr vert="horz" wrap="none" lIns="18288" tIns="18288" rIns="18288" bIns="18288" rtlCol="0" anchor="ctr">
            <a:spAutoFit/>
          </a:bodyPr>
          <a:lstStyle>
            <a:lvl1pPr algn="ctr">
              <a:defRPr sz="1333" b="1">
                <a:solidFill>
                  <a:schemeClr val="tx1">
                    <a:lumMod val="50000"/>
                  </a:schemeClr>
                </a:solidFill>
                <a:latin typeface="Arial" pitchFamily="34" charset="0"/>
                <a:cs typeface="Arial" pitchFamily="34" charset="0"/>
              </a:defRPr>
            </a:lvl1pPr>
          </a:lstStyle>
          <a:p>
            <a:fld id="{14D65173-87C9-47C0-A890-7AD8E2754265}" type="slidenum">
              <a:rPr lang="en-US" smtClean="0">
                <a:solidFill>
                  <a:srgbClr val="6D6E71">
                    <a:lumMod val="50000"/>
                  </a:srgbClr>
                </a:solidFill>
              </a:rPr>
              <a:pPr/>
              <a:t>‹#›</a:t>
            </a:fld>
            <a:endParaRPr lang="en-US" dirty="0">
              <a:solidFill>
                <a:srgbClr val="6D6E71">
                  <a:lumMod val="50000"/>
                </a:srgbClr>
              </a:solidFill>
            </a:endParaRPr>
          </a:p>
        </p:txBody>
      </p:sp>
      <p:sp>
        <p:nvSpPr>
          <p:cNvPr id="8" name="Rectangle 7"/>
          <p:cNvSpPr/>
          <p:nvPr/>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itchFamily="34" charset="0"/>
            </a:endParaRPr>
          </a:p>
        </p:txBody>
      </p:sp>
      <p:cxnSp>
        <p:nvCxnSpPr>
          <p:cNvPr id="10" name="Straight Connector 9"/>
          <p:cNvCxnSpPr/>
          <p:nvPr/>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32800" y="6395991"/>
            <a:ext cx="3267456" cy="401181"/>
          </a:xfrm>
          <a:prstGeom prst="rect">
            <a:avLst/>
          </a:prstGeom>
        </p:spPr>
      </p:pic>
    </p:spTree>
    <p:extLst>
      <p:ext uri="{BB962C8B-B14F-4D97-AF65-F5344CB8AC3E}">
        <p14:creationId xmlns:p14="http://schemas.microsoft.com/office/powerpoint/2010/main" val="31851643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p:hf hdr="0" dt="0"/>
  <p:txStyles>
    <p:titleStyle>
      <a:lvl1pPr algn="l" defTabSz="121917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lumMod val="50000"/>
            </a:schemeClr>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lumMod val="50000"/>
            </a:schemeClr>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lumMod val="50000"/>
            </a:schemeClr>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lumMod val="50000"/>
            </a:schemeClr>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lumMod val="50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357520" y="4750001"/>
            <a:ext cx="2231026" cy="7678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System Image</a:t>
            </a:r>
            <a:endParaRPr lang="en-US" sz="1400" dirty="0"/>
          </a:p>
        </p:txBody>
      </p:sp>
      <p:sp>
        <p:nvSpPr>
          <p:cNvPr id="2" name="Title 1"/>
          <p:cNvSpPr>
            <a:spLocks noGrp="1"/>
          </p:cNvSpPr>
          <p:nvPr>
            <p:ph type="title"/>
          </p:nvPr>
        </p:nvSpPr>
        <p:spPr>
          <a:xfrm>
            <a:off x="213425" y="-11691"/>
            <a:ext cx="11579517" cy="708469"/>
          </a:xfrm>
        </p:spPr>
        <p:txBody>
          <a:bodyPr/>
          <a:lstStyle/>
          <a:p>
            <a:pPr algn="ctr"/>
            <a:r>
              <a:rPr lang="en-US" dirty="0" smtClean="0"/>
              <a:t>ZD&amp;T Solution	</a:t>
            </a:r>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lumMod val="50000"/>
                  </a:srgbClr>
                </a:solidFill>
              </a:rPr>
              <a:pPr/>
              <a:t>1</a:t>
            </a:fld>
            <a:endParaRPr lang="en-US" dirty="0">
              <a:solidFill>
                <a:srgbClr val="6D6E71">
                  <a:lumMod val="50000"/>
                </a:srgbClr>
              </a:solidFill>
            </a:endParaRPr>
          </a:p>
        </p:txBody>
      </p:sp>
      <p:sp>
        <p:nvSpPr>
          <p:cNvPr id="6" name="Rectangle 5"/>
          <p:cNvSpPr/>
          <p:nvPr/>
        </p:nvSpPr>
        <p:spPr>
          <a:xfrm>
            <a:off x="6937637" y="884096"/>
            <a:ext cx="4514414" cy="2315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74484" y="810698"/>
            <a:ext cx="2695194" cy="305233"/>
          </a:xfrm>
          <a:prstGeom prst="rect">
            <a:avLst/>
          </a:prstGeom>
          <a:solidFill>
            <a:schemeClr val="bg1"/>
          </a:solidFill>
          <a:ln>
            <a:solidFill>
              <a:schemeClr val="bg1"/>
            </a:solidFill>
          </a:ln>
        </p:spPr>
        <p:txBody>
          <a:bodyPr wrap="square" rtlCol="0">
            <a:spAutoFit/>
          </a:bodyPr>
          <a:lstStyle/>
          <a:p>
            <a:r>
              <a:rPr lang="en-US" dirty="0" smtClean="0">
                <a:latin typeface="Arial" pitchFamily="34" charset="0"/>
                <a:cs typeface="Arial" pitchFamily="34" charset="0"/>
              </a:rPr>
              <a:t>MS – Test LPAs (multiplex)	</a:t>
            </a:r>
          </a:p>
        </p:txBody>
      </p:sp>
      <p:sp>
        <p:nvSpPr>
          <p:cNvPr id="8" name="Rectangle 7"/>
          <p:cNvSpPr/>
          <p:nvPr/>
        </p:nvSpPr>
        <p:spPr>
          <a:xfrm>
            <a:off x="6917660" y="2250598"/>
            <a:ext cx="870222" cy="646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App1</a:t>
            </a:r>
            <a:endParaRPr lang="en-US" dirty="0">
              <a:solidFill>
                <a:schemeClr val="bg1"/>
              </a:solidFill>
            </a:endParaRPr>
          </a:p>
        </p:txBody>
      </p:sp>
      <p:sp>
        <p:nvSpPr>
          <p:cNvPr id="9" name="Rectangle 8"/>
          <p:cNvSpPr/>
          <p:nvPr/>
        </p:nvSpPr>
        <p:spPr>
          <a:xfrm>
            <a:off x="8140089" y="2266963"/>
            <a:ext cx="870222" cy="646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App2</a:t>
            </a:r>
            <a:endParaRPr lang="en-US" dirty="0"/>
          </a:p>
        </p:txBody>
      </p:sp>
      <p:sp>
        <p:nvSpPr>
          <p:cNvPr id="10" name="Rectangle 9"/>
          <p:cNvSpPr/>
          <p:nvPr/>
        </p:nvSpPr>
        <p:spPr>
          <a:xfrm>
            <a:off x="9362518" y="2250597"/>
            <a:ext cx="870222" cy="646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App3</a:t>
            </a:r>
            <a:endParaRPr lang="en-US" dirty="0"/>
          </a:p>
        </p:txBody>
      </p:sp>
      <p:sp>
        <p:nvSpPr>
          <p:cNvPr id="11" name="Rectangle 10"/>
          <p:cNvSpPr/>
          <p:nvPr/>
        </p:nvSpPr>
        <p:spPr>
          <a:xfrm>
            <a:off x="10531307" y="2250597"/>
            <a:ext cx="870222" cy="646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App4</a:t>
            </a:r>
            <a:endParaRPr lang="en-US" dirty="0"/>
          </a:p>
        </p:txBody>
      </p:sp>
      <p:sp>
        <p:nvSpPr>
          <p:cNvPr id="12" name="Rectangle 11"/>
          <p:cNvSpPr/>
          <p:nvPr/>
        </p:nvSpPr>
        <p:spPr>
          <a:xfrm>
            <a:off x="7081879" y="1808877"/>
            <a:ext cx="4154585" cy="2315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setup &amp; data</a:t>
            </a:r>
            <a:endParaRPr lang="en-US" dirty="0"/>
          </a:p>
        </p:txBody>
      </p:sp>
      <p:sp>
        <p:nvSpPr>
          <p:cNvPr id="13" name="Flowchart: Magnetic Disk 12"/>
          <p:cNvSpPr/>
          <p:nvPr/>
        </p:nvSpPr>
        <p:spPr>
          <a:xfrm>
            <a:off x="6948378" y="1197070"/>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a:t>
            </a:r>
            <a:endParaRPr lang="en-US" dirty="0">
              <a:solidFill>
                <a:schemeClr val="tx1"/>
              </a:solidFill>
            </a:endParaRPr>
          </a:p>
        </p:txBody>
      </p:sp>
      <p:sp>
        <p:nvSpPr>
          <p:cNvPr id="14" name="Flowchart: Magnetic Disk 13"/>
          <p:cNvSpPr/>
          <p:nvPr/>
        </p:nvSpPr>
        <p:spPr>
          <a:xfrm>
            <a:off x="7951665" y="1211819"/>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a:t>
            </a:r>
            <a:endParaRPr lang="en-US" dirty="0">
              <a:solidFill>
                <a:schemeClr val="tx1"/>
              </a:solidFill>
            </a:endParaRPr>
          </a:p>
        </p:txBody>
      </p:sp>
      <p:sp>
        <p:nvSpPr>
          <p:cNvPr id="15" name="Flowchart: Magnetic Disk 14"/>
          <p:cNvSpPr/>
          <p:nvPr/>
        </p:nvSpPr>
        <p:spPr>
          <a:xfrm>
            <a:off x="8871080" y="1197070"/>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USS</a:t>
            </a:r>
            <a:endParaRPr lang="en-US" dirty="0">
              <a:solidFill>
                <a:schemeClr val="tx1"/>
              </a:solidFill>
            </a:endParaRPr>
          </a:p>
        </p:txBody>
      </p:sp>
      <p:sp>
        <p:nvSpPr>
          <p:cNvPr id="16" name="Flowchart: Magnetic Disk 15"/>
          <p:cNvSpPr/>
          <p:nvPr/>
        </p:nvSpPr>
        <p:spPr>
          <a:xfrm>
            <a:off x="9790495" y="1211819"/>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DB2/CICS/IMS</a:t>
            </a:r>
            <a:endParaRPr lang="en-US" sz="900" dirty="0">
              <a:solidFill>
                <a:schemeClr val="tx1"/>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6092" y="824468"/>
            <a:ext cx="631014" cy="819971"/>
          </a:xfrm>
          <a:prstGeom prst="rect">
            <a:avLst/>
          </a:prstGeom>
        </p:spPr>
      </p:pic>
      <p:sp>
        <p:nvSpPr>
          <p:cNvPr id="22" name="Left Arrow 21"/>
          <p:cNvSpPr/>
          <p:nvPr/>
        </p:nvSpPr>
        <p:spPr>
          <a:xfrm>
            <a:off x="4313362" y="1712033"/>
            <a:ext cx="1549581" cy="79450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3010" y="973981"/>
            <a:ext cx="3149857" cy="2315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MS – Test LPAs (multiplex</a:t>
            </a:r>
            <a:endParaRPr lang="en-US"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4652" y="914353"/>
            <a:ext cx="440279" cy="819971"/>
          </a:xfrm>
          <a:prstGeom prst="rect">
            <a:avLst/>
          </a:prstGeom>
        </p:spPr>
      </p:pic>
      <p:sp>
        <p:nvSpPr>
          <p:cNvPr id="25" name="TextBox 24"/>
          <p:cNvSpPr txBox="1"/>
          <p:nvPr/>
        </p:nvSpPr>
        <p:spPr>
          <a:xfrm>
            <a:off x="340040" y="1014476"/>
            <a:ext cx="2365301" cy="646331"/>
          </a:xfrm>
          <a:prstGeom prst="rect">
            <a:avLst/>
          </a:prstGeom>
          <a:solidFill>
            <a:schemeClr val="bg1"/>
          </a:solidFill>
          <a:ln>
            <a:solidFill>
              <a:schemeClr val="bg1"/>
            </a:solidFill>
          </a:ln>
        </p:spPr>
        <p:txBody>
          <a:bodyPr wrap="square" rtlCol="0">
            <a:spAutoFit/>
          </a:bodyPr>
          <a:lstStyle/>
          <a:p>
            <a:r>
              <a:rPr lang="en-US" dirty="0" smtClean="0">
                <a:latin typeface="Arial" pitchFamily="34" charset="0"/>
                <a:cs typeface="Arial" pitchFamily="34" charset="0"/>
              </a:rPr>
              <a:t>MS – Test LPA (</a:t>
            </a:r>
            <a:r>
              <a:rPr lang="en-US" dirty="0" err="1" smtClean="0">
                <a:latin typeface="Arial" pitchFamily="34" charset="0"/>
                <a:cs typeface="Arial" pitchFamily="34" charset="0"/>
              </a:rPr>
              <a:t>monoplex</a:t>
            </a:r>
            <a:r>
              <a:rPr lang="en-US" dirty="0" smtClean="0">
                <a:latin typeface="Arial" pitchFamily="34" charset="0"/>
                <a:cs typeface="Arial" pitchFamily="34" charset="0"/>
              </a:rPr>
              <a:t>)	</a:t>
            </a:r>
          </a:p>
        </p:txBody>
      </p:sp>
      <p:sp>
        <p:nvSpPr>
          <p:cNvPr id="26" name="Flowchart: Magnetic Disk 25"/>
          <p:cNvSpPr/>
          <p:nvPr/>
        </p:nvSpPr>
        <p:spPr>
          <a:xfrm>
            <a:off x="443795" y="1604975"/>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a:t>
            </a:r>
            <a:endParaRPr lang="en-US" dirty="0">
              <a:solidFill>
                <a:schemeClr val="tx1"/>
              </a:solidFill>
            </a:endParaRPr>
          </a:p>
        </p:txBody>
      </p:sp>
      <p:sp>
        <p:nvSpPr>
          <p:cNvPr id="27" name="Flowchart: Magnetic Disk 26"/>
          <p:cNvSpPr/>
          <p:nvPr/>
        </p:nvSpPr>
        <p:spPr>
          <a:xfrm>
            <a:off x="1685138" y="1584131"/>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a:t>
            </a:r>
            <a:endParaRPr lang="en-US" dirty="0">
              <a:solidFill>
                <a:schemeClr val="tx1"/>
              </a:solidFill>
            </a:endParaRPr>
          </a:p>
        </p:txBody>
      </p:sp>
      <p:sp>
        <p:nvSpPr>
          <p:cNvPr id="28" name="Flowchart: Magnetic Disk 27"/>
          <p:cNvSpPr/>
          <p:nvPr/>
        </p:nvSpPr>
        <p:spPr>
          <a:xfrm>
            <a:off x="460293" y="2316832"/>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USS</a:t>
            </a:r>
            <a:endParaRPr lang="en-US" dirty="0">
              <a:solidFill>
                <a:schemeClr val="tx1"/>
              </a:solidFill>
            </a:endParaRPr>
          </a:p>
        </p:txBody>
      </p:sp>
      <p:sp>
        <p:nvSpPr>
          <p:cNvPr id="29" name="Flowchart: Magnetic Disk 28"/>
          <p:cNvSpPr/>
          <p:nvPr/>
        </p:nvSpPr>
        <p:spPr>
          <a:xfrm>
            <a:off x="1685138" y="2358636"/>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DB2/CICS/IMS</a:t>
            </a:r>
            <a:endParaRPr lang="en-US" sz="900" dirty="0">
              <a:solidFill>
                <a:schemeClr val="tx1"/>
              </a:solidFill>
            </a:endParaRPr>
          </a:p>
        </p:txBody>
      </p:sp>
      <p:sp>
        <p:nvSpPr>
          <p:cNvPr id="30" name="Rectangle 29"/>
          <p:cNvSpPr/>
          <p:nvPr/>
        </p:nvSpPr>
        <p:spPr>
          <a:xfrm>
            <a:off x="340040" y="3002416"/>
            <a:ext cx="2969292" cy="205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setup &amp; data</a:t>
            </a:r>
            <a:endParaRPr lang="en-US" dirty="0"/>
          </a:p>
        </p:txBody>
      </p:sp>
      <p:sp>
        <p:nvSpPr>
          <p:cNvPr id="31" name="TextBox 30"/>
          <p:cNvSpPr txBox="1"/>
          <p:nvPr/>
        </p:nvSpPr>
        <p:spPr>
          <a:xfrm>
            <a:off x="21283" y="382102"/>
            <a:ext cx="2482367" cy="369332"/>
          </a:xfrm>
          <a:prstGeom prst="rect">
            <a:avLst/>
          </a:prstGeom>
          <a:noFill/>
        </p:spPr>
        <p:txBody>
          <a:bodyPr wrap="square" rtlCol="0">
            <a:spAutoFit/>
          </a:bodyPr>
          <a:lstStyle/>
          <a:p>
            <a:r>
              <a:rPr lang="en-US" dirty="0" smtClean="0">
                <a:latin typeface="Arial" pitchFamily="34" charset="0"/>
                <a:cs typeface="Arial" pitchFamily="34" charset="0"/>
              </a:rPr>
              <a:t>Master system Image</a:t>
            </a:r>
          </a:p>
        </p:txBody>
      </p:sp>
      <p:cxnSp>
        <p:nvCxnSpPr>
          <p:cNvPr id="37" name="Straight Connector 36"/>
          <p:cNvCxnSpPr>
            <a:stCxn id="35" idx="0"/>
            <a:endCxn id="35" idx="2"/>
          </p:cNvCxnSpPr>
          <p:nvPr/>
        </p:nvCxnSpPr>
        <p:spPr>
          <a:xfrm>
            <a:off x="2473033" y="4750001"/>
            <a:ext cx="0" cy="767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15175" y="4905622"/>
            <a:ext cx="871495" cy="432414"/>
          </a:xfrm>
          <a:prstGeom prst="rect">
            <a:avLst/>
          </a:prstGeom>
          <a:noFill/>
        </p:spPr>
        <p:txBody>
          <a:bodyPr wrap="square" rtlCol="0">
            <a:spAutoFit/>
          </a:bodyPr>
          <a:lstStyle/>
          <a:p>
            <a:r>
              <a:rPr lang="en-US" sz="1400" dirty="0" smtClean="0">
                <a:latin typeface="Arial" pitchFamily="34" charset="0"/>
                <a:cs typeface="Arial" pitchFamily="34" charset="0"/>
              </a:rPr>
              <a:t>System volumes</a:t>
            </a:r>
          </a:p>
        </p:txBody>
      </p:sp>
      <p:sp>
        <p:nvSpPr>
          <p:cNvPr id="39" name="TextBox 38"/>
          <p:cNvSpPr txBox="1"/>
          <p:nvPr/>
        </p:nvSpPr>
        <p:spPr>
          <a:xfrm>
            <a:off x="2729043" y="4878906"/>
            <a:ext cx="871495" cy="254361"/>
          </a:xfrm>
          <a:prstGeom prst="rect">
            <a:avLst/>
          </a:prstGeom>
          <a:noFill/>
        </p:spPr>
        <p:txBody>
          <a:bodyPr wrap="square" rtlCol="0">
            <a:spAutoFit/>
          </a:bodyPr>
          <a:lstStyle/>
          <a:p>
            <a:r>
              <a:rPr lang="en-US" sz="1400" dirty="0" smtClean="0">
                <a:latin typeface="Arial" pitchFamily="34" charset="0"/>
                <a:cs typeface="Arial" pitchFamily="34" charset="0"/>
              </a:rPr>
              <a:t>App1</a:t>
            </a:r>
          </a:p>
        </p:txBody>
      </p:sp>
      <p:sp>
        <p:nvSpPr>
          <p:cNvPr id="47" name="TextBox 46"/>
          <p:cNvSpPr txBox="1"/>
          <p:nvPr/>
        </p:nvSpPr>
        <p:spPr>
          <a:xfrm>
            <a:off x="1628800" y="5706863"/>
            <a:ext cx="1688466" cy="307777"/>
          </a:xfrm>
          <a:prstGeom prst="rect">
            <a:avLst/>
          </a:prstGeom>
          <a:noFill/>
        </p:spPr>
        <p:txBody>
          <a:bodyPr wrap="square" rtlCol="0">
            <a:spAutoFit/>
          </a:bodyPr>
          <a:lstStyle/>
          <a:p>
            <a:r>
              <a:rPr lang="en-US" sz="1400" dirty="0" smtClean="0">
                <a:latin typeface="Arial" pitchFamily="34" charset="0"/>
                <a:cs typeface="Arial" pitchFamily="34" charset="0"/>
              </a:rPr>
              <a:t>ZD&amp;T Image1</a:t>
            </a:r>
          </a:p>
        </p:txBody>
      </p:sp>
      <p:sp>
        <p:nvSpPr>
          <p:cNvPr id="49" name="Rectangle 48"/>
          <p:cNvSpPr/>
          <p:nvPr/>
        </p:nvSpPr>
        <p:spPr>
          <a:xfrm>
            <a:off x="3977382" y="4769859"/>
            <a:ext cx="2231026" cy="7678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System Image</a:t>
            </a:r>
            <a:endParaRPr lang="en-US" sz="1400" dirty="0"/>
          </a:p>
        </p:txBody>
      </p:sp>
      <p:sp>
        <p:nvSpPr>
          <p:cNvPr id="50" name="TextBox 49"/>
          <p:cNvSpPr txBox="1"/>
          <p:nvPr/>
        </p:nvSpPr>
        <p:spPr>
          <a:xfrm>
            <a:off x="4035037" y="4925480"/>
            <a:ext cx="871495" cy="432414"/>
          </a:xfrm>
          <a:prstGeom prst="rect">
            <a:avLst/>
          </a:prstGeom>
          <a:noFill/>
        </p:spPr>
        <p:txBody>
          <a:bodyPr wrap="square" rtlCol="0">
            <a:spAutoFit/>
          </a:bodyPr>
          <a:lstStyle/>
          <a:p>
            <a:r>
              <a:rPr lang="en-US" sz="1400" dirty="0" smtClean="0">
                <a:latin typeface="Arial" pitchFamily="34" charset="0"/>
                <a:cs typeface="Arial" pitchFamily="34" charset="0"/>
              </a:rPr>
              <a:t>System volumes</a:t>
            </a:r>
          </a:p>
        </p:txBody>
      </p:sp>
      <p:sp>
        <p:nvSpPr>
          <p:cNvPr id="51" name="TextBox 50"/>
          <p:cNvSpPr txBox="1"/>
          <p:nvPr/>
        </p:nvSpPr>
        <p:spPr>
          <a:xfrm>
            <a:off x="5348905" y="4898764"/>
            <a:ext cx="871495" cy="254361"/>
          </a:xfrm>
          <a:prstGeom prst="rect">
            <a:avLst/>
          </a:prstGeom>
          <a:noFill/>
        </p:spPr>
        <p:txBody>
          <a:bodyPr wrap="square" rtlCol="0">
            <a:spAutoFit/>
          </a:bodyPr>
          <a:lstStyle/>
          <a:p>
            <a:r>
              <a:rPr lang="en-US" sz="1400" dirty="0" smtClean="0">
                <a:latin typeface="Arial" pitchFamily="34" charset="0"/>
                <a:cs typeface="Arial" pitchFamily="34" charset="0"/>
              </a:rPr>
              <a:t>App2</a:t>
            </a:r>
          </a:p>
        </p:txBody>
      </p:sp>
      <p:cxnSp>
        <p:nvCxnSpPr>
          <p:cNvPr id="52" name="Straight Connector 51"/>
          <p:cNvCxnSpPr/>
          <p:nvPr/>
        </p:nvCxnSpPr>
        <p:spPr>
          <a:xfrm>
            <a:off x="5117911" y="4735253"/>
            <a:ext cx="0" cy="767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211307" y="5698296"/>
            <a:ext cx="1688466" cy="307777"/>
          </a:xfrm>
          <a:prstGeom prst="rect">
            <a:avLst/>
          </a:prstGeom>
          <a:noFill/>
        </p:spPr>
        <p:txBody>
          <a:bodyPr wrap="square" rtlCol="0">
            <a:spAutoFit/>
          </a:bodyPr>
          <a:lstStyle/>
          <a:p>
            <a:r>
              <a:rPr lang="en-US" sz="1400" dirty="0" smtClean="0">
                <a:latin typeface="Arial" pitchFamily="34" charset="0"/>
                <a:cs typeface="Arial" pitchFamily="34" charset="0"/>
              </a:rPr>
              <a:t>ZD&amp;T Image2</a:t>
            </a:r>
          </a:p>
        </p:txBody>
      </p:sp>
      <p:sp>
        <p:nvSpPr>
          <p:cNvPr id="73" name="Curved Right Arrow 72"/>
          <p:cNvSpPr/>
          <p:nvPr/>
        </p:nvSpPr>
        <p:spPr>
          <a:xfrm>
            <a:off x="564193" y="3591800"/>
            <a:ext cx="665023" cy="1415959"/>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Curved Left Arrow 73"/>
          <p:cNvSpPr/>
          <p:nvPr/>
        </p:nvSpPr>
        <p:spPr>
          <a:xfrm>
            <a:off x="11433301" y="3614396"/>
            <a:ext cx="551263" cy="1695477"/>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p:cNvSpPr/>
          <p:nvPr/>
        </p:nvSpPr>
        <p:spPr>
          <a:xfrm>
            <a:off x="6547993" y="4784607"/>
            <a:ext cx="2231026" cy="7678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System Image</a:t>
            </a:r>
            <a:endParaRPr lang="en-US" sz="1400" dirty="0"/>
          </a:p>
        </p:txBody>
      </p:sp>
      <p:sp>
        <p:nvSpPr>
          <p:cNvPr id="76" name="TextBox 75"/>
          <p:cNvSpPr txBox="1"/>
          <p:nvPr/>
        </p:nvSpPr>
        <p:spPr>
          <a:xfrm>
            <a:off x="6605648" y="4940228"/>
            <a:ext cx="871495" cy="432414"/>
          </a:xfrm>
          <a:prstGeom prst="rect">
            <a:avLst/>
          </a:prstGeom>
          <a:noFill/>
        </p:spPr>
        <p:txBody>
          <a:bodyPr wrap="square" rtlCol="0">
            <a:spAutoFit/>
          </a:bodyPr>
          <a:lstStyle/>
          <a:p>
            <a:r>
              <a:rPr lang="en-US" sz="1400" dirty="0" smtClean="0">
                <a:latin typeface="Arial" pitchFamily="34" charset="0"/>
                <a:cs typeface="Arial" pitchFamily="34" charset="0"/>
              </a:rPr>
              <a:t>System volumes</a:t>
            </a:r>
          </a:p>
        </p:txBody>
      </p:sp>
      <p:sp>
        <p:nvSpPr>
          <p:cNvPr id="77" name="TextBox 76"/>
          <p:cNvSpPr txBox="1"/>
          <p:nvPr/>
        </p:nvSpPr>
        <p:spPr>
          <a:xfrm>
            <a:off x="7919516" y="4913512"/>
            <a:ext cx="871495" cy="254361"/>
          </a:xfrm>
          <a:prstGeom prst="rect">
            <a:avLst/>
          </a:prstGeom>
          <a:noFill/>
        </p:spPr>
        <p:txBody>
          <a:bodyPr wrap="square" rtlCol="0">
            <a:spAutoFit/>
          </a:bodyPr>
          <a:lstStyle/>
          <a:p>
            <a:r>
              <a:rPr lang="en-US" sz="1400" dirty="0" smtClean="0">
                <a:latin typeface="Arial" pitchFamily="34" charset="0"/>
                <a:cs typeface="Arial" pitchFamily="34" charset="0"/>
              </a:rPr>
              <a:t>App3</a:t>
            </a:r>
          </a:p>
        </p:txBody>
      </p:sp>
      <p:cxnSp>
        <p:nvCxnSpPr>
          <p:cNvPr id="78" name="Straight Connector 77"/>
          <p:cNvCxnSpPr/>
          <p:nvPr/>
        </p:nvCxnSpPr>
        <p:spPr>
          <a:xfrm>
            <a:off x="7633080" y="4750001"/>
            <a:ext cx="0" cy="767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781918" y="5713044"/>
            <a:ext cx="1688466" cy="307777"/>
          </a:xfrm>
          <a:prstGeom prst="rect">
            <a:avLst/>
          </a:prstGeom>
          <a:noFill/>
        </p:spPr>
        <p:txBody>
          <a:bodyPr wrap="square" rtlCol="0">
            <a:spAutoFit/>
          </a:bodyPr>
          <a:lstStyle/>
          <a:p>
            <a:r>
              <a:rPr lang="en-US" sz="1400" dirty="0" smtClean="0">
                <a:latin typeface="Arial" pitchFamily="34" charset="0"/>
                <a:cs typeface="Arial" pitchFamily="34" charset="0"/>
              </a:rPr>
              <a:t>ZD&amp;T Image3</a:t>
            </a:r>
          </a:p>
        </p:txBody>
      </p:sp>
      <p:sp>
        <p:nvSpPr>
          <p:cNvPr id="80" name="Rectangle 79"/>
          <p:cNvSpPr/>
          <p:nvPr/>
        </p:nvSpPr>
        <p:spPr>
          <a:xfrm>
            <a:off x="9084284" y="4774938"/>
            <a:ext cx="2231026" cy="7678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System Image</a:t>
            </a:r>
            <a:endParaRPr lang="en-US" sz="1400" dirty="0"/>
          </a:p>
        </p:txBody>
      </p:sp>
      <p:sp>
        <p:nvSpPr>
          <p:cNvPr id="81" name="TextBox 80"/>
          <p:cNvSpPr txBox="1"/>
          <p:nvPr/>
        </p:nvSpPr>
        <p:spPr>
          <a:xfrm>
            <a:off x="9141939" y="4930559"/>
            <a:ext cx="871495" cy="432414"/>
          </a:xfrm>
          <a:prstGeom prst="rect">
            <a:avLst/>
          </a:prstGeom>
          <a:noFill/>
        </p:spPr>
        <p:txBody>
          <a:bodyPr wrap="square" rtlCol="0">
            <a:spAutoFit/>
          </a:bodyPr>
          <a:lstStyle/>
          <a:p>
            <a:r>
              <a:rPr lang="en-US" sz="1400" dirty="0" smtClean="0">
                <a:latin typeface="Arial" pitchFamily="34" charset="0"/>
                <a:cs typeface="Arial" pitchFamily="34" charset="0"/>
              </a:rPr>
              <a:t>System volumes</a:t>
            </a:r>
          </a:p>
        </p:txBody>
      </p:sp>
      <p:sp>
        <p:nvSpPr>
          <p:cNvPr id="82" name="TextBox 81"/>
          <p:cNvSpPr txBox="1"/>
          <p:nvPr/>
        </p:nvSpPr>
        <p:spPr>
          <a:xfrm>
            <a:off x="10455807" y="4903843"/>
            <a:ext cx="871495" cy="254361"/>
          </a:xfrm>
          <a:prstGeom prst="rect">
            <a:avLst/>
          </a:prstGeom>
          <a:noFill/>
        </p:spPr>
        <p:txBody>
          <a:bodyPr wrap="square" rtlCol="0">
            <a:spAutoFit/>
          </a:bodyPr>
          <a:lstStyle/>
          <a:p>
            <a:r>
              <a:rPr lang="en-US" sz="1400" dirty="0" smtClean="0">
                <a:latin typeface="Arial" pitchFamily="34" charset="0"/>
                <a:cs typeface="Arial" pitchFamily="34" charset="0"/>
              </a:rPr>
              <a:t>App4</a:t>
            </a:r>
          </a:p>
        </p:txBody>
      </p:sp>
      <p:cxnSp>
        <p:nvCxnSpPr>
          <p:cNvPr id="83" name="Straight Connector 82"/>
          <p:cNvCxnSpPr/>
          <p:nvPr/>
        </p:nvCxnSpPr>
        <p:spPr>
          <a:xfrm>
            <a:off x="10224813" y="4740332"/>
            <a:ext cx="0" cy="767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9318209" y="5703375"/>
            <a:ext cx="1688466" cy="307777"/>
          </a:xfrm>
          <a:prstGeom prst="rect">
            <a:avLst/>
          </a:prstGeom>
          <a:noFill/>
        </p:spPr>
        <p:txBody>
          <a:bodyPr wrap="square" rtlCol="0">
            <a:spAutoFit/>
          </a:bodyPr>
          <a:lstStyle/>
          <a:p>
            <a:r>
              <a:rPr lang="en-US" sz="1400" dirty="0" smtClean="0">
                <a:latin typeface="Arial" pitchFamily="34" charset="0"/>
                <a:cs typeface="Arial" pitchFamily="34" charset="0"/>
              </a:rPr>
              <a:t>ZD&amp;T Image4</a:t>
            </a:r>
          </a:p>
        </p:txBody>
      </p:sp>
      <p:cxnSp>
        <p:nvCxnSpPr>
          <p:cNvPr id="4" name="Straight Arrow Connector 3"/>
          <p:cNvCxnSpPr/>
          <p:nvPr/>
        </p:nvCxnSpPr>
        <p:spPr>
          <a:xfrm flipH="1">
            <a:off x="3058488" y="2920185"/>
            <a:ext cx="4162078" cy="1798723"/>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648844" y="2931209"/>
            <a:ext cx="2854702" cy="1798934"/>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p:cNvCxnSpPr>
          <p:nvPr/>
        </p:nvCxnSpPr>
        <p:spPr>
          <a:xfrm flipH="1">
            <a:off x="8079539" y="2896602"/>
            <a:ext cx="1718090" cy="1853399"/>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2"/>
          </p:cNvCxnSpPr>
          <p:nvPr/>
        </p:nvCxnSpPr>
        <p:spPr>
          <a:xfrm flipH="1">
            <a:off x="10687971" y="2896602"/>
            <a:ext cx="278447" cy="1888005"/>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87611" y="3686400"/>
            <a:ext cx="3479524" cy="6505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Infosys Application Build tools/ accelerators to build application</a:t>
            </a:r>
            <a:endParaRPr lang="en-US" dirty="0">
              <a:solidFill>
                <a:schemeClr val="tx1"/>
              </a:solidFill>
            </a:endParaRPr>
          </a:p>
        </p:txBody>
      </p:sp>
      <p:cxnSp>
        <p:nvCxnSpPr>
          <p:cNvPr id="41" name="Straight Arrow Connector 40"/>
          <p:cNvCxnSpPr>
            <a:stCxn id="23" idx="2"/>
          </p:cNvCxnSpPr>
          <p:nvPr/>
        </p:nvCxnSpPr>
        <p:spPr>
          <a:xfrm flipH="1">
            <a:off x="1847762" y="3289844"/>
            <a:ext cx="10177" cy="1500314"/>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3" idx="2"/>
          </p:cNvCxnSpPr>
          <p:nvPr/>
        </p:nvCxnSpPr>
        <p:spPr>
          <a:xfrm>
            <a:off x="1857939" y="3289844"/>
            <a:ext cx="2590356" cy="1500314"/>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2"/>
          </p:cNvCxnSpPr>
          <p:nvPr/>
        </p:nvCxnSpPr>
        <p:spPr>
          <a:xfrm>
            <a:off x="1857939" y="3289844"/>
            <a:ext cx="5079698" cy="1460157"/>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2"/>
          </p:cNvCxnSpPr>
          <p:nvPr/>
        </p:nvCxnSpPr>
        <p:spPr>
          <a:xfrm>
            <a:off x="1857939" y="3289844"/>
            <a:ext cx="7504579" cy="1434385"/>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90227" y="3792300"/>
            <a:ext cx="3479524" cy="4387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zD&amp;T </a:t>
            </a:r>
            <a:r>
              <a:rPr lang="en-US" dirty="0" smtClean="0">
                <a:solidFill>
                  <a:schemeClr val="tx1"/>
                </a:solidFill>
              </a:rPr>
              <a:t>Provisioning </a:t>
            </a:r>
            <a:r>
              <a:rPr lang="en-US" dirty="0" err="1" smtClean="0">
                <a:solidFill>
                  <a:schemeClr val="tx1"/>
                </a:solidFill>
              </a:rPr>
              <a:t>ools</a:t>
            </a:r>
            <a:r>
              <a:rPr lang="en-US" dirty="0" smtClean="0">
                <a:solidFill>
                  <a:schemeClr val="tx1"/>
                </a:solidFill>
              </a:rPr>
              <a:t> </a:t>
            </a:r>
            <a:r>
              <a:rPr lang="en-US" dirty="0" smtClean="0">
                <a:solidFill>
                  <a:schemeClr val="tx1"/>
                </a:solidFill>
              </a:rPr>
              <a:t>build system volumes</a:t>
            </a:r>
            <a:endParaRPr lang="en-US" dirty="0">
              <a:solidFill>
                <a:schemeClr val="tx1"/>
              </a:solidFill>
            </a:endParaRPr>
          </a:p>
        </p:txBody>
      </p:sp>
    </p:spTree>
    <p:extLst>
      <p:ext uri="{BB962C8B-B14F-4D97-AF65-F5344CB8AC3E}">
        <p14:creationId xmlns:p14="http://schemas.microsoft.com/office/powerpoint/2010/main" val="300296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&amp; Clone</a:t>
            </a:r>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lumMod val="50000"/>
                  </a:srgbClr>
                </a:solidFill>
              </a:rPr>
              <a:pPr/>
              <a:t>2</a:t>
            </a:fld>
            <a:endParaRPr lang="en-US" dirty="0">
              <a:solidFill>
                <a:srgbClr val="6D6E71">
                  <a:lumMod val="50000"/>
                </a:srgbClr>
              </a:solidFill>
            </a:endParaRPr>
          </a:p>
        </p:txBody>
      </p:sp>
      <p:sp>
        <p:nvSpPr>
          <p:cNvPr id="6" name="Rectangle 5"/>
          <p:cNvSpPr/>
          <p:nvPr/>
        </p:nvSpPr>
        <p:spPr>
          <a:xfrm>
            <a:off x="1357520" y="1564366"/>
            <a:ext cx="2231026" cy="7678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System Image</a:t>
            </a:r>
            <a:endParaRPr lang="en-US" sz="1400" dirty="0"/>
          </a:p>
        </p:txBody>
      </p:sp>
      <p:cxnSp>
        <p:nvCxnSpPr>
          <p:cNvPr id="7" name="Straight Connector 6"/>
          <p:cNvCxnSpPr>
            <a:stCxn id="6" idx="0"/>
            <a:endCxn id="6" idx="2"/>
          </p:cNvCxnSpPr>
          <p:nvPr/>
        </p:nvCxnSpPr>
        <p:spPr>
          <a:xfrm>
            <a:off x="2473033" y="1564366"/>
            <a:ext cx="0" cy="767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40695" y="1662050"/>
            <a:ext cx="871495" cy="432414"/>
          </a:xfrm>
          <a:prstGeom prst="rect">
            <a:avLst/>
          </a:prstGeom>
          <a:noFill/>
        </p:spPr>
        <p:txBody>
          <a:bodyPr wrap="square" rtlCol="0">
            <a:spAutoFit/>
          </a:bodyPr>
          <a:lstStyle/>
          <a:p>
            <a:r>
              <a:rPr lang="en-US" sz="1400" dirty="0" smtClean="0">
                <a:latin typeface="Arial" pitchFamily="34" charset="0"/>
                <a:cs typeface="Arial" pitchFamily="34" charset="0"/>
              </a:rPr>
              <a:t>System volumes</a:t>
            </a:r>
          </a:p>
        </p:txBody>
      </p:sp>
      <p:sp>
        <p:nvSpPr>
          <p:cNvPr id="9" name="TextBox 8"/>
          <p:cNvSpPr txBox="1"/>
          <p:nvPr/>
        </p:nvSpPr>
        <p:spPr>
          <a:xfrm>
            <a:off x="2789557" y="1560731"/>
            <a:ext cx="798989" cy="307777"/>
          </a:xfrm>
          <a:prstGeom prst="rect">
            <a:avLst/>
          </a:prstGeom>
          <a:noFill/>
        </p:spPr>
        <p:txBody>
          <a:bodyPr wrap="square" rtlCol="0">
            <a:spAutoFit/>
          </a:bodyPr>
          <a:lstStyle/>
          <a:p>
            <a:r>
              <a:rPr lang="en-US" sz="1400" dirty="0" smtClean="0">
                <a:latin typeface="Arial" pitchFamily="34" charset="0"/>
                <a:cs typeface="Arial" pitchFamily="34" charset="0"/>
              </a:rPr>
              <a:t>App1</a:t>
            </a:r>
          </a:p>
        </p:txBody>
      </p:sp>
      <p:sp>
        <p:nvSpPr>
          <p:cNvPr id="10" name="TextBox 9"/>
          <p:cNvSpPr txBox="1"/>
          <p:nvPr/>
        </p:nvSpPr>
        <p:spPr>
          <a:xfrm>
            <a:off x="1628800" y="1015422"/>
            <a:ext cx="1688466" cy="307777"/>
          </a:xfrm>
          <a:prstGeom prst="rect">
            <a:avLst/>
          </a:prstGeom>
          <a:noFill/>
        </p:spPr>
        <p:txBody>
          <a:bodyPr wrap="square" rtlCol="0">
            <a:spAutoFit/>
          </a:bodyPr>
          <a:lstStyle/>
          <a:p>
            <a:r>
              <a:rPr lang="en-US" sz="1400" dirty="0" smtClean="0">
                <a:latin typeface="Arial" pitchFamily="34" charset="0"/>
                <a:cs typeface="Arial" pitchFamily="34" charset="0"/>
              </a:rPr>
              <a:t>ZD&amp;T Image1</a:t>
            </a:r>
          </a:p>
        </p:txBody>
      </p:sp>
      <p:sp>
        <p:nvSpPr>
          <p:cNvPr id="13" name="Flowchart: Magnetic Disk 12"/>
          <p:cNvSpPr/>
          <p:nvPr/>
        </p:nvSpPr>
        <p:spPr>
          <a:xfrm>
            <a:off x="2656040" y="1896433"/>
            <a:ext cx="353961" cy="39606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2883306" y="1896433"/>
            <a:ext cx="353961" cy="39606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3048222" y="1896433"/>
            <a:ext cx="353961" cy="39606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94566" y="3732275"/>
            <a:ext cx="3163639" cy="5734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zD&amp;T </a:t>
            </a:r>
            <a:r>
              <a:rPr lang="en-US" dirty="0" smtClean="0">
                <a:solidFill>
                  <a:schemeClr val="tx1"/>
                </a:solidFill>
              </a:rPr>
              <a:t>provisioning </a:t>
            </a:r>
            <a:r>
              <a:rPr lang="en-US" dirty="0" smtClean="0">
                <a:solidFill>
                  <a:schemeClr val="tx1"/>
                </a:solidFill>
              </a:rPr>
              <a:t>Tools build system volumes</a:t>
            </a:r>
            <a:endParaRPr lang="en-US" dirty="0">
              <a:solidFill>
                <a:schemeClr val="tx1"/>
              </a:solidFill>
            </a:endParaRPr>
          </a:p>
        </p:txBody>
      </p:sp>
      <p:sp>
        <p:nvSpPr>
          <p:cNvPr id="27" name="Down Arrow 26"/>
          <p:cNvSpPr/>
          <p:nvPr/>
        </p:nvSpPr>
        <p:spPr>
          <a:xfrm>
            <a:off x="2791834" y="2292496"/>
            <a:ext cx="415241" cy="260112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2530688" y="4883352"/>
            <a:ext cx="871495" cy="116063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Application backup image.</a:t>
            </a:r>
            <a:endParaRPr lang="en-US" sz="1100" b="1" dirty="0">
              <a:solidFill>
                <a:schemeClr val="tx1"/>
              </a:solidFill>
            </a:endParaRPr>
          </a:p>
        </p:txBody>
      </p:sp>
      <p:sp>
        <p:nvSpPr>
          <p:cNvPr id="29" name="Rectangle 28"/>
          <p:cNvSpPr/>
          <p:nvPr/>
        </p:nvSpPr>
        <p:spPr>
          <a:xfrm>
            <a:off x="7745697" y="929737"/>
            <a:ext cx="3149857" cy="2315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MS – Test LPAs (multiplex</a:t>
            </a:r>
            <a:endParaRPr lang="en-US" dirty="0"/>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7339" y="870109"/>
            <a:ext cx="440279" cy="819971"/>
          </a:xfrm>
          <a:prstGeom prst="rect">
            <a:avLst/>
          </a:prstGeom>
        </p:spPr>
      </p:pic>
      <p:sp>
        <p:nvSpPr>
          <p:cNvPr id="31" name="TextBox 30"/>
          <p:cNvSpPr txBox="1"/>
          <p:nvPr/>
        </p:nvSpPr>
        <p:spPr>
          <a:xfrm>
            <a:off x="7802727" y="970232"/>
            <a:ext cx="2365301" cy="646331"/>
          </a:xfrm>
          <a:prstGeom prst="rect">
            <a:avLst/>
          </a:prstGeom>
          <a:solidFill>
            <a:schemeClr val="bg1"/>
          </a:solidFill>
          <a:ln>
            <a:solidFill>
              <a:schemeClr val="bg1"/>
            </a:solidFill>
          </a:ln>
        </p:spPr>
        <p:txBody>
          <a:bodyPr wrap="square" rtlCol="0">
            <a:spAutoFit/>
          </a:bodyPr>
          <a:lstStyle/>
          <a:p>
            <a:r>
              <a:rPr lang="en-US" dirty="0" smtClean="0">
                <a:latin typeface="Arial" pitchFamily="34" charset="0"/>
                <a:cs typeface="Arial" pitchFamily="34" charset="0"/>
              </a:rPr>
              <a:t>MS – Test LPA (</a:t>
            </a:r>
            <a:r>
              <a:rPr lang="en-US" dirty="0" err="1" smtClean="0">
                <a:latin typeface="Arial" pitchFamily="34" charset="0"/>
                <a:cs typeface="Arial" pitchFamily="34" charset="0"/>
              </a:rPr>
              <a:t>monoplex</a:t>
            </a:r>
            <a:r>
              <a:rPr lang="en-US" dirty="0" smtClean="0">
                <a:latin typeface="Arial" pitchFamily="34" charset="0"/>
                <a:cs typeface="Arial" pitchFamily="34" charset="0"/>
              </a:rPr>
              <a:t>)	</a:t>
            </a:r>
          </a:p>
        </p:txBody>
      </p:sp>
      <p:sp>
        <p:nvSpPr>
          <p:cNvPr id="32" name="Flowchart: Magnetic Disk 31"/>
          <p:cNvSpPr/>
          <p:nvPr/>
        </p:nvSpPr>
        <p:spPr>
          <a:xfrm>
            <a:off x="7906482" y="1560731"/>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a:t>
            </a:r>
            <a:endParaRPr lang="en-US" dirty="0">
              <a:solidFill>
                <a:schemeClr val="tx1"/>
              </a:solidFill>
            </a:endParaRPr>
          </a:p>
        </p:txBody>
      </p:sp>
      <p:sp>
        <p:nvSpPr>
          <p:cNvPr id="33" name="Flowchart: Magnetic Disk 32"/>
          <p:cNvSpPr/>
          <p:nvPr/>
        </p:nvSpPr>
        <p:spPr>
          <a:xfrm>
            <a:off x="9147825" y="1539887"/>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a:t>
            </a:r>
            <a:endParaRPr lang="en-US" dirty="0">
              <a:solidFill>
                <a:schemeClr val="tx1"/>
              </a:solidFill>
            </a:endParaRPr>
          </a:p>
        </p:txBody>
      </p:sp>
      <p:sp>
        <p:nvSpPr>
          <p:cNvPr id="34" name="Flowchart: Magnetic Disk 33"/>
          <p:cNvSpPr/>
          <p:nvPr/>
        </p:nvSpPr>
        <p:spPr>
          <a:xfrm>
            <a:off x="7922980" y="2272588"/>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USS</a:t>
            </a:r>
            <a:endParaRPr lang="en-US" dirty="0">
              <a:solidFill>
                <a:schemeClr val="tx1"/>
              </a:solidFill>
            </a:endParaRPr>
          </a:p>
        </p:txBody>
      </p:sp>
      <p:sp>
        <p:nvSpPr>
          <p:cNvPr id="35" name="Flowchart: Magnetic Disk 34"/>
          <p:cNvSpPr/>
          <p:nvPr/>
        </p:nvSpPr>
        <p:spPr>
          <a:xfrm>
            <a:off x="9147825" y="2314392"/>
            <a:ext cx="763976" cy="39202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DB2/CICS/IMS</a:t>
            </a:r>
            <a:endParaRPr lang="en-US" sz="900" dirty="0">
              <a:solidFill>
                <a:schemeClr val="tx1"/>
              </a:solidFill>
            </a:endParaRPr>
          </a:p>
        </p:txBody>
      </p:sp>
      <p:sp>
        <p:nvSpPr>
          <p:cNvPr id="36" name="Rectangle 35"/>
          <p:cNvSpPr/>
          <p:nvPr/>
        </p:nvSpPr>
        <p:spPr>
          <a:xfrm>
            <a:off x="7802727" y="2958172"/>
            <a:ext cx="2969292" cy="205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setup &amp; data</a:t>
            </a:r>
            <a:endParaRPr lang="en-US" dirty="0"/>
          </a:p>
        </p:txBody>
      </p:sp>
      <p:sp>
        <p:nvSpPr>
          <p:cNvPr id="37" name="Rectangle 36"/>
          <p:cNvSpPr/>
          <p:nvPr/>
        </p:nvSpPr>
        <p:spPr>
          <a:xfrm>
            <a:off x="7937002" y="5079725"/>
            <a:ext cx="2231026" cy="7678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System Image</a:t>
            </a:r>
            <a:endParaRPr lang="en-US" sz="1400" dirty="0"/>
          </a:p>
        </p:txBody>
      </p:sp>
      <p:sp>
        <p:nvSpPr>
          <p:cNvPr id="38" name="Right Arrow 37"/>
          <p:cNvSpPr/>
          <p:nvPr/>
        </p:nvSpPr>
        <p:spPr>
          <a:xfrm>
            <a:off x="3525875" y="5324168"/>
            <a:ext cx="4380607" cy="5234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37" idx="0"/>
            <a:endCxn id="37" idx="2"/>
          </p:cNvCxnSpPr>
          <p:nvPr/>
        </p:nvCxnSpPr>
        <p:spPr>
          <a:xfrm>
            <a:off x="9052515" y="5079725"/>
            <a:ext cx="0" cy="767891"/>
          </a:xfrm>
          <a:prstGeom prst="line">
            <a:avLst/>
          </a:prstGeom>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a:off x="9394723" y="3245600"/>
            <a:ext cx="398206" cy="18341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174524" y="5170644"/>
            <a:ext cx="871495" cy="432414"/>
          </a:xfrm>
          <a:prstGeom prst="rect">
            <a:avLst/>
          </a:prstGeom>
          <a:noFill/>
        </p:spPr>
        <p:txBody>
          <a:bodyPr wrap="square" rtlCol="0">
            <a:spAutoFit/>
          </a:bodyPr>
          <a:lstStyle/>
          <a:p>
            <a:r>
              <a:rPr lang="en-US" sz="1400" dirty="0" smtClean="0">
                <a:latin typeface="Arial" pitchFamily="34" charset="0"/>
                <a:cs typeface="Arial" pitchFamily="34" charset="0"/>
              </a:rPr>
              <a:t>System volumes</a:t>
            </a:r>
          </a:p>
        </p:txBody>
      </p:sp>
      <p:sp>
        <p:nvSpPr>
          <p:cNvPr id="44" name="TextBox 43"/>
          <p:cNvSpPr txBox="1"/>
          <p:nvPr/>
        </p:nvSpPr>
        <p:spPr>
          <a:xfrm>
            <a:off x="8131517" y="5309781"/>
            <a:ext cx="798989" cy="307777"/>
          </a:xfrm>
          <a:prstGeom prst="rect">
            <a:avLst/>
          </a:prstGeom>
          <a:noFill/>
        </p:spPr>
        <p:txBody>
          <a:bodyPr wrap="square" rtlCol="0">
            <a:spAutoFit/>
          </a:bodyPr>
          <a:lstStyle/>
          <a:p>
            <a:r>
              <a:rPr lang="en-US" sz="1400" dirty="0" smtClean="0">
                <a:latin typeface="Arial" pitchFamily="34" charset="0"/>
                <a:cs typeface="Arial" pitchFamily="34" charset="0"/>
              </a:rPr>
              <a:t>App1</a:t>
            </a:r>
          </a:p>
        </p:txBody>
      </p:sp>
      <p:sp>
        <p:nvSpPr>
          <p:cNvPr id="45" name="TextBox 44"/>
          <p:cNvSpPr txBox="1"/>
          <p:nvPr/>
        </p:nvSpPr>
        <p:spPr>
          <a:xfrm>
            <a:off x="8131517" y="5943601"/>
            <a:ext cx="2000089" cy="307777"/>
          </a:xfrm>
          <a:prstGeom prst="rect">
            <a:avLst/>
          </a:prstGeom>
          <a:noFill/>
        </p:spPr>
        <p:txBody>
          <a:bodyPr wrap="square" rtlCol="0">
            <a:spAutoFit/>
          </a:bodyPr>
          <a:lstStyle/>
          <a:p>
            <a:r>
              <a:rPr lang="en-US" sz="1400" dirty="0" smtClean="0">
                <a:latin typeface="Arial" pitchFamily="34" charset="0"/>
                <a:cs typeface="Arial" pitchFamily="34" charset="0"/>
              </a:rPr>
              <a:t>ZD&amp;T </a:t>
            </a:r>
            <a:r>
              <a:rPr lang="en-US" sz="1400" dirty="0" smtClean="0">
                <a:latin typeface="Arial" pitchFamily="34" charset="0"/>
                <a:cs typeface="Arial" pitchFamily="34" charset="0"/>
              </a:rPr>
              <a:t>Clone of App1</a:t>
            </a:r>
            <a:endParaRPr lang="en-US" sz="1400" dirty="0" smtClean="0">
              <a:latin typeface="Arial" pitchFamily="34" charset="0"/>
              <a:cs typeface="Arial" pitchFamily="34" charset="0"/>
            </a:endParaRPr>
          </a:p>
        </p:txBody>
      </p:sp>
      <p:cxnSp>
        <p:nvCxnSpPr>
          <p:cNvPr id="47" name="Straight Arrow Connector 46"/>
          <p:cNvCxnSpPr>
            <a:stCxn id="18" idx="1"/>
          </p:cNvCxnSpPr>
          <p:nvPr/>
        </p:nvCxnSpPr>
        <p:spPr>
          <a:xfrm flipH="1">
            <a:off x="3048222" y="4019023"/>
            <a:ext cx="846344" cy="2203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061587" y="4305770"/>
            <a:ext cx="14748" cy="1165882"/>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8" idx="3"/>
          </p:cNvCxnSpPr>
          <p:nvPr/>
        </p:nvCxnSpPr>
        <p:spPr>
          <a:xfrm>
            <a:off x="7058205" y="4019023"/>
            <a:ext cx="2454505"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440051"/>
      </p:ext>
    </p:extLst>
  </p:cSld>
  <p:clrMapOvr>
    <a:masterClrMapping/>
  </p:clrMapOvr>
</p:sld>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4426</TotalTime>
  <Words>140</Words>
  <Application>Microsoft Office PowerPoint</Application>
  <PresentationFormat>Widescreen</PresentationFormat>
  <Paragraphs>57</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1_Office Theme</vt:lpstr>
      <vt:lpstr>ZD&amp;T Solution </vt:lpstr>
      <vt:lpstr>Backup &amp; Clone</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steps</dc:title>
  <dc:creator>Anitha Kizhakkethazhaveettil</dc:creator>
  <cp:lastModifiedBy>Madesh Ramamoorthy</cp:lastModifiedBy>
  <cp:revision>194</cp:revision>
  <dcterms:created xsi:type="dcterms:W3CDTF">2017-07-22T06:10:49Z</dcterms:created>
  <dcterms:modified xsi:type="dcterms:W3CDTF">2019-09-12T15:09:45Z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Madesh_Ramamoorthy@ad.infosys.com</vt:lpwstr>
  </property>
  <property fmtid="{D5CDD505-2E9C-101B-9397-08002B2CF9AE}" pid="5" name="MSIP_Label_be4b3411-284d-4d31-bd4f-bc13ef7f1fd6_SetDate">
    <vt:lpwstr>2019-09-09T12:31:10.2350291Z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af253109-6879-4b76-a1ba-0a6676afbc95</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Madesh_Ramamoorthy@ad.infosys.com</vt:lpwstr>
  </property>
  <property fmtid="{D5CDD505-2E9C-101B-9397-08002B2CF9AE}" pid="13" name="MSIP_Label_a0819fa7-4367-4500-ba88-dd630d977609_SetDate">
    <vt:lpwstr>2019-09-09T12:31:10.2350291Z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af253109-6879-4b76-a1ba-0a6676afbc95</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