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7"/>
    <p:restoredTop sz="96327"/>
  </p:normalViewPr>
  <p:slideViewPr>
    <p:cSldViewPr snapToGrid="0" snapToObjects="1">
      <p:cViewPr varScale="1">
        <p:scale>
          <a:sx n="110" d="100"/>
          <a:sy n="110" d="100"/>
        </p:scale>
        <p:origin x="1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1E63-B088-A64D-9BC5-22325874F247}"/>
              </a:ext>
            </a:extLst>
          </p:cNvPr>
          <p:cNvSpPr>
            <a:spLocks noGrp="1"/>
          </p:cNvSpPr>
          <p:nvPr>
            <p:ph type="ctrTitle"/>
          </p:nvPr>
        </p:nvSpPr>
        <p:spPr/>
        <p:txBody>
          <a:bodyPr>
            <a:normAutofit fontScale="90000"/>
          </a:bodyPr>
          <a:lstStyle/>
          <a:p>
            <a:r>
              <a:rPr lang="en-US" dirty="0"/>
              <a:t>Coursera capstone </a:t>
            </a:r>
            <a:r>
              <a:rPr lang="en-US" dirty="0" err="1"/>
              <a:t>ibm</a:t>
            </a:r>
            <a:r>
              <a:rPr lang="en-US" dirty="0"/>
              <a:t> data science professional certificate – Best venues to open a traditional Italian restaurant</a:t>
            </a:r>
          </a:p>
        </p:txBody>
      </p:sp>
      <p:sp>
        <p:nvSpPr>
          <p:cNvPr id="3" name="Subtitle 2">
            <a:extLst>
              <a:ext uri="{FF2B5EF4-FFF2-40B4-BE49-F238E27FC236}">
                <a16:creationId xmlns:a16="http://schemas.microsoft.com/office/drawing/2014/main" id="{109705BB-BC32-7F4B-AE50-53316BA5861D}"/>
              </a:ext>
            </a:extLst>
          </p:cNvPr>
          <p:cNvSpPr>
            <a:spLocks noGrp="1"/>
          </p:cNvSpPr>
          <p:nvPr>
            <p:ph type="subTitle" idx="1"/>
          </p:nvPr>
        </p:nvSpPr>
        <p:spPr/>
        <p:txBody>
          <a:bodyPr/>
          <a:lstStyle/>
          <a:p>
            <a:r>
              <a:rPr lang="en-US" dirty="0" err="1"/>
              <a:t>Keerthana</a:t>
            </a:r>
            <a:r>
              <a:rPr lang="en-US" dirty="0"/>
              <a:t> </a:t>
            </a:r>
            <a:r>
              <a:rPr lang="en-US" dirty="0" err="1"/>
              <a:t>Madhavan</a:t>
            </a:r>
            <a:endParaRPr lang="en-US" dirty="0"/>
          </a:p>
          <a:p>
            <a:r>
              <a:rPr lang="en-US" dirty="0"/>
              <a:t>July 2020</a:t>
            </a:r>
          </a:p>
        </p:txBody>
      </p:sp>
    </p:spTree>
    <p:extLst>
      <p:ext uri="{BB962C8B-B14F-4D97-AF65-F5344CB8AC3E}">
        <p14:creationId xmlns:p14="http://schemas.microsoft.com/office/powerpoint/2010/main" val="195202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B6D-1168-B843-BAAD-C682A4A215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85DD16-2E2E-DF45-8ABA-1D14D1B530A3}"/>
              </a:ext>
            </a:extLst>
          </p:cNvPr>
          <p:cNvSpPr>
            <a:spLocks noGrp="1"/>
          </p:cNvSpPr>
          <p:nvPr>
            <p:ph idx="1"/>
          </p:nvPr>
        </p:nvSpPr>
        <p:spPr/>
        <p:txBody>
          <a:bodyPr>
            <a:normAutofit lnSpcReduction="10000"/>
          </a:bodyPr>
          <a:lstStyle/>
          <a:p>
            <a:r>
              <a:rPr lang="en-US" dirty="0"/>
              <a:t>In this project I will be performing a data analysis on the best places to open an Italian Restaurant – PIZZA! in a populous city Toronto, Canada. Italy is not only known for pizza, but a lot of traditional and rich Mediterranean cuisine. However, during the colonization, traditional Italian food have been modernized, but there exist few natives in Canada who are yearning for good Italian Food. The beauty of Italian food, it just consists of two-four main ingredients that evolve into mouth-watering taste. So now it’s time to get Milan in Toronto. </a:t>
            </a:r>
          </a:p>
        </p:txBody>
      </p:sp>
    </p:spTree>
    <p:extLst>
      <p:ext uri="{BB962C8B-B14F-4D97-AF65-F5344CB8AC3E}">
        <p14:creationId xmlns:p14="http://schemas.microsoft.com/office/powerpoint/2010/main" val="116712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147A-F0CB-D24D-9586-C09268E64CC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3BF2C67-BB66-4449-BA55-53F0756FD2C5}"/>
              </a:ext>
            </a:extLst>
          </p:cNvPr>
          <p:cNvSpPr>
            <a:spLocks noGrp="1"/>
          </p:cNvSpPr>
          <p:nvPr>
            <p:ph idx="1"/>
          </p:nvPr>
        </p:nvSpPr>
        <p:spPr/>
        <p:txBody>
          <a:bodyPr/>
          <a:lstStyle/>
          <a:p>
            <a:r>
              <a:rPr lang="en-US" dirty="0"/>
              <a:t>The objective of this capstone project is to find the most suitable location to open a traditional Italian Cuisine in Toronto, Canada. By using various Data Science and Machine Learning methods and tools such as clustering and folium. This project will provide the best clusters of location to open the restaurant based on the neighborhood data of Toronto. </a:t>
            </a:r>
          </a:p>
          <a:p>
            <a:endParaRPr lang="en-US" dirty="0"/>
          </a:p>
        </p:txBody>
      </p:sp>
    </p:spTree>
    <p:extLst>
      <p:ext uri="{BB962C8B-B14F-4D97-AF65-F5344CB8AC3E}">
        <p14:creationId xmlns:p14="http://schemas.microsoft.com/office/powerpoint/2010/main" val="29099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EB5D-688D-AE44-9CFB-5D2C1EBE060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A48A7D1-FF66-3940-8ED6-79937724D16D}"/>
              </a:ext>
            </a:extLst>
          </p:cNvPr>
          <p:cNvSpPr>
            <a:spLocks noGrp="1"/>
          </p:cNvSpPr>
          <p:nvPr>
            <p:ph idx="1"/>
          </p:nvPr>
        </p:nvSpPr>
        <p:spPr/>
        <p:txBody>
          <a:bodyPr>
            <a:normAutofit lnSpcReduction="10000"/>
          </a:bodyPr>
          <a:lstStyle/>
          <a:p>
            <a:r>
              <a:rPr lang="en-US" dirty="0"/>
              <a:t>To Solve this problem, I got access to these data</a:t>
            </a:r>
          </a:p>
          <a:p>
            <a:pPr lvl="1"/>
            <a:r>
              <a:rPr lang="en-US" dirty="0"/>
              <a:t>The Toronto Neighborhood Postal Codes</a:t>
            </a:r>
          </a:p>
          <a:p>
            <a:pPr lvl="1"/>
            <a:r>
              <a:rPr lang="en-US" dirty="0"/>
              <a:t>Access to Latitude and Longitude of Toronto Neighborhoods</a:t>
            </a:r>
          </a:p>
          <a:p>
            <a:pPr lvl="1"/>
            <a:r>
              <a:rPr lang="en-US" dirty="0"/>
              <a:t>Data related to current Italian Restaurant. </a:t>
            </a:r>
          </a:p>
          <a:p>
            <a:r>
              <a:rPr lang="en-US" dirty="0"/>
              <a:t>Sources of Data</a:t>
            </a:r>
          </a:p>
          <a:p>
            <a:pPr lvl="1"/>
            <a:r>
              <a:rPr lang="en-US" dirty="0"/>
              <a:t>Neighborhood Wikipedia</a:t>
            </a:r>
          </a:p>
          <a:p>
            <a:pPr lvl="1"/>
            <a:r>
              <a:rPr lang="en-US" dirty="0"/>
              <a:t>Geospatial </a:t>
            </a:r>
            <a:r>
              <a:rPr lang="en-US" dirty="0" err="1"/>
              <a:t>Data.csv</a:t>
            </a:r>
            <a:endParaRPr lang="en-US" dirty="0"/>
          </a:p>
          <a:p>
            <a:pPr lvl="1"/>
            <a:r>
              <a:rPr lang="en-US" dirty="0"/>
              <a:t>Foursquare API for venue Data</a:t>
            </a:r>
          </a:p>
        </p:txBody>
      </p:sp>
    </p:spTree>
    <p:extLst>
      <p:ext uri="{BB962C8B-B14F-4D97-AF65-F5344CB8AC3E}">
        <p14:creationId xmlns:p14="http://schemas.microsoft.com/office/powerpoint/2010/main" val="85103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77A9-AA1F-D940-96C4-F8AA567A447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73877CD-78C6-F649-B071-75F040B3538E}"/>
              </a:ext>
            </a:extLst>
          </p:cNvPr>
          <p:cNvSpPr>
            <a:spLocks noGrp="1"/>
          </p:cNvSpPr>
          <p:nvPr>
            <p:ph idx="1"/>
          </p:nvPr>
        </p:nvSpPr>
        <p:spPr/>
        <p:txBody>
          <a:bodyPr>
            <a:normAutofit lnSpcReduction="10000"/>
          </a:bodyPr>
          <a:lstStyle/>
          <a:p>
            <a:r>
              <a:rPr lang="en-US" dirty="0"/>
              <a:t>Web scraping of</a:t>
            </a:r>
          </a:p>
          <a:p>
            <a:r>
              <a:rPr lang="en-US" dirty="0"/>
              <a:t> Get Latitude and Longitude using the csv file</a:t>
            </a:r>
          </a:p>
          <a:p>
            <a:r>
              <a:rPr lang="en-US" dirty="0"/>
              <a:t>Use Foursquare API to get venue data</a:t>
            </a:r>
          </a:p>
          <a:p>
            <a:r>
              <a:rPr lang="en-US" dirty="0"/>
              <a:t>Group Data by neighborhood and taking the mean of the frequency of occurrence of each venue category</a:t>
            </a:r>
          </a:p>
          <a:p>
            <a:r>
              <a:rPr lang="en-US" dirty="0"/>
              <a:t>Filter the venue by Italian Restaurants</a:t>
            </a:r>
          </a:p>
          <a:p>
            <a:r>
              <a:rPr lang="en-US" dirty="0"/>
              <a:t>Perform clustering on the data using k-mean clustering algorithm</a:t>
            </a:r>
          </a:p>
        </p:txBody>
      </p:sp>
    </p:spTree>
    <p:extLst>
      <p:ext uri="{BB962C8B-B14F-4D97-AF65-F5344CB8AC3E}">
        <p14:creationId xmlns:p14="http://schemas.microsoft.com/office/powerpoint/2010/main" val="358822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DFC25F-F1FD-3549-8B70-521F86D9AE18}"/>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results</a:t>
            </a:r>
          </a:p>
        </p:txBody>
      </p:sp>
      <p:sp>
        <p:nvSpPr>
          <p:cNvPr id="9" name="Content Placeholder 8">
            <a:extLst>
              <a:ext uri="{FF2B5EF4-FFF2-40B4-BE49-F238E27FC236}">
                <a16:creationId xmlns:a16="http://schemas.microsoft.com/office/drawing/2014/main" id="{73227860-CE72-435E-9CC0-2D1A28EBAEEC}"/>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Categorized the neighborhoods into 3 clusters:</a:t>
            </a:r>
          </a:p>
          <a:p>
            <a:pPr lvl="1"/>
            <a:r>
              <a:rPr lang="en-US" sz="1000" dirty="0">
                <a:solidFill>
                  <a:srgbClr val="FFFFFF"/>
                </a:solidFill>
              </a:rPr>
              <a:t>Green Cluster 0: Neighborhoods with moderate number of Restaurants</a:t>
            </a:r>
          </a:p>
          <a:p>
            <a:pPr lvl="1"/>
            <a:r>
              <a:rPr lang="en-US" sz="1000" dirty="0">
                <a:solidFill>
                  <a:srgbClr val="FFFFFF"/>
                </a:solidFill>
              </a:rPr>
              <a:t>Blue Cluster 1: with low number or no existence of a Italian restaurant</a:t>
            </a:r>
          </a:p>
          <a:p>
            <a:pPr lvl="1"/>
            <a:r>
              <a:rPr lang="en-US" sz="1000" dirty="0">
                <a:solidFill>
                  <a:srgbClr val="FFFFFF"/>
                </a:solidFill>
              </a:rPr>
              <a:t>Red Cluster 2: With high concentration of Italian Restaurants</a:t>
            </a:r>
          </a:p>
          <a:p>
            <a:pPr lvl="1"/>
            <a:endParaRPr lang="en-US" sz="10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close up of a map&#10;&#10;Description automatically generated">
            <a:extLst>
              <a:ext uri="{FF2B5EF4-FFF2-40B4-BE49-F238E27FC236}">
                <a16:creationId xmlns:a16="http://schemas.microsoft.com/office/drawing/2014/main" id="{5D09AC0F-DE27-5D4E-B598-3555C8561D1A}"/>
              </a:ext>
            </a:extLst>
          </p:cNvPr>
          <p:cNvPicPr>
            <a:picLocks noChangeAspect="1"/>
          </p:cNvPicPr>
          <p:nvPr/>
        </p:nvPicPr>
        <p:blipFill>
          <a:blip r:embed="rId3"/>
          <a:stretch>
            <a:fillRect/>
          </a:stretch>
        </p:blipFill>
        <p:spPr>
          <a:xfrm>
            <a:off x="4711778" y="1553192"/>
            <a:ext cx="6844045" cy="3747112"/>
          </a:xfrm>
          <a:prstGeom prst="rect">
            <a:avLst/>
          </a:prstGeom>
        </p:spPr>
      </p:pic>
    </p:spTree>
    <p:extLst>
      <p:ext uri="{BB962C8B-B14F-4D97-AF65-F5344CB8AC3E}">
        <p14:creationId xmlns:p14="http://schemas.microsoft.com/office/powerpoint/2010/main" val="15443764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6658-7D5A-1349-870A-A23F0C4FAF9C}"/>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AF08471F-35CF-AB43-A204-8D62BA1EF167}"/>
              </a:ext>
            </a:extLst>
          </p:cNvPr>
          <p:cNvSpPr>
            <a:spLocks noGrp="1"/>
          </p:cNvSpPr>
          <p:nvPr>
            <p:ph idx="1"/>
          </p:nvPr>
        </p:nvSpPr>
        <p:spPr/>
        <p:txBody>
          <a:bodyPr/>
          <a:lstStyle/>
          <a:p>
            <a:r>
              <a:rPr lang="en-US" dirty="0"/>
              <a:t>Highest number is in cluster 2 and less numbers in cluster 0</a:t>
            </a:r>
          </a:p>
          <a:p>
            <a:r>
              <a:rPr lang="en-US" dirty="0"/>
              <a:t>Cluster 1 has very low Italian restaurants in the neighborhoods</a:t>
            </a:r>
          </a:p>
          <a:p>
            <a:r>
              <a:rPr lang="en-US" dirty="0"/>
              <a:t>There is a lot of Italian restaurants in the spread throughout the city. </a:t>
            </a:r>
          </a:p>
        </p:txBody>
      </p:sp>
    </p:spTree>
    <p:extLst>
      <p:ext uri="{BB962C8B-B14F-4D97-AF65-F5344CB8AC3E}">
        <p14:creationId xmlns:p14="http://schemas.microsoft.com/office/powerpoint/2010/main" val="45511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0163-8773-FD48-AF7A-F333DB36EB1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DDDEF5D-9E01-8541-956A-595B6B924545}"/>
              </a:ext>
            </a:extLst>
          </p:cNvPr>
          <p:cNvSpPr>
            <a:spLocks noGrp="1"/>
          </p:cNvSpPr>
          <p:nvPr>
            <p:ph idx="1"/>
          </p:nvPr>
        </p:nvSpPr>
        <p:spPr/>
        <p:txBody>
          <a:bodyPr/>
          <a:lstStyle/>
          <a:p>
            <a:r>
              <a:rPr lang="en-US" dirty="0"/>
              <a:t>Most of the Italian Restaurants are in the cluster 2, and then cluster 0</a:t>
            </a:r>
          </a:p>
          <a:p>
            <a:r>
              <a:rPr lang="en-US" dirty="0"/>
              <a:t>the Neighborhoods First Canadian Place, Underground city in Cluster 1 are like the best places to open a traditional Italian Restaurants. </a:t>
            </a:r>
          </a:p>
          <a:p>
            <a:r>
              <a:rPr lang="en-US" dirty="0"/>
              <a:t>Looking at nearby venues it seems cluster 0 and 1. I think it might be a good location as there are not a lot of Italian restaurants in these areas. Therefore, this project recommends these neighborhoods to open a hot Italian Restaurant.</a:t>
            </a:r>
          </a:p>
        </p:txBody>
      </p:sp>
    </p:spTree>
    <p:extLst>
      <p:ext uri="{BB962C8B-B14F-4D97-AF65-F5344CB8AC3E}">
        <p14:creationId xmlns:p14="http://schemas.microsoft.com/office/powerpoint/2010/main" val="282044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7CDE-19EF-6545-B0A7-4E1972FEA6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530CF4E-B27F-284C-A668-3DE0E9FF0EAB}"/>
              </a:ext>
            </a:extLst>
          </p:cNvPr>
          <p:cNvSpPr>
            <a:spLocks noGrp="1"/>
          </p:cNvSpPr>
          <p:nvPr>
            <p:ph idx="1"/>
          </p:nvPr>
        </p:nvSpPr>
        <p:spPr/>
        <p:txBody>
          <a:bodyPr/>
          <a:lstStyle/>
          <a:p>
            <a:r>
              <a:rPr lang="en-US" dirty="0"/>
              <a:t>Answer to the Business Question: The neighborhoods in cluster 1 are the most preferred locations to open a new Traditional Italian Restaurants</a:t>
            </a:r>
          </a:p>
          <a:p>
            <a:r>
              <a:rPr lang="en-US" dirty="0"/>
              <a:t>The three clusters will help stakeholder decide where they want to invest and start a restaurant. </a:t>
            </a:r>
          </a:p>
          <a:p>
            <a:endParaRPr lang="en-US" dirty="0"/>
          </a:p>
          <a:p>
            <a:r>
              <a:rPr lang="en-US"/>
              <a:t>Thank you. </a:t>
            </a:r>
            <a:endParaRPr lang="en-US" dirty="0"/>
          </a:p>
        </p:txBody>
      </p:sp>
    </p:spTree>
    <p:extLst>
      <p:ext uri="{BB962C8B-B14F-4D97-AF65-F5344CB8AC3E}">
        <p14:creationId xmlns:p14="http://schemas.microsoft.com/office/powerpoint/2010/main" val="3103330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TotalTime>
  <Words>496</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Coursera capstone ibm data science professional certificate – Best venues to open a traditional Italian restaurant</vt:lpstr>
      <vt:lpstr>Introduction</vt:lpstr>
      <vt:lpstr>Business Problem</vt:lpstr>
      <vt:lpstr>Data</vt:lpstr>
      <vt:lpstr>Methodology</vt:lpstr>
      <vt:lpstr>results</vt:lpstr>
      <vt:lpstr>discussions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data science professional certificate – Best venues to open a traditional Italian restaurant</dc:title>
  <dc:creator>keerthana madhavaan</dc:creator>
  <cp:lastModifiedBy>keerthana madhavaan</cp:lastModifiedBy>
  <cp:revision>2</cp:revision>
  <dcterms:created xsi:type="dcterms:W3CDTF">2020-07-08T18:55:54Z</dcterms:created>
  <dcterms:modified xsi:type="dcterms:W3CDTF">2020-07-08T19:05:02Z</dcterms:modified>
</cp:coreProperties>
</file>