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22c463bc4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22c463bc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822c463bc4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822c463b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2" type="pic"/>
          </p:nvPr>
        </p:nvSpPr>
        <p:spPr>
          <a:xfrm>
            <a:off x="677334" y="609600"/>
            <a:ext cx="8596668" cy="3845718"/>
          </a:xfrm>
          <a:prstGeom prst="rect">
            <a:avLst/>
          </a:prstGeom>
          <a:noFill/>
          <a:ln>
            <a:noFill/>
          </a:ln>
        </p:spPr>
      </p:sp>
      <p:sp>
        <p:nvSpPr>
          <p:cNvPr id="92" name="Google Shape;92;p1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3" name="Google Shape;93;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95" name="Google Shape;95;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1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9" name="Google Shape;99;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2" name="Shape 102"/>
        <p:cNvGrpSpPr/>
        <p:nvPr/>
      </p:nvGrpSpPr>
      <p:grpSpPr>
        <a:xfrm>
          <a:off x="0" y="0"/>
          <a:ext cx="0" cy="0"/>
          <a:chOff x="0" y="0"/>
          <a:chExt cx="0" cy="0"/>
        </a:xfrm>
      </p:grpSpPr>
      <p:sp>
        <p:nvSpPr>
          <p:cNvPr id="103" name="Google Shape;103;p1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5" name="Google Shape;105;p1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6" name="Google Shape;10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9" name="Google Shape;109;p1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10" name="Google Shape;110;p1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3" name="Google Shape;53;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6" name="Shape 56"/>
        <p:cNvGrpSpPr/>
        <p:nvPr/>
      </p:nvGrpSpPr>
      <p:grpSpPr>
        <a:xfrm>
          <a:off x="0" y="0"/>
          <a:ext cx="0" cy="0"/>
          <a:chOff x="0" y="0"/>
          <a:chExt cx="0" cy="0"/>
        </a:xfrm>
      </p:grpSpPr>
      <p:sp>
        <p:nvSpPr>
          <p:cNvPr id="57" name="Google Shape;57;p6"/>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9" name="Google Shape;5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5" name="Google Shape;85;p1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6" name="Google Shape;86;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2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2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2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1.png"/><Relationship Id="rId5"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6.jpg"/><Relationship Id="rId4" Type="http://schemas.openxmlformats.org/officeDocument/2006/relationships/image" Target="../media/image1.png"/><Relationship Id="rId5"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8.jpg"/><Relationship Id="rId9" Type="http://schemas.openxmlformats.org/officeDocument/2006/relationships/image" Target="../media/image26.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8.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png"/><Relationship Id="rId8"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282925" y="4034648"/>
            <a:ext cx="4813200" cy="19242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rgbClr val="1B6D53"/>
              </a:buClr>
              <a:buSzPts val="5400"/>
              <a:buFont typeface="Trebuchet MS"/>
              <a:buNone/>
            </a:pPr>
            <a:r>
              <a:rPr b="1" lang="en-IN">
                <a:solidFill>
                  <a:srgbClr val="1B6D53"/>
                </a:solidFill>
              </a:rPr>
              <a:t> </a:t>
            </a:r>
            <a:endParaRPr/>
          </a:p>
        </p:txBody>
      </p:sp>
      <p:grpSp>
        <p:nvGrpSpPr>
          <p:cNvPr id="144" name="Google Shape;144;p18"/>
          <p:cNvGrpSpPr/>
          <p:nvPr/>
        </p:nvGrpSpPr>
        <p:grpSpPr>
          <a:xfrm>
            <a:off x="6426302" y="3430100"/>
            <a:ext cx="4829101" cy="2252255"/>
            <a:chOff x="0" y="1100"/>
            <a:chExt cx="4829101" cy="2252255"/>
          </a:xfrm>
        </p:grpSpPr>
        <p:cxnSp>
          <p:nvCxnSpPr>
            <p:cNvPr id="145" name="Google Shape;145;p18"/>
            <p:cNvCxnSpPr/>
            <p:nvPr/>
          </p:nvCxnSpPr>
          <p:spPr>
            <a:xfrm>
              <a:off x="0" y="1100"/>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46" name="Google Shape;146;p18"/>
            <p:cNvSpPr/>
            <p:nvPr/>
          </p:nvSpPr>
          <p:spPr>
            <a:xfrm>
              <a:off x="0" y="1100"/>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0" y="1100"/>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i="1" lang="en-IN" sz="1700" u="none" cap="none" strike="noStrike">
                  <a:solidFill>
                    <a:schemeClr val="dk1"/>
                  </a:solidFill>
                  <a:latin typeface="Trebuchet MS"/>
                  <a:ea typeface="Trebuchet MS"/>
                  <a:cs typeface="Trebuchet MS"/>
                  <a:sym typeface="Trebuchet MS"/>
                </a:rPr>
                <a:t>TEAM MEMBERS:</a:t>
              </a:r>
              <a:endParaRPr b="0" i="0" sz="1700" u="none" cap="none" strike="noStrike">
                <a:solidFill>
                  <a:schemeClr val="dk1"/>
                </a:solidFill>
                <a:latin typeface="Trebuchet MS"/>
                <a:ea typeface="Trebuchet MS"/>
                <a:cs typeface="Trebuchet MS"/>
                <a:sym typeface="Trebuchet MS"/>
              </a:endParaRPr>
            </a:p>
          </p:txBody>
        </p:sp>
        <p:cxnSp>
          <p:nvCxnSpPr>
            <p:cNvPr id="148" name="Google Shape;148;p18"/>
            <p:cNvCxnSpPr/>
            <p:nvPr/>
          </p:nvCxnSpPr>
          <p:spPr>
            <a:xfrm>
              <a:off x="0" y="376476"/>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49" name="Google Shape;149;p18"/>
            <p:cNvSpPr/>
            <p:nvPr/>
          </p:nvSpPr>
          <p:spPr>
            <a:xfrm>
              <a:off x="0" y="376476"/>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0" y="376476"/>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i="0" lang="en-IN" sz="1700" u="none" cap="none" strike="noStrike">
                  <a:solidFill>
                    <a:schemeClr val="dk1"/>
                  </a:solidFill>
                  <a:latin typeface="Trebuchet MS"/>
                  <a:ea typeface="Trebuchet MS"/>
                  <a:cs typeface="Trebuchet MS"/>
                  <a:sym typeface="Trebuchet MS"/>
                </a:rPr>
                <a:t>Madhamshetty Sravani (TL)</a:t>
              </a:r>
              <a:endParaRPr b="0" i="0" sz="1700" u="none" cap="none" strike="noStrike">
                <a:solidFill>
                  <a:schemeClr val="dk1"/>
                </a:solidFill>
                <a:latin typeface="Trebuchet MS"/>
                <a:ea typeface="Trebuchet MS"/>
                <a:cs typeface="Trebuchet MS"/>
                <a:sym typeface="Trebuchet MS"/>
              </a:endParaRPr>
            </a:p>
          </p:txBody>
        </p:sp>
        <p:cxnSp>
          <p:nvCxnSpPr>
            <p:cNvPr id="151" name="Google Shape;151;p18"/>
            <p:cNvCxnSpPr/>
            <p:nvPr/>
          </p:nvCxnSpPr>
          <p:spPr>
            <a:xfrm>
              <a:off x="0" y="751852"/>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52" name="Google Shape;152;p18"/>
            <p:cNvSpPr/>
            <p:nvPr/>
          </p:nvSpPr>
          <p:spPr>
            <a:xfrm>
              <a:off x="0" y="751852"/>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nvSpPr>
          <p:spPr>
            <a:xfrm>
              <a:off x="0" y="751852"/>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i="0" lang="en-IN" sz="1700" u="none" cap="none" strike="noStrike">
                  <a:solidFill>
                    <a:schemeClr val="dk1"/>
                  </a:solidFill>
                  <a:latin typeface="Trebuchet MS"/>
                  <a:ea typeface="Trebuchet MS"/>
                  <a:cs typeface="Trebuchet MS"/>
                  <a:sym typeface="Trebuchet MS"/>
                </a:rPr>
                <a:t>Sneha Shekhar</a:t>
              </a:r>
              <a:endParaRPr b="0" i="0" sz="1700" u="none" cap="none" strike="noStrike">
                <a:solidFill>
                  <a:schemeClr val="dk1"/>
                </a:solidFill>
                <a:latin typeface="Trebuchet MS"/>
                <a:ea typeface="Trebuchet MS"/>
                <a:cs typeface="Trebuchet MS"/>
                <a:sym typeface="Trebuchet MS"/>
              </a:endParaRPr>
            </a:p>
          </p:txBody>
        </p:sp>
        <p:cxnSp>
          <p:nvCxnSpPr>
            <p:cNvPr id="154" name="Google Shape;154;p18"/>
            <p:cNvCxnSpPr/>
            <p:nvPr/>
          </p:nvCxnSpPr>
          <p:spPr>
            <a:xfrm>
              <a:off x="0" y="1127228"/>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55" name="Google Shape;155;p18"/>
            <p:cNvSpPr/>
            <p:nvPr/>
          </p:nvSpPr>
          <p:spPr>
            <a:xfrm>
              <a:off x="0" y="1127228"/>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0" y="1127228"/>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i="0" lang="en-IN" sz="1700" u="none" cap="none" strike="noStrike">
                  <a:solidFill>
                    <a:schemeClr val="dk1"/>
                  </a:solidFill>
                  <a:latin typeface="Trebuchet MS"/>
                  <a:ea typeface="Trebuchet MS"/>
                  <a:cs typeface="Trebuchet MS"/>
                  <a:sym typeface="Trebuchet MS"/>
                </a:rPr>
                <a:t>Anjali</a:t>
              </a:r>
              <a:r>
                <a:rPr b="1" lang="en-IN" sz="1700">
                  <a:solidFill>
                    <a:schemeClr val="dk1"/>
                  </a:solidFill>
                  <a:latin typeface="Trebuchet MS"/>
                  <a:ea typeface="Trebuchet MS"/>
                  <a:cs typeface="Trebuchet MS"/>
                  <a:sym typeface="Trebuchet MS"/>
                </a:rPr>
                <a:t> Myadogani</a:t>
              </a:r>
              <a:endParaRPr b="1" sz="1100">
                <a:solidFill>
                  <a:schemeClr val="dk1"/>
                </a:solidFill>
              </a:endParaRPr>
            </a:p>
            <a:p>
              <a:pPr indent="0" lvl="0" marL="0" marR="0" rtl="0" algn="l">
                <a:lnSpc>
                  <a:spcPct val="90000"/>
                </a:lnSpc>
                <a:spcBef>
                  <a:spcPts val="0"/>
                </a:spcBef>
                <a:spcAft>
                  <a:spcPts val="0"/>
                </a:spcAft>
                <a:buClr>
                  <a:schemeClr val="dk1"/>
                </a:buClr>
                <a:buSzPts val="1700"/>
                <a:buFont typeface="Trebuchet MS"/>
                <a:buNone/>
              </a:pPr>
              <a:r>
                <a:rPr b="1" i="0" lang="en-IN" sz="1700" u="none" cap="none" strike="noStrike">
                  <a:solidFill>
                    <a:schemeClr val="dk1"/>
                  </a:solidFill>
                  <a:latin typeface="Trebuchet MS"/>
                  <a:ea typeface="Trebuchet MS"/>
                  <a:cs typeface="Trebuchet MS"/>
                  <a:sym typeface="Trebuchet MS"/>
                </a:rPr>
                <a:t> </a:t>
              </a:r>
              <a:endParaRPr b="0" i="0" sz="1700" u="none" cap="none" strike="noStrike">
                <a:solidFill>
                  <a:schemeClr val="dk1"/>
                </a:solidFill>
                <a:latin typeface="Trebuchet MS"/>
                <a:ea typeface="Trebuchet MS"/>
                <a:cs typeface="Trebuchet MS"/>
                <a:sym typeface="Trebuchet MS"/>
              </a:endParaRPr>
            </a:p>
          </p:txBody>
        </p:sp>
        <p:cxnSp>
          <p:nvCxnSpPr>
            <p:cNvPr id="157" name="Google Shape;157;p18"/>
            <p:cNvCxnSpPr/>
            <p:nvPr/>
          </p:nvCxnSpPr>
          <p:spPr>
            <a:xfrm>
              <a:off x="0" y="1502604"/>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58" name="Google Shape;158;p18"/>
            <p:cNvSpPr/>
            <p:nvPr/>
          </p:nvSpPr>
          <p:spPr>
            <a:xfrm>
              <a:off x="0" y="1502604"/>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txBox="1"/>
            <p:nvPr/>
          </p:nvSpPr>
          <p:spPr>
            <a:xfrm>
              <a:off x="0" y="1502604"/>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lang="en-IN" sz="1700">
                  <a:solidFill>
                    <a:schemeClr val="dk1"/>
                  </a:solidFill>
                  <a:latin typeface="Trebuchet MS"/>
                  <a:ea typeface="Trebuchet MS"/>
                  <a:cs typeface="Trebuchet MS"/>
                  <a:sym typeface="Trebuchet MS"/>
                </a:rPr>
                <a:t>Macherla </a:t>
              </a:r>
              <a:r>
                <a:rPr b="1" i="0" lang="en-IN" sz="1700" u="none" cap="none" strike="noStrike">
                  <a:solidFill>
                    <a:schemeClr val="dk1"/>
                  </a:solidFill>
                  <a:latin typeface="Trebuchet MS"/>
                  <a:ea typeface="Trebuchet MS"/>
                  <a:cs typeface="Trebuchet MS"/>
                  <a:sym typeface="Trebuchet MS"/>
                </a:rPr>
                <a:t>Bhargavi</a:t>
              </a:r>
              <a:endParaRPr b="0" i="0" sz="1700" u="none" cap="none" strike="noStrike">
                <a:solidFill>
                  <a:schemeClr val="dk1"/>
                </a:solidFill>
                <a:latin typeface="Trebuchet MS"/>
                <a:ea typeface="Trebuchet MS"/>
                <a:cs typeface="Trebuchet MS"/>
                <a:sym typeface="Trebuchet MS"/>
              </a:endParaRPr>
            </a:p>
          </p:txBody>
        </p:sp>
        <p:cxnSp>
          <p:nvCxnSpPr>
            <p:cNvPr id="160" name="Google Shape;160;p18"/>
            <p:cNvCxnSpPr/>
            <p:nvPr/>
          </p:nvCxnSpPr>
          <p:spPr>
            <a:xfrm>
              <a:off x="0" y="1877980"/>
              <a:ext cx="4829101" cy="0"/>
            </a:xfrm>
            <a:prstGeom prst="straightConnector1">
              <a:avLst/>
            </a:prstGeom>
            <a:solidFill>
              <a:srgbClr val="5ECBEE"/>
            </a:solidFill>
            <a:ln cap="rnd" cmpd="sng" w="19050">
              <a:solidFill>
                <a:srgbClr val="5ECBEE"/>
              </a:solidFill>
              <a:prstDash val="solid"/>
              <a:round/>
              <a:headEnd len="sm" w="sm" type="none"/>
              <a:tailEnd len="sm" w="sm" type="none"/>
            </a:ln>
          </p:spPr>
        </p:cxnSp>
        <p:sp>
          <p:nvSpPr>
            <p:cNvPr id="161" name="Google Shape;161;p18"/>
            <p:cNvSpPr/>
            <p:nvPr/>
          </p:nvSpPr>
          <p:spPr>
            <a:xfrm>
              <a:off x="0" y="1877980"/>
              <a:ext cx="4829101" cy="375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txBox="1"/>
            <p:nvPr/>
          </p:nvSpPr>
          <p:spPr>
            <a:xfrm>
              <a:off x="0" y="1877980"/>
              <a:ext cx="4829101" cy="375375"/>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Clr>
                  <a:schemeClr val="dk1"/>
                </a:buClr>
                <a:buSzPts val="1700"/>
                <a:buFont typeface="Trebuchet MS"/>
                <a:buNone/>
              </a:pPr>
              <a:r>
                <a:rPr b="1" i="0" lang="en-IN" sz="1700" u="none" cap="none" strike="noStrike">
                  <a:solidFill>
                    <a:schemeClr val="dk1"/>
                  </a:solidFill>
                  <a:latin typeface="Trebuchet MS"/>
                  <a:ea typeface="Trebuchet MS"/>
                  <a:cs typeface="Trebuchet MS"/>
                  <a:sym typeface="Trebuchet MS"/>
                </a:rPr>
                <a:t>Nishath Tanveer</a:t>
              </a:r>
              <a:endParaRPr b="0" i="0" sz="1700" u="none" cap="none" strike="noStrike">
                <a:solidFill>
                  <a:schemeClr val="dk1"/>
                </a:solidFill>
                <a:latin typeface="Trebuchet MS"/>
                <a:ea typeface="Trebuchet MS"/>
                <a:cs typeface="Trebuchet MS"/>
                <a:sym typeface="Trebuchet MS"/>
              </a:endParaRPr>
            </a:p>
          </p:txBody>
        </p:sp>
      </p:grpSp>
      <p:pic>
        <p:nvPicPr>
          <p:cNvPr id="163" name="Google Shape;163;p18"/>
          <p:cNvPicPr preferRelativeResize="0"/>
          <p:nvPr/>
        </p:nvPicPr>
        <p:blipFill rotWithShape="1">
          <a:blip r:embed="rId3">
            <a:alphaModFix/>
          </a:blip>
          <a:srcRect b="0" l="0" r="0" t="0"/>
          <a:stretch/>
        </p:blipFill>
        <p:spPr>
          <a:xfrm>
            <a:off x="-182880" y="0"/>
            <a:ext cx="6278880" cy="6858000"/>
          </a:xfrm>
          <a:prstGeom prst="rect">
            <a:avLst/>
          </a:prstGeom>
          <a:noFill/>
          <a:ln>
            <a:noFill/>
          </a:ln>
        </p:spPr>
      </p:pic>
      <p:pic>
        <p:nvPicPr>
          <p:cNvPr id="164" name="Google Shape;164;p18"/>
          <p:cNvPicPr preferRelativeResize="0"/>
          <p:nvPr/>
        </p:nvPicPr>
        <p:blipFill rotWithShape="1">
          <a:blip r:embed="rId4">
            <a:alphaModFix/>
          </a:blip>
          <a:srcRect b="0" l="0" r="0" t="0"/>
          <a:stretch/>
        </p:blipFill>
        <p:spPr>
          <a:xfrm>
            <a:off x="6130767" y="184916"/>
            <a:ext cx="3426964" cy="3426964"/>
          </a:xfrm>
          <a:prstGeom prst="rect">
            <a:avLst/>
          </a:prstGeom>
          <a:noFill/>
          <a:ln>
            <a:noFill/>
          </a:ln>
        </p:spPr>
      </p:pic>
      <p:pic>
        <p:nvPicPr>
          <p:cNvPr id="165" name="Google Shape;165;p18"/>
          <p:cNvPicPr preferRelativeResize="0"/>
          <p:nvPr/>
        </p:nvPicPr>
        <p:blipFill rotWithShape="1">
          <a:blip r:embed="rId5">
            <a:alphaModFix/>
          </a:blip>
          <a:srcRect b="0" l="0" r="0" t="0"/>
          <a:stretch/>
        </p:blipFill>
        <p:spPr>
          <a:xfrm>
            <a:off x="9720312" y="5048931"/>
            <a:ext cx="2339941" cy="2339941"/>
          </a:xfrm>
          <a:prstGeom prst="rect">
            <a:avLst/>
          </a:prstGeom>
          <a:noFill/>
          <a:ln>
            <a:noFill/>
          </a:ln>
        </p:spPr>
      </p:pic>
      <p:pic>
        <p:nvPicPr>
          <p:cNvPr id="166" name="Google Shape;166;p18"/>
          <p:cNvPicPr preferRelativeResize="0"/>
          <p:nvPr/>
        </p:nvPicPr>
        <p:blipFill rotWithShape="1">
          <a:blip r:embed="rId6">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27"/>
          <p:cNvPicPr preferRelativeResize="0"/>
          <p:nvPr/>
        </p:nvPicPr>
        <p:blipFill rotWithShape="1">
          <a:blip r:embed="rId3">
            <a:alphaModFix/>
          </a:blip>
          <a:srcRect b="0" l="0" r="0" t="0"/>
          <a:stretch/>
        </p:blipFill>
        <p:spPr>
          <a:xfrm>
            <a:off x="346433" y="970671"/>
            <a:ext cx="8927569" cy="5277729"/>
          </a:xfrm>
          <a:prstGeom prst="rect">
            <a:avLst/>
          </a:prstGeom>
          <a:noFill/>
          <a:ln>
            <a:noFill/>
          </a:ln>
          <a:effectLst>
            <a:outerShdw blurRad="50800" rotWithShape="0" algn="ctr" dir="5400000" dist="50800">
              <a:srgbClr val="000000">
                <a:alpha val="0"/>
              </a:srgbClr>
            </a:outerShdw>
          </a:effectLst>
        </p:spPr>
      </p:pic>
      <p:sp>
        <p:nvSpPr>
          <p:cNvPr id="297" name="Google Shape;297;p27"/>
          <p:cNvSpPr txBox="1"/>
          <p:nvPr/>
        </p:nvSpPr>
        <p:spPr>
          <a:xfrm>
            <a:off x="5641041" y="2971800"/>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98" name="Google Shape;298;p27"/>
          <p:cNvSpPr txBox="1"/>
          <p:nvPr/>
        </p:nvSpPr>
        <p:spPr>
          <a:xfrm>
            <a:off x="5641041" y="2971800"/>
            <a:ext cx="9144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99" name="Google Shape;299;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CLASS DIAGRAM</a:t>
            </a:r>
            <a:endParaRPr/>
          </a:p>
        </p:txBody>
      </p:sp>
      <p:pic>
        <p:nvPicPr>
          <p:cNvPr id="300" name="Google Shape;300;p27"/>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01" name="Google Shape;301;p27"/>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ER</a:t>
            </a:r>
            <a:r>
              <a:rPr lang="en-IN"/>
              <a:t> - </a:t>
            </a:r>
            <a:r>
              <a:rPr lang="en-IN">
                <a:solidFill>
                  <a:srgbClr val="1B6D53"/>
                </a:solidFill>
              </a:rPr>
              <a:t>DIAGRAM</a:t>
            </a:r>
            <a:endParaRPr/>
          </a:p>
        </p:txBody>
      </p:sp>
      <p:pic>
        <p:nvPicPr>
          <p:cNvPr id="307" name="Google Shape;307;p28"/>
          <p:cNvPicPr preferRelativeResize="0"/>
          <p:nvPr/>
        </p:nvPicPr>
        <p:blipFill rotWithShape="1">
          <a:blip r:embed="rId3">
            <a:alphaModFix/>
          </a:blip>
          <a:srcRect b="0" l="0" r="0" t="0"/>
          <a:stretch/>
        </p:blipFill>
        <p:spPr>
          <a:xfrm>
            <a:off x="401205" y="1294228"/>
            <a:ext cx="9084981" cy="4586067"/>
          </a:xfrm>
          <a:prstGeom prst="rect">
            <a:avLst/>
          </a:prstGeom>
          <a:noFill/>
          <a:ln>
            <a:noFill/>
          </a:ln>
          <a:effectLst>
            <a:outerShdw blurRad="50800" rotWithShape="0" algn="ctr" dir="5400000" dist="50800">
              <a:srgbClr val="000000">
                <a:alpha val="0"/>
              </a:srgbClr>
            </a:outerShdw>
          </a:effectLst>
        </p:spPr>
      </p:pic>
      <p:pic>
        <p:nvPicPr>
          <p:cNvPr id="308" name="Google Shape;308;p28"/>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09" name="Google Shape;309;p28"/>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DATA FLOW DIAGRAM</a:t>
            </a:r>
            <a:endParaRPr/>
          </a:p>
        </p:txBody>
      </p:sp>
      <p:pic>
        <p:nvPicPr>
          <p:cNvPr id="315" name="Google Shape;315;p29"/>
          <p:cNvPicPr preferRelativeResize="0"/>
          <p:nvPr/>
        </p:nvPicPr>
        <p:blipFill rotWithShape="1">
          <a:blip r:embed="rId3">
            <a:alphaModFix/>
          </a:blip>
          <a:srcRect b="0" l="0" r="0" t="0"/>
          <a:stretch/>
        </p:blipFill>
        <p:spPr>
          <a:xfrm>
            <a:off x="316641" y="1294228"/>
            <a:ext cx="8941386" cy="4811150"/>
          </a:xfrm>
          <a:prstGeom prst="rect">
            <a:avLst/>
          </a:prstGeom>
          <a:noFill/>
          <a:ln>
            <a:noFill/>
          </a:ln>
          <a:effectLst>
            <a:outerShdw blurRad="50800" rotWithShape="0" algn="ctr" dir="5400000" dist="50800">
              <a:srgbClr val="000000">
                <a:alpha val="0"/>
              </a:srgbClr>
            </a:outerShdw>
          </a:effectLst>
        </p:spPr>
      </p:pic>
      <p:pic>
        <p:nvPicPr>
          <p:cNvPr id="316" name="Google Shape;316;p29"/>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17" name="Google Shape;317;p29"/>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USE CASE DIAGRAM</a:t>
            </a:r>
            <a:endParaRPr/>
          </a:p>
        </p:txBody>
      </p:sp>
      <p:pic>
        <p:nvPicPr>
          <p:cNvPr id="323" name="Google Shape;323;p30"/>
          <p:cNvPicPr preferRelativeResize="0"/>
          <p:nvPr/>
        </p:nvPicPr>
        <p:blipFill rotWithShape="1">
          <a:blip r:embed="rId3">
            <a:alphaModFix/>
          </a:blip>
          <a:srcRect b="0" l="0" r="0" t="0"/>
          <a:stretch/>
        </p:blipFill>
        <p:spPr>
          <a:xfrm>
            <a:off x="492369" y="1449800"/>
            <a:ext cx="8781633" cy="4949972"/>
          </a:xfrm>
          <a:prstGeom prst="rect">
            <a:avLst/>
          </a:prstGeom>
          <a:noFill/>
          <a:ln>
            <a:noFill/>
          </a:ln>
          <a:effectLst>
            <a:outerShdw blurRad="50800" rotWithShape="0" algn="ctr" dir="5400000" dist="50800">
              <a:srgbClr val="000000">
                <a:alpha val="0"/>
              </a:srgbClr>
            </a:outerShdw>
            <a:reflection blurRad="0" dir="5400000" dist="50800" endA="0" endPos="65000" kx="0" rotWithShape="0" algn="bl" stA="0" stPos="0" sy="-100000" ky="0"/>
          </a:effectLst>
        </p:spPr>
      </p:pic>
      <p:pic>
        <p:nvPicPr>
          <p:cNvPr id="324" name="Google Shape;324;p30"/>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25" name="Google Shape;325;p30"/>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4A35"/>
              </a:buClr>
              <a:buSzPts val="3600"/>
              <a:buFont typeface="Trebuchet MS"/>
              <a:buNone/>
            </a:pPr>
            <a:r>
              <a:rPr lang="en-IN">
                <a:solidFill>
                  <a:srgbClr val="164A35"/>
                </a:solidFill>
              </a:rPr>
              <a:t>GRAPHICAL ABSTRACT</a:t>
            </a:r>
            <a:endParaRPr/>
          </a:p>
        </p:txBody>
      </p:sp>
      <p:pic>
        <p:nvPicPr>
          <p:cNvPr id="331" name="Google Shape;331;p31"/>
          <p:cNvPicPr preferRelativeResize="0"/>
          <p:nvPr/>
        </p:nvPicPr>
        <p:blipFill rotWithShape="1">
          <a:blip r:embed="rId3">
            <a:alphaModFix/>
          </a:blip>
          <a:srcRect b="0" l="0" r="0" t="0"/>
          <a:stretch/>
        </p:blipFill>
        <p:spPr>
          <a:xfrm>
            <a:off x="351693" y="1575731"/>
            <a:ext cx="9033734" cy="4672669"/>
          </a:xfrm>
          <a:prstGeom prst="rect">
            <a:avLst/>
          </a:prstGeom>
          <a:noFill/>
          <a:ln>
            <a:noFill/>
          </a:ln>
          <a:effectLst>
            <a:outerShdw blurRad="50800" rotWithShape="0" algn="ctr" dir="5400000" dist="50800">
              <a:srgbClr val="000000">
                <a:alpha val="0"/>
              </a:srgbClr>
            </a:outerShdw>
          </a:effectLst>
        </p:spPr>
      </p:pic>
      <p:pic>
        <p:nvPicPr>
          <p:cNvPr id="332" name="Google Shape;332;p31"/>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33" name="Google Shape;333;p31"/>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4A35"/>
              </a:buClr>
              <a:buSzPts val="3600"/>
              <a:buFont typeface="Trebuchet MS"/>
              <a:buNone/>
            </a:pPr>
            <a:r>
              <a:rPr lang="en-IN">
                <a:solidFill>
                  <a:srgbClr val="164A35"/>
                </a:solidFill>
              </a:rPr>
              <a:t>FUTURE</a:t>
            </a:r>
            <a:r>
              <a:rPr lang="en-IN"/>
              <a:t> </a:t>
            </a:r>
            <a:r>
              <a:rPr lang="en-IN">
                <a:solidFill>
                  <a:srgbClr val="164A35"/>
                </a:solidFill>
              </a:rPr>
              <a:t>SCOPE</a:t>
            </a:r>
            <a:endParaRPr/>
          </a:p>
        </p:txBody>
      </p:sp>
      <p:grpSp>
        <p:nvGrpSpPr>
          <p:cNvPr id="339" name="Google Shape;339;p32"/>
          <p:cNvGrpSpPr/>
          <p:nvPr/>
        </p:nvGrpSpPr>
        <p:grpSpPr>
          <a:xfrm>
            <a:off x="3040176" y="1322363"/>
            <a:ext cx="5708226" cy="5289452"/>
            <a:chOff x="212716" y="0"/>
            <a:chExt cx="5708226" cy="5289452"/>
          </a:xfrm>
        </p:grpSpPr>
        <p:sp>
          <p:nvSpPr>
            <p:cNvPr id="340" name="Google Shape;340;p32"/>
            <p:cNvSpPr/>
            <p:nvPr/>
          </p:nvSpPr>
          <p:spPr>
            <a:xfrm>
              <a:off x="460024" y="0"/>
              <a:ext cx="5213611" cy="5289452"/>
            </a:xfrm>
            <a:prstGeom prst="rightArrow">
              <a:avLst>
                <a:gd fmla="val 50000" name="adj1"/>
                <a:gd fmla="val 50000" name="adj2"/>
              </a:avLst>
            </a:prstGeom>
            <a:solidFill>
              <a:srgbClr val="9ED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212716" y="1586835"/>
              <a:ext cx="2779314" cy="2115780"/>
            </a:xfrm>
            <a:prstGeom prst="roundRect">
              <a:avLst>
                <a:gd fmla="val 16667" name="adj"/>
              </a:avLst>
            </a:prstGeom>
            <a:solidFill>
              <a:srgbClr val="1B6D5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txBox="1"/>
            <p:nvPr/>
          </p:nvSpPr>
          <p:spPr>
            <a:xfrm>
              <a:off x="316000" y="1690119"/>
              <a:ext cx="2572746" cy="190921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lang="en-IN" sz="1600">
                  <a:solidFill>
                    <a:schemeClr val="lt1"/>
                  </a:solidFill>
                  <a:latin typeface="Trebuchet MS"/>
                  <a:ea typeface="Trebuchet MS"/>
                  <a:cs typeface="Trebuchet MS"/>
                  <a:sym typeface="Trebuchet MS"/>
                </a:rPr>
                <a:t>Users can receive reminder notification before due dates.</a:t>
              </a:r>
              <a:endParaRPr/>
            </a:p>
          </p:txBody>
        </p:sp>
        <p:sp>
          <p:nvSpPr>
            <p:cNvPr id="343" name="Google Shape;343;p32"/>
            <p:cNvSpPr/>
            <p:nvPr/>
          </p:nvSpPr>
          <p:spPr>
            <a:xfrm>
              <a:off x="3141628" y="1586835"/>
              <a:ext cx="2779314" cy="2115780"/>
            </a:xfrm>
            <a:prstGeom prst="roundRect">
              <a:avLst>
                <a:gd fmla="val 16667" name="adj"/>
              </a:avLst>
            </a:prstGeom>
            <a:solidFill>
              <a:srgbClr val="1B6D5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txBox="1"/>
            <p:nvPr/>
          </p:nvSpPr>
          <p:spPr>
            <a:xfrm>
              <a:off x="3244912" y="1690119"/>
              <a:ext cx="2572746" cy="190921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Trebuchet MS"/>
                <a:buNone/>
              </a:pPr>
              <a:r>
                <a:rPr b="1" i="0" lang="en-IN" sz="1600" u="sng">
                  <a:solidFill>
                    <a:schemeClr val="lt1"/>
                  </a:solidFill>
                  <a:latin typeface="Trebuchet MS"/>
                  <a:ea typeface="Trebuchet MS"/>
                  <a:cs typeface="Trebuchet MS"/>
                  <a:sym typeface="Trebuchet MS"/>
                </a:rPr>
                <a:t>SOCIAL MEDIA INTEGRATION:</a:t>
              </a:r>
              <a:endParaRPr/>
            </a:p>
            <a:p>
              <a:pPr indent="0" lvl="0" marL="0" marR="0" rtl="0" algn="ctr">
                <a:lnSpc>
                  <a:spcPct val="90000"/>
                </a:lnSpc>
                <a:spcBef>
                  <a:spcPts val="560"/>
                </a:spcBef>
                <a:spcAft>
                  <a:spcPts val="0"/>
                </a:spcAft>
                <a:buClr>
                  <a:schemeClr val="lt1"/>
                </a:buClr>
                <a:buSzPts val="1600"/>
                <a:buFont typeface="Trebuchet MS"/>
                <a:buNone/>
              </a:pPr>
              <a:r>
                <a:rPr b="0" i="0" lang="en-IN" sz="1600">
                  <a:solidFill>
                    <a:schemeClr val="lt1"/>
                  </a:solidFill>
                  <a:latin typeface="Trebuchet MS"/>
                  <a:ea typeface="Trebuchet MS"/>
                  <a:cs typeface="Trebuchet MS"/>
                  <a:sym typeface="Trebuchet MS"/>
                </a:rPr>
                <a:t>Integrate social media profiles to gain a comprehensive view of tasks and appilcation. Evaluate online presence and alignment with tasks.</a:t>
              </a:r>
              <a:endParaRPr sz="1600">
                <a:solidFill>
                  <a:schemeClr val="lt1"/>
                </a:solidFill>
                <a:latin typeface="Trebuchet MS"/>
                <a:ea typeface="Trebuchet MS"/>
                <a:cs typeface="Trebuchet MS"/>
                <a:sym typeface="Trebuchet MS"/>
              </a:endParaRPr>
            </a:p>
          </p:txBody>
        </p:sp>
      </p:grpSp>
      <p:pic>
        <p:nvPicPr>
          <p:cNvPr id="345" name="Google Shape;345;p32"/>
          <p:cNvPicPr preferRelativeResize="0"/>
          <p:nvPr/>
        </p:nvPicPr>
        <p:blipFill rotWithShape="1">
          <a:blip r:embed="rId3">
            <a:alphaModFix/>
          </a:blip>
          <a:srcRect b="0" l="0" r="0" t="0"/>
          <a:stretch/>
        </p:blipFill>
        <p:spPr>
          <a:xfrm>
            <a:off x="9720312" y="5048931"/>
            <a:ext cx="2339941" cy="2339941"/>
          </a:xfrm>
          <a:prstGeom prst="rect">
            <a:avLst/>
          </a:prstGeom>
          <a:noFill/>
          <a:ln>
            <a:noFill/>
          </a:ln>
        </p:spPr>
      </p:pic>
      <p:pic>
        <p:nvPicPr>
          <p:cNvPr id="346" name="Google Shape;346;p32"/>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164A35"/>
              </a:buClr>
              <a:buSzPct val="100000"/>
              <a:buFont typeface="Trebuchet MS"/>
              <a:buNone/>
            </a:pPr>
            <a:r>
              <a:rPr lang="en-IN">
                <a:solidFill>
                  <a:srgbClr val="164A35"/>
                </a:solidFill>
              </a:rPr>
              <a:t>CONCLUSION</a:t>
            </a:r>
            <a:r>
              <a:rPr lang="en-IN">
                <a:solidFill>
                  <a:srgbClr val="16B0E3"/>
                </a:solidFill>
              </a:rPr>
              <a:t>:</a:t>
            </a:r>
            <a:br>
              <a:rPr lang="en-IN">
                <a:solidFill>
                  <a:srgbClr val="16B0E3"/>
                </a:solidFill>
              </a:rPr>
            </a:br>
            <a:br>
              <a:rPr lang="en-IN">
                <a:solidFill>
                  <a:srgbClr val="16B0E3"/>
                </a:solidFill>
              </a:rPr>
            </a:br>
            <a:endParaRPr>
              <a:solidFill>
                <a:srgbClr val="164A35"/>
              </a:solidFill>
            </a:endParaRPr>
          </a:p>
        </p:txBody>
      </p:sp>
      <p:pic>
        <p:nvPicPr>
          <p:cNvPr id="352" name="Google Shape;352;p33"/>
          <p:cNvPicPr preferRelativeResize="0"/>
          <p:nvPr/>
        </p:nvPicPr>
        <p:blipFill rotWithShape="1">
          <a:blip r:embed="rId3">
            <a:alphaModFix/>
          </a:blip>
          <a:srcRect b="0" l="0" r="0" t="0"/>
          <a:stretch/>
        </p:blipFill>
        <p:spPr>
          <a:xfrm>
            <a:off x="10918049" y="729"/>
            <a:ext cx="1250046" cy="617183"/>
          </a:xfrm>
          <a:prstGeom prst="rect">
            <a:avLst/>
          </a:prstGeom>
          <a:noFill/>
          <a:ln>
            <a:noFill/>
          </a:ln>
        </p:spPr>
      </p:pic>
      <p:pic>
        <p:nvPicPr>
          <p:cNvPr id="353" name="Google Shape;353;p33"/>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sp>
        <p:nvSpPr>
          <p:cNvPr id="354" name="Google Shape;354;p33"/>
          <p:cNvSpPr txBox="1"/>
          <p:nvPr/>
        </p:nvSpPr>
        <p:spPr>
          <a:xfrm>
            <a:off x="815926" y="1270000"/>
            <a:ext cx="877824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Trebuchet MS"/>
                <a:ea typeface="Trebuchet MS"/>
                <a:cs typeface="Trebuchet MS"/>
                <a:sym typeface="Trebuchet MS"/>
              </a:rPr>
              <a:t>To do list always used to be something that you would write using pen and paper, but thanks to technology there’s an app that can come to the rescue. With the application built using JSP servlet technology you can set priorities, plan and manage work, get reminded for any self-imposed deadlines by adding tasks, search for tasks and check the status and also update it.</a:t>
            </a:r>
            <a:endParaRPr/>
          </a:p>
          <a:p>
            <a:pPr indent="0" lvl="0" marL="0" marR="0" rtl="0" algn="just">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lang="en-IN" sz="1800">
                <a:solidFill>
                  <a:schemeClr val="dk1"/>
                </a:solidFill>
                <a:latin typeface="Trebuchet MS"/>
                <a:ea typeface="Trebuchet MS"/>
                <a:cs typeface="Trebuchet MS"/>
                <a:sym typeface="Trebuchet MS"/>
              </a:rPr>
              <a:t>All it takes is just a few minutes every day to keep a to do list up to date. With a to do list, you can complete goals without wasting time trying to figure out priorities. Your productivity will increase, you won’t forget things, your time management will improve and you’ll be able to manage your tasks more effectively.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6000"/>
          </a:blip>
          <a:stretch>
            <a:fillRect/>
          </a:stretch>
        </a:blipFill>
      </p:bgPr>
    </p:bg>
    <p:spTree>
      <p:nvGrpSpPr>
        <p:cNvPr id="358" name="Shape 358"/>
        <p:cNvGrpSpPr/>
        <p:nvPr/>
      </p:nvGrpSpPr>
      <p:grpSpPr>
        <a:xfrm>
          <a:off x="0" y="0"/>
          <a:ext cx="0" cy="0"/>
          <a:chOff x="0" y="0"/>
          <a:chExt cx="0" cy="0"/>
        </a:xfrm>
      </p:grpSpPr>
      <p:sp>
        <p:nvSpPr>
          <p:cNvPr id="359" name="Google Shape;359;p3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4A35"/>
              </a:buClr>
              <a:buSzPts val="2400"/>
              <a:buFont typeface="Comic Sans MS"/>
              <a:buNone/>
            </a:pPr>
            <a:r>
              <a:rPr lang="en-IN" sz="2400">
                <a:solidFill>
                  <a:srgbClr val="164A35"/>
                </a:solidFill>
                <a:latin typeface="Comic Sans MS"/>
                <a:ea typeface="Comic Sans MS"/>
                <a:cs typeface="Comic Sans MS"/>
                <a:sym typeface="Comic Sans MS"/>
              </a:rPr>
              <a:t>Thanks</a:t>
            </a:r>
            <a:r>
              <a:rPr lang="en-IN" sz="2400">
                <a:latin typeface="Comic Sans MS"/>
                <a:ea typeface="Comic Sans MS"/>
                <a:cs typeface="Comic Sans MS"/>
                <a:sym typeface="Comic Sans MS"/>
              </a:rPr>
              <a:t> </a:t>
            </a:r>
            <a:r>
              <a:rPr lang="en-IN" sz="2400">
                <a:solidFill>
                  <a:srgbClr val="164A35"/>
                </a:solidFill>
                <a:latin typeface="Comic Sans MS"/>
                <a:ea typeface="Comic Sans MS"/>
                <a:cs typeface="Comic Sans MS"/>
                <a:sym typeface="Comic Sans MS"/>
              </a:rPr>
              <a:t>to</a:t>
            </a:r>
            <a:r>
              <a:rPr lang="en-IN" sz="3600"/>
              <a:t>:</a:t>
            </a:r>
            <a:endParaRPr/>
          </a:p>
        </p:txBody>
      </p:sp>
      <p:sp>
        <p:nvSpPr>
          <p:cNvPr id="360" name="Google Shape;360;p34"/>
          <p:cNvSpPr txBox="1"/>
          <p:nvPr>
            <p:ph idx="1" type="body"/>
          </p:nvPr>
        </p:nvSpPr>
        <p:spPr>
          <a:xfrm>
            <a:off x="295421" y="4791449"/>
            <a:ext cx="10073340" cy="15103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80"/>
              <a:buNone/>
            </a:pPr>
            <a:r>
              <a:rPr b="1" lang="en-IN" sz="3600"/>
              <a:t>C</a:t>
            </a:r>
            <a:r>
              <a:rPr b="1" lang="en-IN" sz="3600">
                <a:solidFill>
                  <a:srgbClr val="6D91A0"/>
                </a:solidFill>
              </a:rPr>
              <a:t>E</a:t>
            </a:r>
            <a:r>
              <a:rPr b="1" lang="en-IN" sz="3600">
                <a:solidFill>
                  <a:srgbClr val="FF0000"/>
                </a:solidFill>
              </a:rPr>
              <a:t>N</a:t>
            </a:r>
            <a:r>
              <a:rPr b="1" lang="en-IN" sz="3600">
                <a:solidFill>
                  <a:srgbClr val="00B0F0"/>
                </a:solidFill>
              </a:rPr>
              <a:t>T</a:t>
            </a:r>
            <a:r>
              <a:rPr b="1" lang="en-IN" sz="3600">
                <a:solidFill>
                  <a:srgbClr val="28A47C"/>
                </a:solidFill>
              </a:rPr>
              <a:t>U</a:t>
            </a:r>
            <a:r>
              <a:rPr b="1" lang="en-IN" sz="3600">
                <a:solidFill>
                  <a:srgbClr val="161E21"/>
                </a:solidFill>
              </a:rPr>
              <a:t>M  </a:t>
            </a:r>
            <a:r>
              <a:rPr b="1" lang="en-IN" sz="3600">
                <a:solidFill>
                  <a:srgbClr val="164A35"/>
                </a:solidFill>
              </a:rPr>
              <a:t>F</a:t>
            </a:r>
            <a:r>
              <a:rPr b="1" lang="en-IN" sz="3600">
                <a:solidFill>
                  <a:srgbClr val="0F7597"/>
                </a:solidFill>
              </a:rPr>
              <a:t>O</a:t>
            </a:r>
            <a:r>
              <a:rPr b="1" lang="en-IN" sz="3600">
                <a:solidFill>
                  <a:srgbClr val="226292"/>
                </a:solidFill>
              </a:rPr>
              <a:t>U</a:t>
            </a:r>
            <a:r>
              <a:rPr b="1" lang="en-IN" sz="3600">
                <a:solidFill>
                  <a:srgbClr val="31843C"/>
                </a:solidFill>
              </a:rPr>
              <a:t>N</a:t>
            </a:r>
            <a:r>
              <a:rPr b="1" lang="en-IN" sz="3600">
                <a:solidFill>
                  <a:srgbClr val="00B050"/>
                </a:solidFill>
              </a:rPr>
              <a:t>D</a:t>
            </a:r>
            <a:r>
              <a:rPr b="1" lang="en-IN" sz="3600">
                <a:solidFill>
                  <a:srgbClr val="2C3084"/>
                </a:solidFill>
              </a:rPr>
              <a:t>A</a:t>
            </a:r>
            <a:r>
              <a:rPr b="1" lang="en-IN" sz="3600">
                <a:solidFill>
                  <a:srgbClr val="A50B67"/>
                </a:solidFill>
              </a:rPr>
              <a:t>T</a:t>
            </a:r>
            <a:r>
              <a:rPr b="1" lang="en-IN" sz="3600">
                <a:solidFill>
                  <a:srgbClr val="F5781B"/>
                </a:solidFill>
              </a:rPr>
              <a:t>I</a:t>
            </a:r>
            <a:r>
              <a:rPr b="1" lang="en-IN" sz="3600">
                <a:solidFill>
                  <a:srgbClr val="C00000"/>
                </a:solidFill>
              </a:rPr>
              <a:t>O</a:t>
            </a:r>
            <a:r>
              <a:rPr b="1" lang="en-IN" sz="3600">
                <a:solidFill>
                  <a:srgbClr val="3A3A3A"/>
                </a:solidFill>
              </a:rPr>
              <a:t>N</a:t>
            </a:r>
            <a:endParaRPr/>
          </a:p>
        </p:txBody>
      </p:sp>
      <p:pic>
        <p:nvPicPr>
          <p:cNvPr id="361" name="Google Shape;361;p34"/>
          <p:cNvPicPr preferRelativeResize="0"/>
          <p:nvPr/>
        </p:nvPicPr>
        <p:blipFill rotWithShape="1">
          <a:blip r:embed="rId4">
            <a:alphaModFix/>
          </a:blip>
          <a:srcRect b="0" l="0" r="0" t="0"/>
          <a:stretch/>
        </p:blipFill>
        <p:spPr>
          <a:xfrm>
            <a:off x="9720312" y="5048931"/>
            <a:ext cx="2339941" cy="2339941"/>
          </a:xfrm>
          <a:prstGeom prst="rect">
            <a:avLst/>
          </a:prstGeom>
          <a:noFill/>
          <a:ln>
            <a:noFill/>
          </a:ln>
        </p:spPr>
      </p:pic>
      <p:pic>
        <p:nvPicPr>
          <p:cNvPr id="362" name="Google Shape;362;p34"/>
          <p:cNvPicPr preferRelativeResize="0"/>
          <p:nvPr/>
        </p:nvPicPr>
        <p:blipFill rotWithShape="1">
          <a:blip r:embed="rId5">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40143" y="2333582"/>
            <a:ext cx="8158688" cy="182251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B6D53"/>
              </a:buClr>
              <a:buSzPts val="4000"/>
              <a:buFont typeface="Trebuchet MS"/>
              <a:buNone/>
            </a:pPr>
            <a:r>
              <a:rPr lang="en-IN" sz="4000">
                <a:solidFill>
                  <a:srgbClr val="1B6D53"/>
                </a:solidFill>
              </a:rPr>
              <a:t>Project Description</a:t>
            </a:r>
            <a:endParaRPr/>
          </a:p>
        </p:txBody>
      </p:sp>
      <p:sp>
        <p:nvSpPr>
          <p:cNvPr id="172" name="Google Shape;172;p19"/>
          <p:cNvSpPr txBox="1"/>
          <p:nvPr>
            <p:ph idx="1" type="body"/>
          </p:nvPr>
        </p:nvSpPr>
        <p:spPr>
          <a:xfrm>
            <a:off x="4701777" y="2122566"/>
            <a:ext cx="5018535" cy="4908176"/>
          </a:xfrm>
          <a:prstGeom prst="rect">
            <a:avLst/>
          </a:prstGeom>
          <a:noFill/>
          <a:ln>
            <a:noFill/>
          </a:ln>
        </p:spPr>
        <p:txBody>
          <a:bodyPr anchorCtr="0" anchor="t" bIns="45700" lIns="91425" spcFirstLastPara="1" rIns="91425" wrap="square" tIns="45700">
            <a:normAutofit/>
          </a:bodyPr>
          <a:lstStyle/>
          <a:p>
            <a:pPr indent="0" lvl="1" marL="457200" rtl="0" algn="just">
              <a:spcBef>
                <a:spcPts val="0"/>
              </a:spcBef>
              <a:spcAft>
                <a:spcPts val="0"/>
              </a:spcAft>
              <a:buSzPts val="1360"/>
              <a:buNone/>
            </a:pPr>
            <a:r>
              <a:rPr lang="en-IN" sz="1700">
                <a:solidFill>
                  <a:srgbClr val="000000"/>
                </a:solidFill>
                <a:latin typeface="Arial"/>
                <a:ea typeface="Arial"/>
                <a:cs typeface="Arial"/>
                <a:sym typeface="Arial"/>
              </a:rPr>
              <a:t>About: </a:t>
            </a:r>
            <a:endParaRPr/>
          </a:p>
          <a:p>
            <a:pPr indent="0" lvl="1" marL="457200" rtl="0" algn="just">
              <a:spcBef>
                <a:spcPts val="1000"/>
              </a:spcBef>
              <a:spcAft>
                <a:spcPts val="0"/>
              </a:spcAft>
              <a:buSzPts val="1360"/>
              <a:buNone/>
            </a:pPr>
            <a:r>
              <a:rPr lang="en-IN" sz="1700">
                <a:solidFill>
                  <a:srgbClr val="000000"/>
                </a:solidFill>
                <a:latin typeface="Arial"/>
                <a:ea typeface="Arial"/>
                <a:cs typeface="Arial"/>
                <a:sym typeface="Arial"/>
              </a:rPr>
              <a:t>To do list application allows the user to keep a record of the tasks that need to be done in a specific time frame. It’s a list of tasks you need to complete or things that you want to do.  Most typically, they’re organized in order of priority. Traditionally, they’re written on a piece of paper or post it notes and act as a memory aid. As technology has evolved we have been able to create a to do lists digitally with advanced tools. You can use a to do list in your home and personal life, or in the workplace.</a:t>
            </a:r>
            <a:endParaRPr/>
          </a:p>
          <a:p>
            <a:pPr indent="0" lvl="0" marL="0" rtl="0" algn="just">
              <a:spcBef>
                <a:spcPts val="1000"/>
              </a:spcBef>
              <a:spcAft>
                <a:spcPts val="0"/>
              </a:spcAft>
              <a:buSzPts val="1920"/>
              <a:buNone/>
            </a:pPr>
            <a:r>
              <a:t/>
            </a:r>
            <a:endParaRPr b="1" sz="2400">
              <a:solidFill>
                <a:srgbClr val="000000"/>
              </a:solidFill>
              <a:latin typeface="Arial"/>
              <a:ea typeface="Arial"/>
              <a:cs typeface="Arial"/>
              <a:sym typeface="Arial"/>
            </a:endParaRPr>
          </a:p>
          <a:p>
            <a:pPr indent="0" lvl="0" marL="0" rtl="0" algn="l">
              <a:spcBef>
                <a:spcPts val="1000"/>
              </a:spcBef>
              <a:spcAft>
                <a:spcPts val="0"/>
              </a:spcAft>
              <a:buSzPts val="1920"/>
              <a:buNone/>
            </a:pPr>
            <a:r>
              <a:t/>
            </a:r>
            <a:endParaRPr sz="2400">
              <a:solidFill>
                <a:srgbClr val="000000"/>
              </a:solidFill>
              <a:latin typeface="Arial"/>
              <a:ea typeface="Arial"/>
              <a:cs typeface="Arial"/>
              <a:sym typeface="Arial"/>
            </a:endParaRPr>
          </a:p>
          <a:p>
            <a:pPr indent="0" lvl="0" marL="0" rtl="0" algn="l">
              <a:spcBef>
                <a:spcPts val="1000"/>
              </a:spcBef>
              <a:spcAft>
                <a:spcPts val="0"/>
              </a:spcAft>
              <a:buSzPts val="1600"/>
              <a:buNone/>
            </a:pPr>
            <a:r>
              <a:t/>
            </a:r>
            <a:endParaRPr/>
          </a:p>
        </p:txBody>
      </p:sp>
      <p:pic>
        <p:nvPicPr>
          <p:cNvPr id="173" name="Google Shape;173;p19"/>
          <p:cNvPicPr preferRelativeResize="0"/>
          <p:nvPr/>
        </p:nvPicPr>
        <p:blipFill rotWithShape="1">
          <a:blip r:embed="rId3">
            <a:alphaModFix/>
          </a:blip>
          <a:srcRect b="0" l="0" r="0" t="0"/>
          <a:stretch/>
        </p:blipFill>
        <p:spPr>
          <a:xfrm>
            <a:off x="9720312" y="5048931"/>
            <a:ext cx="2339941" cy="2339941"/>
          </a:xfrm>
          <a:prstGeom prst="rect">
            <a:avLst/>
          </a:prstGeom>
          <a:noFill/>
          <a:ln>
            <a:noFill/>
          </a:ln>
        </p:spPr>
      </p:pic>
      <p:pic>
        <p:nvPicPr>
          <p:cNvPr id="174" name="Google Shape;174;p19"/>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Benefits</a:t>
            </a:r>
            <a:r>
              <a:rPr lang="en-IN"/>
              <a:t>:</a:t>
            </a:r>
            <a:endParaRPr/>
          </a:p>
        </p:txBody>
      </p:sp>
      <p:grpSp>
        <p:nvGrpSpPr>
          <p:cNvPr id="180" name="Google Shape;180;p20"/>
          <p:cNvGrpSpPr/>
          <p:nvPr/>
        </p:nvGrpSpPr>
        <p:grpSpPr>
          <a:xfrm>
            <a:off x="1812939" y="1526540"/>
            <a:ext cx="7037671" cy="4782312"/>
            <a:chOff x="1135605" y="256540"/>
            <a:chExt cx="7037671" cy="4782312"/>
          </a:xfrm>
        </p:grpSpPr>
        <p:sp>
          <p:nvSpPr>
            <p:cNvPr id="181" name="Google Shape;181;p20"/>
            <p:cNvSpPr/>
            <p:nvPr/>
          </p:nvSpPr>
          <p:spPr>
            <a:xfrm>
              <a:off x="3809920" y="1178750"/>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3605147" y="256540"/>
              <a:ext cx="1935359" cy="4768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txBox="1"/>
            <p:nvPr/>
          </p:nvSpPr>
          <p:spPr>
            <a:xfrm>
              <a:off x="3605147" y="256540"/>
              <a:ext cx="1935359" cy="4768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 Better time management. Less stress to remember things.</a:t>
              </a:r>
              <a:endParaRPr b="0" i="0" sz="1400" u="none" cap="none" strike="noStrike">
                <a:solidFill>
                  <a:schemeClr val="dk1"/>
                </a:solidFill>
                <a:latin typeface="Trebuchet MS"/>
                <a:ea typeface="Trebuchet MS"/>
                <a:cs typeface="Trebuchet MS"/>
                <a:sym typeface="Trebuchet MS"/>
              </a:endParaRPr>
            </a:p>
          </p:txBody>
        </p:sp>
        <p:sp>
          <p:nvSpPr>
            <p:cNvPr id="184" name="Google Shape;184;p20"/>
            <p:cNvSpPr/>
            <p:nvPr/>
          </p:nvSpPr>
          <p:spPr>
            <a:xfrm>
              <a:off x="4305372" y="1416964"/>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202728" y="844215"/>
              <a:ext cx="1829794" cy="1139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nvSpPr>
          <p:spPr>
            <a:xfrm>
              <a:off x="6202728" y="844215"/>
              <a:ext cx="1829794" cy="1139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Lesser chance of missing something important as it is stored as a record.</a:t>
              </a:r>
              <a:endParaRPr b="0" i="0" sz="1400" u="none" cap="none" strike="noStrike">
                <a:solidFill>
                  <a:schemeClr val="dk1"/>
                </a:solidFill>
                <a:latin typeface="Trebuchet MS"/>
                <a:ea typeface="Trebuchet MS"/>
                <a:cs typeface="Trebuchet MS"/>
                <a:sym typeface="Trebuchet MS"/>
              </a:endParaRPr>
            </a:p>
          </p:txBody>
        </p:sp>
        <p:sp>
          <p:nvSpPr>
            <p:cNvPr id="187" name="Google Shape;187;p20"/>
            <p:cNvSpPr/>
            <p:nvPr/>
          </p:nvSpPr>
          <p:spPr>
            <a:xfrm>
              <a:off x="4427124" y="1952945"/>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6378670" y="2294213"/>
              <a:ext cx="1794606" cy="12169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txBox="1"/>
            <p:nvPr/>
          </p:nvSpPr>
          <p:spPr>
            <a:xfrm>
              <a:off x="6378670" y="2294213"/>
              <a:ext cx="1794606" cy="12169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Helps to set a time frame for a plan and can be seen through visual indicators provided.</a:t>
              </a:r>
              <a:endParaRPr b="0" i="0" sz="1400" u="none" cap="none" strike="noStrike">
                <a:solidFill>
                  <a:schemeClr val="dk1"/>
                </a:solidFill>
                <a:latin typeface="Trebuchet MS"/>
                <a:ea typeface="Trebuchet MS"/>
                <a:cs typeface="Trebuchet MS"/>
                <a:sym typeface="Trebuchet MS"/>
              </a:endParaRPr>
            </a:p>
          </p:txBody>
        </p:sp>
        <p:sp>
          <p:nvSpPr>
            <p:cNvPr id="190" name="Google Shape;190;p20"/>
            <p:cNvSpPr/>
            <p:nvPr/>
          </p:nvSpPr>
          <p:spPr>
            <a:xfrm>
              <a:off x="4084389" y="2382766"/>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5590882" y="3725875"/>
              <a:ext cx="1935359" cy="11133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txBox="1"/>
            <p:nvPr/>
          </p:nvSpPr>
          <p:spPr>
            <a:xfrm>
              <a:off x="5590882" y="3725875"/>
              <a:ext cx="1935359" cy="111339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Get notified through email as soon as a task is added.</a:t>
              </a:r>
              <a:endParaRPr b="0" i="0" sz="1400" u="none" cap="none" strike="noStrike">
                <a:solidFill>
                  <a:schemeClr val="dk1"/>
                </a:solidFill>
                <a:latin typeface="Trebuchet MS"/>
                <a:ea typeface="Trebuchet MS"/>
                <a:cs typeface="Trebuchet MS"/>
                <a:sym typeface="Trebuchet MS"/>
              </a:endParaRPr>
            </a:p>
          </p:txBody>
        </p:sp>
        <p:sp>
          <p:nvSpPr>
            <p:cNvPr id="193" name="Google Shape;193;p20"/>
            <p:cNvSpPr/>
            <p:nvPr/>
          </p:nvSpPr>
          <p:spPr>
            <a:xfrm>
              <a:off x="3535451" y="2382766"/>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768995" y="3925461"/>
              <a:ext cx="1935359" cy="11133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txBox="1"/>
            <p:nvPr/>
          </p:nvSpPr>
          <p:spPr>
            <a:xfrm>
              <a:off x="1768995" y="3925461"/>
              <a:ext cx="1935359" cy="111339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Manage the status of the task and update anytime.</a:t>
              </a:r>
              <a:endParaRPr b="0" i="0" sz="1400" u="none" cap="none" strike="noStrike">
                <a:solidFill>
                  <a:schemeClr val="dk1"/>
                </a:solidFill>
                <a:latin typeface="Trebuchet MS"/>
                <a:ea typeface="Trebuchet MS"/>
                <a:cs typeface="Trebuchet MS"/>
                <a:sym typeface="Trebuchet MS"/>
              </a:endParaRPr>
            </a:p>
          </p:txBody>
        </p:sp>
        <p:sp>
          <p:nvSpPr>
            <p:cNvPr id="196" name="Google Shape;196;p20"/>
            <p:cNvSpPr/>
            <p:nvPr/>
          </p:nvSpPr>
          <p:spPr>
            <a:xfrm>
              <a:off x="3192716" y="1952945"/>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135605" y="2294213"/>
              <a:ext cx="1794606" cy="121696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1135605" y="2294213"/>
              <a:ext cx="1794606" cy="12169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Accessible</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anywhere</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with</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internet</a:t>
              </a:r>
              <a:endParaRPr/>
            </a:p>
          </p:txBody>
        </p:sp>
        <p:sp>
          <p:nvSpPr>
            <p:cNvPr id="199" name="Google Shape;199;p20"/>
            <p:cNvSpPr/>
            <p:nvPr/>
          </p:nvSpPr>
          <p:spPr>
            <a:xfrm>
              <a:off x="3314468" y="1416964"/>
              <a:ext cx="1689041" cy="1689248"/>
            </a:xfrm>
            <a:prstGeom prst="ellipse">
              <a:avLst/>
            </a:prstGeom>
            <a:solidFill>
              <a:srgbClr val="5ECBEE">
                <a:alpha val="49803"/>
              </a:srgbClr>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1276358" y="844215"/>
              <a:ext cx="1829794" cy="113928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txBox="1"/>
            <p:nvPr/>
          </p:nvSpPr>
          <p:spPr>
            <a:xfrm>
              <a:off x="1276358" y="844215"/>
              <a:ext cx="1829794" cy="113928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rebuchet MS"/>
                <a:buNone/>
              </a:pPr>
              <a:r>
                <a:rPr b="1" i="0" lang="en-IN" sz="1400" u="none" cap="none" strike="noStrike">
                  <a:solidFill>
                    <a:schemeClr val="dk1"/>
                  </a:solidFill>
                  <a:latin typeface="Trebuchet MS"/>
                  <a:ea typeface="Trebuchet MS"/>
                  <a:cs typeface="Trebuchet MS"/>
                  <a:sym typeface="Trebuchet MS"/>
                </a:rPr>
                <a:t>Tasks</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are</a:t>
              </a:r>
              <a:r>
                <a:rPr b="0" i="0" lang="en-IN" sz="1400" u="none" cap="none" strike="noStrike">
                  <a:solidFill>
                    <a:schemeClr val="dk1"/>
                  </a:solidFill>
                  <a:latin typeface="Trebuchet MS"/>
                  <a:ea typeface="Trebuchet MS"/>
                  <a:cs typeface="Trebuchet MS"/>
                  <a:sym typeface="Trebuchet MS"/>
                </a:rPr>
                <a:t> </a:t>
              </a:r>
              <a:r>
                <a:rPr b="1" lang="en-IN">
                  <a:solidFill>
                    <a:schemeClr val="dk1"/>
                  </a:solidFill>
                  <a:latin typeface="Trebuchet MS"/>
                  <a:ea typeface="Trebuchet MS"/>
                  <a:cs typeface="Trebuchet MS"/>
                  <a:sym typeface="Trebuchet MS"/>
                </a:rPr>
                <a:t>easy</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to</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add</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and</a:t>
              </a:r>
              <a:r>
                <a:rPr b="0" i="0" lang="en-IN" sz="1400" u="none" cap="none" strike="noStrike">
                  <a:solidFill>
                    <a:schemeClr val="dk1"/>
                  </a:solidFill>
                  <a:latin typeface="Trebuchet MS"/>
                  <a:ea typeface="Trebuchet MS"/>
                  <a:cs typeface="Trebuchet MS"/>
                  <a:sym typeface="Trebuchet MS"/>
                </a:rPr>
                <a:t> </a:t>
              </a:r>
              <a:r>
                <a:rPr b="1" i="0" lang="en-IN" sz="1400" u="none" cap="none" strike="noStrike">
                  <a:solidFill>
                    <a:schemeClr val="dk1"/>
                  </a:solidFill>
                  <a:latin typeface="Trebuchet MS"/>
                  <a:ea typeface="Trebuchet MS"/>
                  <a:cs typeface="Trebuchet MS"/>
                  <a:sym typeface="Trebuchet MS"/>
                </a:rPr>
                <a:t>organize</a:t>
              </a:r>
              <a:endParaRPr b="1" i="0" sz="1400" u="none" cap="none" strike="noStrike">
                <a:solidFill>
                  <a:schemeClr val="dk1"/>
                </a:solidFill>
                <a:latin typeface="Trebuchet MS"/>
                <a:ea typeface="Trebuchet MS"/>
                <a:cs typeface="Trebuchet MS"/>
                <a:sym typeface="Trebuchet MS"/>
              </a:endParaRPr>
            </a:p>
          </p:txBody>
        </p:sp>
      </p:grpSp>
      <p:pic>
        <p:nvPicPr>
          <p:cNvPr id="202" name="Google Shape;202;p20"/>
          <p:cNvPicPr preferRelativeResize="0"/>
          <p:nvPr/>
        </p:nvPicPr>
        <p:blipFill rotWithShape="1">
          <a:blip r:embed="rId3">
            <a:alphaModFix/>
          </a:blip>
          <a:srcRect b="0" l="0" r="0" t="0"/>
          <a:stretch/>
        </p:blipFill>
        <p:spPr>
          <a:xfrm>
            <a:off x="9720312" y="5048931"/>
            <a:ext cx="2339941" cy="2339941"/>
          </a:xfrm>
          <a:prstGeom prst="rect">
            <a:avLst/>
          </a:prstGeom>
          <a:noFill/>
          <a:ln>
            <a:noFill/>
          </a:ln>
        </p:spPr>
      </p:pic>
      <p:pic>
        <p:nvPicPr>
          <p:cNvPr id="203" name="Google Shape;203;p20"/>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F7597"/>
              </a:buClr>
              <a:buSzPts val="3600"/>
              <a:buFont typeface="Trebuchet MS"/>
              <a:buNone/>
            </a:pPr>
            <a:r>
              <a:rPr lang="en-IN">
                <a:solidFill>
                  <a:srgbClr val="0F7597"/>
                </a:solidFill>
              </a:rPr>
              <a:t>APPLICATION FEATURES</a:t>
            </a:r>
            <a:endParaRPr/>
          </a:p>
        </p:txBody>
      </p:sp>
      <p:pic>
        <p:nvPicPr>
          <p:cNvPr descr="User" id="209" name="Google Shape;209;p21"/>
          <p:cNvPicPr preferRelativeResize="0"/>
          <p:nvPr>
            <p:ph idx="1" type="body"/>
          </p:nvPr>
        </p:nvPicPr>
        <p:blipFill rotWithShape="1">
          <a:blip r:embed="rId3">
            <a:alphaModFix/>
          </a:blip>
          <a:srcRect b="0" l="0" r="0" t="0"/>
          <a:stretch/>
        </p:blipFill>
        <p:spPr>
          <a:xfrm>
            <a:off x="3112050" y="1733187"/>
            <a:ext cx="914400" cy="914400"/>
          </a:xfrm>
          <a:prstGeom prst="rect">
            <a:avLst/>
          </a:prstGeom>
          <a:noFill/>
          <a:ln>
            <a:noFill/>
          </a:ln>
        </p:spPr>
      </p:pic>
      <p:pic>
        <p:nvPicPr>
          <p:cNvPr id="210" name="Google Shape;210;p21"/>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pic>
        <p:nvPicPr>
          <p:cNvPr id="211" name="Google Shape;211;p21"/>
          <p:cNvPicPr preferRelativeResize="0"/>
          <p:nvPr/>
        </p:nvPicPr>
        <p:blipFill rotWithShape="1">
          <a:blip r:embed="rId5">
            <a:alphaModFix/>
          </a:blip>
          <a:srcRect b="0" l="0" r="0" t="0"/>
          <a:stretch/>
        </p:blipFill>
        <p:spPr>
          <a:xfrm>
            <a:off x="9720312" y="5048931"/>
            <a:ext cx="2339941" cy="2339941"/>
          </a:xfrm>
          <a:prstGeom prst="rect">
            <a:avLst/>
          </a:prstGeom>
          <a:noFill/>
          <a:ln>
            <a:noFill/>
          </a:ln>
        </p:spPr>
      </p:pic>
      <p:sp>
        <p:nvSpPr>
          <p:cNvPr id="212" name="Google Shape;212;p21"/>
          <p:cNvSpPr txBox="1"/>
          <p:nvPr/>
        </p:nvSpPr>
        <p:spPr>
          <a:xfrm>
            <a:off x="5781822" y="1590223"/>
            <a:ext cx="29260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Allows user to permanently keep task records with a user account.</a:t>
            </a:r>
            <a:endParaRPr/>
          </a:p>
        </p:txBody>
      </p:sp>
      <p:pic>
        <p:nvPicPr>
          <p:cNvPr descr="Gauge" id="213" name="Google Shape;213;p21"/>
          <p:cNvPicPr preferRelativeResize="0"/>
          <p:nvPr/>
        </p:nvPicPr>
        <p:blipFill rotWithShape="1">
          <a:blip r:embed="rId6">
            <a:alphaModFix/>
          </a:blip>
          <a:srcRect b="0" l="0" r="0" t="0"/>
          <a:stretch/>
        </p:blipFill>
        <p:spPr>
          <a:xfrm>
            <a:off x="3112050" y="5882362"/>
            <a:ext cx="914400" cy="914400"/>
          </a:xfrm>
          <a:prstGeom prst="rect">
            <a:avLst/>
          </a:prstGeom>
          <a:noFill/>
          <a:ln>
            <a:noFill/>
          </a:ln>
        </p:spPr>
      </p:pic>
      <p:sp>
        <p:nvSpPr>
          <p:cNvPr id="214" name="Google Shape;214;p21"/>
          <p:cNvSpPr txBox="1"/>
          <p:nvPr/>
        </p:nvSpPr>
        <p:spPr>
          <a:xfrm>
            <a:off x="5721919" y="5925234"/>
            <a:ext cx="29260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Keeps the tasks time bounded.</a:t>
            </a:r>
            <a:endParaRPr/>
          </a:p>
        </p:txBody>
      </p:sp>
      <p:pic>
        <p:nvPicPr>
          <p:cNvPr id="215" name="Google Shape;215;p21"/>
          <p:cNvPicPr preferRelativeResize="0"/>
          <p:nvPr/>
        </p:nvPicPr>
        <p:blipFill rotWithShape="1">
          <a:blip r:embed="rId7">
            <a:alphaModFix/>
          </a:blip>
          <a:srcRect b="0" l="0" r="0" t="0"/>
          <a:stretch/>
        </p:blipFill>
        <p:spPr>
          <a:xfrm>
            <a:off x="2594170" y="4666717"/>
            <a:ext cx="1103771" cy="1103771"/>
          </a:xfrm>
          <a:prstGeom prst="rect">
            <a:avLst/>
          </a:prstGeom>
          <a:noFill/>
          <a:ln>
            <a:noFill/>
          </a:ln>
        </p:spPr>
      </p:pic>
      <p:sp>
        <p:nvSpPr>
          <p:cNvPr id="216" name="Google Shape;216;p21"/>
          <p:cNvSpPr txBox="1"/>
          <p:nvPr/>
        </p:nvSpPr>
        <p:spPr>
          <a:xfrm>
            <a:off x="5721919" y="4570159"/>
            <a:ext cx="2926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rebuchet MS"/>
                <a:ea typeface="Trebuchet MS"/>
                <a:cs typeface="Trebuchet MS"/>
                <a:sym typeface="Trebuchet MS"/>
              </a:rPr>
              <a:t>User can modify the task status and dates. One can also delete the tasks.</a:t>
            </a:r>
            <a:endParaRPr/>
          </a:p>
        </p:txBody>
      </p:sp>
      <p:pic>
        <p:nvPicPr>
          <p:cNvPr id="217" name="Google Shape;217;p21"/>
          <p:cNvPicPr preferRelativeResize="0"/>
          <p:nvPr/>
        </p:nvPicPr>
        <p:blipFill rotWithShape="1">
          <a:blip r:embed="rId8">
            <a:alphaModFix/>
          </a:blip>
          <a:srcRect b="0" l="0" r="0" t="0"/>
          <a:stretch/>
        </p:blipFill>
        <p:spPr>
          <a:xfrm>
            <a:off x="3735206" y="4666717"/>
            <a:ext cx="914400" cy="914400"/>
          </a:xfrm>
          <a:prstGeom prst="rect">
            <a:avLst/>
          </a:prstGeom>
          <a:noFill/>
          <a:ln>
            <a:noFill/>
          </a:ln>
        </p:spPr>
      </p:pic>
      <p:sp>
        <p:nvSpPr>
          <p:cNvPr id="218" name="Google Shape;218;p21"/>
          <p:cNvSpPr txBox="1"/>
          <p:nvPr/>
        </p:nvSpPr>
        <p:spPr>
          <a:xfrm>
            <a:off x="5721919" y="2989552"/>
            <a:ext cx="420201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chemeClr val="dk1"/>
                </a:solidFill>
                <a:latin typeface="Trebuchet MS"/>
                <a:ea typeface="Trebuchet MS"/>
                <a:cs typeface="Trebuchet MS"/>
                <a:sym typeface="Trebuchet MS"/>
              </a:rPr>
              <a:t>User gets notification via email once she/he adds a task. Email contains the information about Task name and dates assigned to it.</a:t>
            </a:r>
            <a:endParaRPr/>
          </a:p>
        </p:txBody>
      </p:sp>
      <p:pic>
        <p:nvPicPr>
          <p:cNvPr descr="Email Notification Alert icon PNG and SVG Vector Free Download" id="219" name="Google Shape;219;p21"/>
          <p:cNvPicPr preferRelativeResize="0"/>
          <p:nvPr/>
        </p:nvPicPr>
        <p:blipFill>
          <a:blip r:embed="rId9">
            <a:alphaModFix/>
          </a:blip>
          <a:stretch>
            <a:fillRect/>
          </a:stretch>
        </p:blipFill>
        <p:spPr>
          <a:xfrm>
            <a:off x="2875125" y="2933875"/>
            <a:ext cx="1388251" cy="144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F7597"/>
              </a:buClr>
              <a:buSzPts val="3600"/>
              <a:buFont typeface="Trebuchet MS"/>
              <a:buNone/>
            </a:pPr>
            <a:r>
              <a:rPr lang="en-IN">
                <a:solidFill>
                  <a:srgbClr val="0F7597"/>
                </a:solidFill>
              </a:rPr>
              <a:t>APPLICATION FEATURES</a:t>
            </a:r>
            <a:endParaRPr/>
          </a:p>
        </p:txBody>
      </p:sp>
      <p:pic>
        <p:nvPicPr>
          <p:cNvPr id="225" name="Google Shape;225;p22"/>
          <p:cNvPicPr preferRelativeResize="0"/>
          <p:nvPr>
            <p:ph idx="1" type="body"/>
          </p:nvPr>
        </p:nvPicPr>
        <p:blipFill rotWithShape="1">
          <a:blip r:embed="rId3">
            <a:alphaModFix/>
          </a:blip>
          <a:srcRect b="0" l="0" r="0" t="0"/>
          <a:stretch/>
        </p:blipFill>
        <p:spPr>
          <a:xfrm>
            <a:off x="2917998" y="1548131"/>
            <a:ext cx="2085339" cy="2085339"/>
          </a:xfrm>
          <a:prstGeom prst="rect">
            <a:avLst/>
          </a:prstGeom>
          <a:noFill/>
          <a:ln>
            <a:noFill/>
          </a:ln>
        </p:spPr>
      </p:pic>
      <p:sp>
        <p:nvSpPr>
          <p:cNvPr id="226" name="Google Shape;226;p22"/>
          <p:cNvSpPr txBox="1"/>
          <p:nvPr/>
        </p:nvSpPr>
        <p:spPr>
          <a:xfrm>
            <a:off x="6220811" y="2590800"/>
            <a:ext cx="3144130" cy="184665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900" u="none" cap="none" strike="noStrike">
                <a:solidFill>
                  <a:schemeClr val="dk1"/>
                </a:solidFill>
                <a:latin typeface="Trebuchet MS"/>
                <a:ea typeface="Trebuchet MS"/>
                <a:cs typeface="Trebuchet MS"/>
                <a:sym typeface="Trebuchet MS"/>
              </a:rPr>
              <a:t>Visual indicators for tasks which will clearly show user the </a:t>
            </a:r>
            <a:r>
              <a:rPr b="0" i="1" lang="en-IN" sz="1900" u="none" cap="none" strike="noStrike">
                <a:solidFill>
                  <a:schemeClr val="dk1"/>
                </a:solidFill>
                <a:latin typeface="Trebuchet MS"/>
                <a:ea typeface="Trebuchet MS"/>
                <a:cs typeface="Trebuchet MS"/>
                <a:sym typeface="Trebuchet MS"/>
              </a:rPr>
              <a:t>status</a:t>
            </a:r>
            <a:r>
              <a:rPr b="0" i="0" lang="en-IN" sz="1900" u="none" cap="none" strike="noStrike">
                <a:solidFill>
                  <a:schemeClr val="dk1"/>
                </a:solidFill>
                <a:latin typeface="Trebuchet MS"/>
                <a:ea typeface="Trebuchet MS"/>
                <a:cs typeface="Trebuchet MS"/>
                <a:sym typeface="Trebuchet MS"/>
              </a:rPr>
              <a:t> of the task added and can help user organize and plan accordingly.   </a:t>
            </a:r>
            <a:endParaRPr/>
          </a:p>
        </p:txBody>
      </p:sp>
      <p:pic>
        <p:nvPicPr>
          <p:cNvPr id="227" name="Google Shape;227;p22"/>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pic>
        <p:nvPicPr>
          <p:cNvPr id="228" name="Google Shape;228;p22"/>
          <p:cNvPicPr preferRelativeResize="0"/>
          <p:nvPr/>
        </p:nvPicPr>
        <p:blipFill rotWithShape="1">
          <a:blip r:embed="rId5">
            <a:alphaModFix/>
          </a:blip>
          <a:srcRect b="0" l="0" r="0" t="0"/>
          <a:stretch/>
        </p:blipFill>
        <p:spPr>
          <a:xfrm>
            <a:off x="9720312" y="5048931"/>
            <a:ext cx="2339941" cy="2339941"/>
          </a:xfrm>
          <a:prstGeom prst="rect">
            <a:avLst/>
          </a:prstGeom>
          <a:noFill/>
          <a:ln>
            <a:noFill/>
          </a:ln>
        </p:spPr>
      </p:pic>
      <p:sp>
        <p:nvSpPr>
          <p:cNvPr id="229" name="Google Shape;229;p22"/>
          <p:cNvSpPr/>
          <p:nvPr/>
        </p:nvSpPr>
        <p:spPr>
          <a:xfrm>
            <a:off x="1589649" y="3633470"/>
            <a:ext cx="464234" cy="291416"/>
          </a:xfrm>
          <a:prstGeom prst="flowChartAlternateProcess">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0" name="Google Shape;230;p22"/>
          <p:cNvSpPr/>
          <p:nvPr/>
        </p:nvSpPr>
        <p:spPr>
          <a:xfrm>
            <a:off x="2253823" y="3647538"/>
            <a:ext cx="464234" cy="291416"/>
          </a:xfrm>
          <a:prstGeom prst="flowChartAlternateProcess">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1" name="Google Shape;231;p22"/>
          <p:cNvSpPr/>
          <p:nvPr/>
        </p:nvSpPr>
        <p:spPr>
          <a:xfrm>
            <a:off x="2917997" y="3647538"/>
            <a:ext cx="464234" cy="291416"/>
          </a:xfrm>
          <a:prstGeom prst="flowChartAlternateProcess">
            <a:avLst/>
          </a:prstGeom>
          <a:solidFill>
            <a:srgbClr val="23621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32" name="Google Shape;232;p22"/>
          <p:cNvSpPr/>
          <p:nvPr/>
        </p:nvSpPr>
        <p:spPr>
          <a:xfrm>
            <a:off x="3582171" y="3647538"/>
            <a:ext cx="464234" cy="291416"/>
          </a:xfrm>
          <a:prstGeom prst="flowChartAlternateProcess">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33" name="Google Shape;233;p22"/>
          <p:cNvCxnSpPr/>
          <p:nvPr/>
        </p:nvCxnSpPr>
        <p:spPr>
          <a:xfrm flipH="1" rot="-5400000">
            <a:off x="1461338" y="4486624"/>
            <a:ext cx="842100" cy="11700"/>
          </a:xfrm>
          <a:prstGeom prst="curvedConnector3">
            <a:avLst>
              <a:gd fmla="val 50000" name="adj1"/>
            </a:avLst>
          </a:prstGeom>
          <a:noFill/>
          <a:ln cap="rnd" cmpd="sng" w="12700">
            <a:solidFill>
              <a:schemeClr val="dk1"/>
            </a:solidFill>
            <a:prstDash val="solid"/>
            <a:round/>
            <a:headEnd len="sm" w="sm" type="none"/>
            <a:tailEnd len="med" w="med" type="triangle"/>
          </a:ln>
        </p:spPr>
      </p:cxnSp>
      <p:cxnSp>
        <p:nvCxnSpPr>
          <p:cNvPr id="234" name="Google Shape;234;p22"/>
          <p:cNvCxnSpPr/>
          <p:nvPr/>
        </p:nvCxnSpPr>
        <p:spPr>
          <a:xfrm flipH="1" rot="-5400000">
            <a:off x="2324198" y="4417609"/>
            <a:ext cx="787800" cy="232200"/>
          </a:xfrm>
          <a:prstGeom prst="curvedConnector3">
            <a:avLst>
              <a:gd fmla="val 50000" name="adj1"/>
            </a:avLst>
          </a:prstGeom>
          <a:noFill/>
          <a:ln cap="rnd" cmpd="sng" w="12700">
            <a:solidFill>
              <a:schemeClr val="dk1"/>
            </a:solidFill>
            <a:prstDash val="solid"/>
            <a:round/>
            <a:headEnd len="sm" w="sm" type="none"/>
            <a:tailEnd len="med" w="med" type="triangle"/>
          </a:ln>
        </p:spPr>
      </p:cxnSp>
      <p:cxnSp>
        <p:nvCxnSpPr>
          <p:cNvPr id="235" name="Google Shape;235;p22"/>
          <p:cNvCxnSpPr/>
          <p:nvPr/>
        </p:nvCxnSpPr>
        <p:spPr>
          <a:xfrm flipH="1" rot="-5400000">
            <a:off x="3131055" y="4358809"/>
            <a:ext cx="787800" cy="349800"/>
          </a:xfrm>
          <a:prstGeom prst="curvedConnector3">
            <a:avLst>
              <a:gd fmla="val 50000" name="adj1"/>
            </a:avLst>
          </a:prstGeom>
          <a:noFill/>
          <a:ln cap="rnd" cmpd="sng" w="12700">
            <a:solidFill>
              <a:schemeClr val="dk1"/>
            </a:solidFill>
            <a:prstDash val="solid"/>
            <a:round/>
            <a:headEnd len="sm" w="sm" type="none"/>
            <a:tailEnd len="med" w="med" type="triangle"/>
          </a:ln>
        </p:spPr>
      </p:cxnSp>
      <p:cxnSp>
        <p:nvCxnSpPr>
          <p:cNvPr id="236" name="Google Shape;236;p22"/>
          <p:cNvCxnSpPr/>
          <p:nvPr/>
        </p:nvCxnSpPr>
        <p:spPr>
          <a:xfrm flipH="1" rot="-5400000">
            <a:off x="3932402" y="4189459"/>
            <a:ext cx="787800" cy="688500"/>
          </a:xfrm>
          <a:prstGeom prst="curvedConnector3">
            <a:avLst>
              <a:gd fmla="val 50000" name="adj1"/>
            </a:avLst>
          </a:prstGeom>
          <a:noFill/>
          <a:ln cap="rnd" cmpd="sng" w="12700">
            <a:solidFill>
              <a:schemeClr val="dk1"/>
            </a:solidFill>
            <a:prstDash val="solid"/>
            <a:round/>
            <a:headEnd len="sm" w="sm" type="none"/>
            <a:tailEnd len="med" w="med" type="triangle"/>
          </a:ln>
        </p:spPr>
      </p:cxnSp>
      <p:sp>
        <p:nvSpPr>
          <p:cNvPr id="237" name="Google Shape;237;p22"/>
          <p:cNvSpPr txBox="1"/>
          <p:nvPr/>
        </p:nvSpPr>
        <p:spPr>
          <a:xfrm>
            <a:off x="1406769" y="4927600"/>
            <a:ext cx="452028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u="none" cap="none" strike="noStrike">
                <a:solidFill>
                  <a:schemeClr val="dk1"/>
                </a:solidFill>
                <a:latin typeface="Trebuchet MS"/>
                <a:ea typeface="Trebuchet MS"/>
                <a:cs typeface="Trebuchet MS"/>
                <a:sym typeface="Trebuchet MS"/>
              </a:rPr>
              <a:t>    </a:t>
            </a:r>
            <a:r>
              <a:rPr b="0" i="0" lang="en-IN" sz="1400" u="none" cap="none" strike="noStrike">
                <a:solidFill>
                  <a:schemeClr val="dk1"/>
                </a:solidFill>
                <a:latin typeface="Trebuchet MS"/>
                <a:ea typeface="Trebuchet MS"/>
                <a:cs typeface="Trebuchet MS"/>
                <a:sym typeface="Trebuchet MS"/>
              </a:rPr>
              <a:t>YET             IN         COMPLETED      DUE</a:t>
            </a:r>
            <a:endParaRPr/>
          </a:p>
          <a:p>
            <a:pPr indent="0" lvl="0" marL="0" marR="0" rtl="0" algn="l">
              <a:spcBef>
                <a:spcPts val="0"/>
              </a:spcBef>
              <a:spcAft>
                <a:spcPts val="0"/>
              </a:spcAft>
              <a:buNone/>
            </a:pPr>
            <a:r>
              <a:rPr lang="en-IN" sz="1400">
                <a:solidFill>
                  <a:schemeClr val="dk1"/>
                </a:solidFill>
                <a:latin typeface="Trebuchet MS"/>
                <a:ea typeface="Trebuchet MS"/>
                <a:cs typeface="Trebuchet MS"/>
                <a:sym typeface="Trebuchet MS"/>
              </a:rPr>
              <a:t>TO START    PROGRESS                          DATE CROSSED </a:t>
            </a:r>
            <a:endParaRPr/>
          </a:p>
        </p:txBody>
      </p:sp>
      <p:sp>
        <p:nvSpPr>
          <p:cNvPr id="238" name="Google Shape;238;p22"/>
          <p:cNvSpPr txBox="1"/>
          <p:nvPr/>
        </p:nvSpPr>
        <p:spPr>
          <a:xfrm>
            <a:off x="1700523" y="5609087"/>
            <a:ext cx="45202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N" sz="1600">
                <a:solidFill>
                  <a:srgbClr val="3F3F3F"/>
                </a:solidFill>
                <a:latin typeface="Trebuchet MS"/>
                <a:ea typeface="Trebuchet MS"/>
                <a:cs typeface="Trebuchet MS"/>
                <a:sym typeface="Trebuchet MS"/>
              </a:rPr>
              <a:t>___The above colours showing the status___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PARAMETERS OF TASK</a:t>
            </a:r>
            <a:endParaRPr/>
          </a:p>
        </p:txBody>
      </p:sp>
      <p:grpSp>
        <p:nvGrpSpPr>
          <p:cNvPr id="244" name="Google Shape;244;p23"/>
          <p:cNvGrpSpPr/>
          <p:nvPr/>
        </p:nvGrpSpPr>
        <p:grpSpPr>
          <a:xfrm>
            <a:off x="882494" y="2582172"/>
            <a:ext cx="8848125" cy="3061517"/>
            <a:chOff x="11650" y="267262"/>
            <a:chExt cx="8848125" cy="3061517"/>
          </a:xfrm>
        </p:grpSpPr>
        <p:sp>
          <p:nvSpPr>
            <p:cNvPr id="245" name="Google Shape;245;p23"/>
            <p:cNvSpPr/>
            <p:nvPr/>
          </p:nvSpPr>
          <p:spPr>
            <a:xfrm>
              <a:off x="582025" y="268778"/>
              <a:ext cx="1784250" cy="1784250"/>
            </a:xfrm>
            <a:prstGeom prst="ellipse">
              <a:avLst/>
            </a:prstGeom>
            <a:solidFill>
              <a:srgbClr val="2B8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49734" y="684675"/>
              <a:ext cx="1023750" cy="10237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1650" y="2608779"/>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txBox="1"/>
            <p:nvPr/>
          </p:nvSpPr>
          <p:spPr>
            <a:xfrm>
              <a:off x="11650" y="2608779"/>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Trebuchet MS"/>
                <a:buNone/>
              </a:pPr>
              <a:r>
                <a:rPr lang="en-IN" sz="1600" cap="none">
                  <a:solidFill>
                    <a:schemeClr val="dk1"/>
                  </a:solidFill>
                  <a:latin typeface="Trebuchet MS"/>
                  <a:ea typeface="Trebuchet MS"/>
                  <a:cs typeface="Trebuchet MS"/>
                  <a:sym typeface="Trebuchet MS"/>
                </a:rPr>
                <a:t>TASK NAME</a:t>
              </a:r>
              <a:endParaRPr sz="1500">
                <a:solidFill>
                  <a:schemeClr val="dk1"/>
                </a:solidFill>
                <a:latin typeface="Trebuchet MS"/>
                <a:ea typeface="Trebuchet MS"/>
                <a:cs typeface="Trebuchet MS"/>
                <a:sym typeface="Trebuchet MS"/>
              </a:endParaRPr>
            </a:p>
          </p:txBody>
        </p:sp>
        <p:sp>
          <p:nvSpPr>
            <p:cNvPr id="249" name="Google Shape;249;p23"/>
            <p:cNvSpPr/>
            <p:nvPr/>
          </p:nvSpPr>
          <p:spPr>
            <a:xfrm>
              <a:off x="3333106" y="267262"/>
              <a:ext cx="1784250" cy="1784250"/>
            </a:xfrm>
            <a:prstGeom prst="ellipse">
              <a:avLst/>
            </a:prstGeom>
            <a:solidFill>
              <a:srgbClr val="41C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3686456" y="630355"/>
              <a:ext cx="1023750" cy="10237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3448525" y="2608779"/>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txBox="1"/>
            <p:nvPr/>
          </p:nvSpPr>
          <p:spPr>
            <a:xfrm>
              <a:off x="3448525" y="2608779"/>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4000"/>
                <a:buFont typeface="Trebuchet MS"/>
                <a:buNone/>
              </a:pPr>
              <a:r>
                <a:t/>
              </a:r>
              <a:endParaRPr sz="4000">
                <a:solidFill>
                  <a:schemeClr val="dk1"/>
                </a:solidFill>
                <a:latin typeface="Trebuchet MS"/>
                <a:ea typeface="Trebuchet MS"/>
                <a:cs typeface="Trebuchet MS"/>
                <a:sym typeface="Trebuchet MS"/>
              </a:endParaRPr>
            </a:p>
          </p:txBody>
        </p:sp>
        <p:sp>
          <p:nvSpPr>
            <p:cNvPr id="253" name="Google Shape;253;p23"/>
            <p:cNvSpPr/>
            <p:nvPr/>
          </p:nvSpPr>
          <p:spPr>
            <a:xfrm>
              <a:off x="6057280" y="267262"/>
              <a:ext cx="1784250" cy="1784250"/>
            </a:xfrm>
            <a:prstGeom prst="ellipse">
              <a:avLst/>
            </a:prstGeom>
            <a:solidFill>
              <a:srgbClr val="2B94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7836025" y="649028"/>
              <a:ext cx="1023750" cy="102375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5513253" y="2458824"/>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txBox="1"/>
            <p:nvPr/>
          </p:nvSpPr>
          <p:spPr>
            <a:xfrm>
              <a:off x="5513253" y="2458824"/>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Trebuchet MS"/>
                <a:buNone/>
              </a:pPr>
              <a:r>
                <a:rPr lang="en-IN" sz="1600" cap="none">
                  <a:solidFill>
                    <a:schemeClr val="dk1"/>
                  </a:solidFill>
                  <a:latin typeface="Trebuchet MS"/>
                  <a:ea typeface="Trebuchet MS"/>
                  <a:cs typeface="Trebuchet MS"/>
                  <a:sym typeface="Trebuchet MS"/>
                </a:rPr>
                <a:t>STATUS OF TASKS</a:t>
              </a:r>
              <a:endParaRPr/>
            </a:p>
            <a:p>
              <a:pPr indent="0" lvl="0" marL="0" marR="0" rtl="0" algn="l">
                <a:lnSpc>
                  <a:spcPct val="100000"/>
                </a:lnSpc>
                <a:spcBef>
                  <a:spcPts val="560"/>
                </a:spcBef>
                <a:spcAft>
                  <a:spcPts val="0"/>
                </a:spcAft>
                <a:buClr>
                  <a:schemeClr val="dk1"/>
                </a:buClr>
                <a:buSzPts val="1600"/>
                <a:buFont typeface="Trebuchet MS"/>
                <a:buNone/>
              </a:pPr>
              <a:r>
                <a:t/>
              </a:r>
              <a:endParaRPr/>
            </a:p>
          </p:txBody>
        </p:sp>
      </p:grpSp>
      <p:sp>
        <p:nvSpPr>
          <p:cNvPr descr="Checklist" id="257" name="Google Shape;257;p23"/>
          <p:cNvSpPr/>
          <p:nvPr/>
        </p:nvSpPr>
        <p:spPr>
          <a:xfrm>
            <a:off x="9115082" y="2890231"/>
            <a:ext cx="1023750" cy="102375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58" name="Google Shape;258;p23"/>
          <p:cNvSpPr txBox="1"/>
          <p:nvPr/>
        </p:nvSpPr>
        <p:spPr>
          <a:xfrm>
            <a:off x="3389612" y="4756543"/>
            <a:ext cx="348631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Trebuchet MS"/>
                <a:ea typeface="Trebuchet MS"/>
                <a:cs typeface="Trebuchet MS"/>
                <a:sym typeface="Trebuchet MS"/>
              </a:rPr>
              <a:t>TASK DURATION</a:t>
            </a:r>
            <a:endParaRPr/>
          </a:p>
          <a:p>
            <a:pPr indent="0" lvl="0" marL="0" marR="0" rtl="0" algn="ctr">
              <a:spcBef>
                <a:spcPts val="0"/>
              </a:spcBef>
              <a:spcAft>
                <a:spcPts val="0"/>
              </a:spcAft>
              <a:buNone/>
            </a:pPr>
            <a:r>
              <a:rPr lang="en-IN" sz="1600">
                <a:solidFill>
                  <a:schemeClr val="dk1"/>
                </a:solidFill>
                <a:latin typeface="Trebuchet MS"/>
                <a:ea typeface="Trebuchet MS"/>
                <a:cs typeface="Trebuchet MS"/>
                <a:sym typeface="Trebuchet MS"/>
              </a:rPr>
              <a:t>(Start Date – End Date)</a:t>
            </a:r>
            <a:endParaRPr/>
          </a:p>
        </p:txBody>
      </p:sp>
      <p:pic>
        <p:nvPicPr>
          <p:cNvPr descr="Checkmark" id="259" name="Google Shape;259;p23"/>
          <p:cNvPicPr preferRelativeResize="0"/>
          <p:nvPr/>
        </p:nvPicPr>
        <p:blipFill rotWithShape="1">
          <a:blip r:embed="rId6">
            <a:alphaModFix/>
          </a:blip>
          <a:srcRect b="0" l="0" r="0" t="0"/>
          <a:stretch/>
        </p:blipFill>
        <p:spPr>
          <a:xfrm>
            <a:off x="7417133" y="2999581"/>
            <a:ext cx="914400" cy="914400"/>
          </a:xfrm>
          <a:prstGeom prst="rect">
            <a:avLst/>
          </a:prstGeom>
          <a:noFill/>
          <a:ln>
            <a:noFill/>
          </a:ln>
        </p:spPr>
      </p:pic>
      <p:pic>
        <p:nvPicPr>
          <p:cNvPr id="260" name="Google Shape;260;p23"/>
          <p:cNvPicPr preferRelativeResize="0"/>
          <p:nvPr/>
        </p:nvPicPr>
        <p:blipFill rotWithShape="1">
          <a:blip r:embed="rId7">
            <a:alphaModFix/>
          </a:blip>
          <a:srcRect b="0" l="0" r="0" t="0"/>
          <a:stretch/>
        </p:blipFill>
        <p:spPr>
          <a:xfrm>
            <a:off x="9720312" y="5048931"/>
            <a:ext cx="2339941" cy="2339941"/>
          </a:xfrm>
          <a:prstGeom prst="rect">
            <a:avLst/>
          </a:prstGeom>
          <a:noFill/>
          <a:ln>
            <a:noFill/>
          </a:ln>
        </p:spPr>
      </p:pic>
      <p:pic>
        <p:nvPicPr>
          <p:cNvPr id="261" name="Google Shape;261;p23"/>
          <p:cNvPicPr preferRelativeResize="0"/>
          <p:nvPr/>
        </p:nvPicPr>
        <p:blipFill rotWithShape="1">
          <a:blip r:embed="rId8">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B6D53"/>
              </a:buClr>
              <a:buSzPts val="3600"/>
              <a:buFont typeface="Trebuchet MS"/>
              <a:buNone/>
            </a:pPr>
            <a:r>
              <a:rPr lang="en-IN">
                <a:solidFill>
                  <a:srgbClr val="1B6D53"/>
                </a:solidFill>
              </a:rPr>
              <a:t>USER</a:t>
            </a:r>
            <a:r>
              <a:rPr lang="en-IN"/>
              <a:t> </a:t>
            </a:r>
            <a:r>
              <a:rPr lang="en-IN">
                <a:solidFill>
                  <a:srgbClr val="1B6D53"/>
                </a:solidFill>
              </a:rPr>
              <a:t>FUNCTIONALITIES</a:t>
            </a:r>
            <a:endParaRPr/>
          </a:p>
        </p:txBody>
      </p:sp>
      <p:sp>
        <p:nvSpPr>
          <p:cNvPr id="267" name="Google Shape;267;p24"/>
          <p:cNvSpPr txBox="1"/>
          <p:nvPr>
            <p:ph idx="1" type="body"/>
          </p:nvPr>
        </p:nvSpPr>
        <p:spPr>
          <a:xfrm>
            <a:off x="564792" y="1601155"/>
            <a:ext cx="8596668" cy="388077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920"/>
              <a:buChar char="►"/>
            </a:pPr>
            <a:r>
              <a:rPr lang="en-IN" sz="2400"/>
              <a:t>User should register themselves in the application.</a:t>
            </a:r>
            <a:endParaRPr/>
          </a:p>
          <a:p>
            <a:pPr indent="-342900" lvl="0" marL="342900" rtl="0" algn="just">
              <a:spcBef>
                <a:spcPts val="1000"/>
              </a:spcBef>
              <a:spcAft>
                <a:spcPts val="0"/>
              </a:spcAft>
              <a:buSzPts val="1920"/>
              <a:buChar char="►"/>
            </a:pPr>
            <a:r>
              <a:rPr lang="en-IN" sz="2400"/>
              <a:t>User can ADD Task according to their requirement.</a:t>
            </a:r>
            <a:endParaRPr/>
          </a:p>
          <a:p>
            <a:pPr indent="-342900" lvl="0" marL="342900" rtl="0" algn="just">
              <a:spcBef>
                <a:spcPts val="1000"/>
              </a:spcBef>
              <a:spcAft>
                <a:spcPts val="0"/>
              </a:spcAft>
              <a:buSzPts val="1920"/>
              <a:buChar char="►"/>
            </a:pPr>
            <a:r>
              <a:rPr lang="en-IN" sz="2400"/>
              <a:t>User can UPDATE Tasks with changed durations.</a:t>
            </a:r>
            <a:endParaRPr/>
          </a:p>
          <a:p>
            <a:pPr indent="-342900" lvl="0" marL="342900" rtl="0" algn="just">
              <a:spcBef>
                <a:spcPts val="1000"/>
              </a:spcBef>
              <a:spcAft>
                <a:spcPts val="0"/>
              </a:spcAft>
              <a:buSzPts val="1920"/>
              <a:buChar char="►"/>
            </a:pPr>
            <a:r>
              <a:rPr lang="en-IN" sz="2400"/>
              <a:t>User can DELETE the Tasks.</a:t>
            </a:r>
            <a:endParaRPr/>
          </a:p>
          <a:p>
            <a:pPr indent="-342900" lvl="0" marL="342900" rtl="0" algn="just">
              <a:spcBef>
                <a:spcPts val="1000"/>
              </a:spcBef>
              <a:spcAft>
                <a:spcPts val="0"/>
              </a:spcAft>
              <a:buSzPts val="1920"/>
              <a:buChar char="►"/>
            </a:pPr>
            <a:r>
              <a:rPr lang="en-IN" sz="2400"/>
              <a:t>User can view all the Tasks at a time which was assigned by her/him.</a:t>
            </a:r>
            <a:endParaRPr/>
          </a:p>
          <a:p>
            <a:pPr indent="-342900" lvl="0" marL="342900" rtl="0" algn="just">
              <a:spcBef>
                <a:spcPts val="1000"/>
              </a:spcBef>
              <a:spcAft>
                <a:spcPts val="0"/>
              </a:spcAft>
              <a:buSzPts val="1920"/>
              <a:buChar char="►"/>
            </a:pPr>
            <a:r>
              <a:rPr lang="en-IN" sz="2400"/>
              <a:t>User will be able to get a notification mail after adding a task which will show the dates assigned to the task and it’s name.</a:t>
            </a:r>
            <a:endParaRPr/>
          </a:p>
        </p:txBody>
      </p:sp>
      <p:pic>
        <p:nvPicPr>
          <p:cNvPr id="268" name="Google Shape;268;p24"/>
          <p:cNvPicPr preferRelativeResize="0"/>
          <p:nvPr/>
        </p:nvPicPr>
        <p:blipFill rotWithShape="1">
          <a:blip r:embed="rId3">
            <a:alphaModFix/>
          </a:blip>
          <a:srcRect b="0" l="0" r="0" t="0"/>
          <a:stretch/>
        </p:blipFill>
        <p:spPr>
          <a:xfrm>
            <a:off x="9720312" y="5048931"/>
            <a:ext cx="2339941" cy="2339941"/>
          </a:xfrm>
          <a:prstGeom prst="rect">
            <a:avLst/>
          </a:prstGeom>
          <a:noFill/>
          <a:ln>
            <a:noFill/>
          </a:ln>
        </p:spPr>
      </p:pic>
      <p:pic>
        <p:nvPicPr>
          <p:cNvPr id="269" name="Google Shape;269;p24"/>
          <p:cNvPicPr preferRelativeResize="0"/>
          <p:nvPr/>
        </p:nvPicPr>
        <p:blipFill rotWithShape="1">
          <a:blip r:embed="rId4">
            <a:alphaModFix/>
          </a:blip>
          <a:srcRect b="0" l="0" r="0" t="0"/>
          <a:stretch/>
        </p:blipFill>
        <p:spPr>
          <a:xfrm>
            <a:off x="10918049" y="729"/>
            <a:ext cx="1250046" cy="61718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solidFill>
                  <a:srgbClr val="164A35"/>
                </a:solidFill>
              </a:rPr>
              <a:t>PROJECT ROADMAP</a:t>
            </a:r>
            <a:endParaRPr>
              <a:solidFill>
                <a:srgbClr val="164A35"/>
              </a:solidFill>
            </a:endParaRPr>
          </a:p>
        </p:txBody>
      </p:sp>
      <p:sp>
        <p:nvSpPr>
          <p:cNvPr id="275" name="Google Shape;275;p25"/>
          <p:cNvSpPr txBox="1"/>
          <p:nvPr>
            <p:ph idx="1" type="body"/>
          </p:nvPr>
        </p:nvSpPr>
        <p:spPr>
          <a:xfrm>
            <a:off x="677324" y="1338152"/>
            <a:ext cx="9275100" cy="4703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6" name="Google Shape;276;p25"/>
          <p:cNvSpPr txBox="1"/>
          <p:nvPr/>
        </p:nvSpPr>
        <p:spPr>
          <a:xfrm>
            <a:off x="6439025" y="4786775"/>
            <a:ext cx="25926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3000">
                <a:latin typeface="Trebuchet MS"/>
                <a:ea typeface="Trebuchet MS"/>
                <a:cs typeface="Trebuchet MS"/>
                <a:sym typeface="Trebuchet MS"/>
              </a:rPr>
              <a:t>JAVA</a:t>
            </a:r>
            <a:endParaRPr sz="3000">
              <a:latin typeface="Trebuchet MS"/>
              <a:ea typeface="Trebuchet MS"/>
              <a:cs typeface="Trebuchet MS"/>
              <a:sym typeface="Trebuchet MS"/>
            </a:endParaRPr>
          </a:p>
        </p:txBody>
      </p:sp>
      <p:pic>
        <p:nvPicPr>
          <p:cNvPr id="277" name="Google Shape;277;p25"/>
          <p:cNvPicPr preferRelativeResize="0"/>
          <p:nvPr/>
        </p:nvPicPr>
        <p:blipFill>
          <a:blip r:embed="rId3">
            <a:alphaModFix/>
          </a:blip>
          <a:stretch>
            <a:fillRect/>
          </a:stretch>
        </p:blipFill>
        <p:spPr>
          <a:xfrm>
            <a:off x="2262275" y="976250"/>
            <a:ext cx="5426900" cy="5426900"/>
          </a:xfrm>
          <a:prstGeom prst="rect">
            <a:avLst/>
          </a:prstGeom>
          <a:noFill/>
          <a:ln>
            <a:noFill/>
          </a:ln>
        </p:spPr>
      </p:pic>
      <p:sp>
        <p:nvSpPr>
          <p:cNvPr id="278" name="Google Shape;278;p25"/>
          <p:cNvSpPr txBox="1"/>
          <p:nvPr/>
        </p:nvSpPr>
        <p:spPr>
          <a:xfrm>
            <a:off x="200675" y="3432000"/>
            <a:ext cx="25089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200">
                <a:latin typeface="Trebuchet MS"/>
                <a:ea typeface="Trebuchet MS"/>
                <a:cs typeface="Trebuchet MS"/>
                <a:sym typeface="Trebuchet MS"/>
              </a:rPr>
              <a:t>IMPLEMENTATION USING DAO LAYER &amp; REPOSITORIES</a:t>
            </a:r>
            <a:endParaRPr sz="2200">
              <a:latin typeface="Trebuchet MS"/>
              <a:ea typeface="Trebuchet MS"/>
              <a:cs typeface="Trebuchet MS"/>
              <a:sym typeface="Trebuchet MS"/>
            </a:endParaRPr>
          </a:p>
        </p:txBody>
      </p:sp>
      <p:sp>
        <p:nvSpPr>
          <p:cNvPr id="279" name="Google Shape;279;p25"/>
          <p:cNvSpPr txBox="1"/>
          <p:nvPr/>
        </p:nvSpPr>
        <p:spPr>
          <a:xfrm>
            <a:off x="6765225" y="1997425"/>
            <a:ext cx="2508900" cy="9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latin typeface="Trebuchet MS"/>
                <a:ea typeface="Trebuchet MS"/>
                <a:cs typeface="Trebuchet MS"/>
                <a:sym typeface="Trebuchet MS"/>
              </a:rPr>
              <a:t>UI WITH JSP</a:t>
            </a:r>
            <a:endParaRPr sz="24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idx="4294967295"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solidFill>
                  <a:srgbClr val="164A35"/>
                </a:solidFill>
              </a:rPr>
              <a:t>PROJECT MODULE</a:t>
            </a:r>
            <a:endParaRPr>
              <a:solidFill>
                <a:srgbClr val="164A35"/>
              </a:solidFill>
            </a:endParaRPr>
          </a:p>
        </p:txBody>
      </p:sp>
      <p:sp>
        <p:nvSpPr>
          <p:cNvPr id="285" name="Google Shape;285;p26"/>
          <p:cNvSpPr txBox="1"/>
          <p:nvPr>
            <p:ph idx="4294967295" type="body"/>
          </p:nvPr>
        </p:nvSpPr>
        <p:spPr>
          <a:xfrm>
            <a:off x="677325" y="1396950"/>
            <a:ext cx="11148600" cy="5052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                              AUTHENTICATION                                                </a:t>
            </a:r>
            <a:r>
              <a:rPr lang="en-IN"/>
              <a:t>NOTIFICATION USING</a:t>
            </a:r>
            <a:endParaRPr/>
          </a:p>
          <a:p>
            <a:pPr indent="0" lvl="0" marL="0" rtl="0" algn="l">
              <a:spcBef>
                <a:spcPts val="1000"/>
              </a:spcBef>
              <a:spcAft>
                <a:spcPts val="0"/>
              </a:spcAft>
              <a:buNone/>
            </a:pPr>
            <a:r>
              <a:rPr lang="en-IN"/>
              <a:t>                                                                                                              MAIL MODULE</a:t>
            </a:r>
            <a:endParaRPr/>
          </a:p>
          <a:p>
            <a:pPr indent="0" lvl="0" marL="0" rtl="0" algn="l">
              <a:spcBef>
                <a:spcPts val="1000"/>
              </a:spcBef>
              <a:spcAft>
                <a:spcPts val="0"/>
              </a:spcAft>
              <a:buClr>
                <a:schemeClr val="dk1"/>
              </a:buClr>
              <a:buSzPts val="1100"/>
              <a:buFont typeface="Arial"/>
              <a:buNone/>
            </a:pPr>
            <a:r>
              <a:rPr lang="en-IN"/>
              <a: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                           </a:t>
            </a:r>
            <a:r>
              <a:rPr lang="en-IN"/>
              <a:t> ADDING TASK MODULE                                           UPDATING TASK MODULE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                                                                               </a:t>
            </a:r>
            <a:r>
              <a:rPr lang="en-IN"/>
              <a:t>   </a:t>
            </a:r>
            <a:endParaRPr/>
          </a:p>
          <a:p>
            <a:pPr indent="0" lvl="0" marL="0" rtl="0" algn="l">
              <a:spcBef>
                <a:spcPts val="1000"/>
              </a:spcBef>
              <a:spcAft>
                <a:spcPts val="0"/>
              </a:spcAft>
              <a:buNone/>
            </a:pPr>
            <a:r>
              <a:rPr lang="en-IN"/>
              <a:t>                                 VIEW ALL TASKS                                                     EXCEPTIONAL </a:t>
            </a:r>
            <a:endParaRPr/>
          </a:p>
          <a:p>
            <a:pPr indent="0" lvl="0" marL="0" rtl="0" algn="l">
              <a:spcBef>
                <a:spcPts val="1000"/>
              </a:spcBef>
              <a:spcAft>
                <a:spcPts val="0"/>
              </a:spcAft>
              <a:buNone/>
            </a:pPr>
            <a:r>
              <a:rPr lang="en-IN"/>
              <a:t>                                                                                                               HANDLING</a:t>
            </a:r>
            <a:endParaRPr/>
          </a:p>
          <a:p>
            <a:pPr indent="0" lvl="0" marL="0" rtl="0" algn="l">
              <a:spcBef>
                <a:spcPts val="1000"/>
              </a:spcBef>
              <a:spcAft>
                <a:spcPts val="0"/>
              </a:spcAft>
              <a:buNone/>
            </a:pPr>
            <a:r>
              <a:t/>
            </a:r>
            <a:endParaRPr/>
          </a:p>
        </p:txBody>
      </p:sp>
      <p:pic>
        <p:nvPicPr>
          <p:cNvPr id="286" name="Google Shape;286;p26"/>
          <p:cNvPicPr preferRelativeResize="0"/>
          <p:nvPr/>
        </p:nvPicPr>
        <p:blipFill>
          <a:blip r:embed="rId3">
            <a:alphaModFix/>
          </a:blip>
          <a:stretch>
            <a:fillRect/>
          </a:stretch>
        </p:blipFill>
        <p:spPr>
          <a:xfrm>
            <a:off x="594748" y="1557450"/>
            <a:ext cx="1085400" cy="1085400"/>
          </a:xfrm>
          <a:prstGeom prst="rect">
            <a:avLst/>
          </a:prstGeom>
          <a:noFill/>
          <a:ln>
            <a:noFill/>
          </a:ln>
        </p:spPr>
      </p:pic>
      <p:pic>
        <p:nvPicPr>
          <p:cNvPr id="287" name="Google Shape;287;p26"/>
          <p:cNvPicPr preferRelativeResize="0"/>
          <p:nvPr/>
        </p:nvPicPr>
        <p:blipFill>
          <a:blip r:embed="rId4">
            <a:alphaModFix/>
          </a:blip>
          <a:stretch>
            <a:fillRect/>
          </a:stretch>
        </p:blipFill>
        <p:spPr>
          <a:xfrm>
            <a:off x="594749" y="3380700"/>
            <a:ext cx="1085400" cy="1085400"/>
          </a:xfrm>
          <a:prstGeom prst="rect">
            <a:avLst/>
          </a:prstGeom>
          <a:noFill/>
          <a:ln>
            <a:noFill/>
          </a:ln>
        </p:spPr>
      </p:pic>
      <p:pic>
        <p:nvPicPr>
          <p:cNvPr id="288" name="Google Shape;288;p26"/>
          <p:cNvPicPr preferRelativeResize="0"/>
          <p:nvPr/>
        </p:nvPicPr>
        <p:blipFill>
          <a:blip r:embed="rId5">
            <a:alphaModFix/>
          </a:blip>
          <a:stretch>
            <a:fillRect/>
          </a:stretch>
        </p:blipFill>
        <p:spPr>
          <a:xfrm>
            <a:off x="6409199" y="1485850"/>
            <a:ext cx="1012849" cy="1012850"/>
          </a:xfrm>
          <a:prstGeom prst="rect">
            <a:avLst/>
          </a:prstGeom>
          <a:noFill/>
          <a:ln>
            <a:noFill/>
          </a:ln>
        </p:spPr>
      </p:pic>
      <p:pic>
        <p:nvPicPr>
          <p:cNvPr id="289" name="Google Shape;289;p26"/>
          <p:cNvPicPr preferRelativeResize="0"/>
          <p:nvPr/>
        </p:nvPicPr>
        <p:blipFill>
          <a:blip r:embed="rId6">
            <a:alphaModFix/>
          </a:blip>
          <a:stretch>
            <a:fillRect/>
          </a:stretch>
        </p:blipFill>
        <p:spPr>
          <a:xfrm>
            <a:off x="6409193" y="3416968"/>
            <a:ext cx="1012850" cy="1012850"/>
          </a:xfrm>
          <a:prstGeom prst="rect">
            <a:avLst/>
          </a:prstGeom>
          <a:noFill/>
          <a:ln>
            <a:noFill/>
          </a:ln>
        </p:spPr>
      </p:pic>
      <p:pic>
        <p:nvPicPr>
          <p:cNvPr id="290" name="Google Shape;290;p26"/>
          <p:cNvPicPr preferRelativeResize="0"/>
          <p:nvPr/>
        </p:nvPicPr>
        <p:blipFill>
          <a:blip r:embed="rId7">
            <a:alphaModFix/>
          </a:blip>
          <a:stretch>
            <a:fillRect/>
          </a:stretch>
        </p:blipFill>
        <p:spPr>
          <a:xfrm>
            <a:off x="758313" y="4807000"/>
            <a:ext cx="1159725" cy="1159725"/>
          </a:xfrm>
          <a:prstGeom prst="rect">
            <a:avLst/>
          </a:prstGeom>
          <a:noFill/>
          <a:ln>
            <a:noFill/>
          </a:ln>
        </p:spPr>
      </p:pic>
      <p:pic>
        <p:nvPicPr>
          <p:cNvPr id="291" name="Google Shape;291;p26"/>
          <p:cNvPicPr preferRelativeResize="0"/>
          <p:nvPr/>
        </p:nvPicPr>
        <p:blipFill>
          <a:blip r:embed="rId8">
            <a:alphaModFix/>
          </a:blip>
          <a:stretch>
            <a:fillRect/>
          </a:stretch>
        </p:blipFill>
        <p:spPr>
          <a:xfrm>
            <a:off x="6173600" y="4807000"/>
            <a:ext cx="1771650" cy="162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