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8f7d55dfc_0_9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8f7d55dfc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8f7d55dfc_0_9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8f7d55dfc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8f7d55dfc_0_9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8f7d55dfc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8f7d55dfc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8f7d55d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8f7d55dfc_0_8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8f7d55dfc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f7d55dfc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f7d55d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8f7d55dfc_0_9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8f7d55dfc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24608" y="2758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Warehousing With IBM Cloud</a:t>
            </a:r>
            <a:endParaRPr/>
          </a:p>
        </p:txBody>
      </p:sp>
      <p:sp>
        <p:nvSpPr>
          <p:cNvPr id="60" name="Google Shape;60;p13"/>
          <p:cNvSpPr txBox="1"/>
          <p:nvPr>
            <p:ph idx="1" type="subTitle"/>
          </p:nvPr>
        </p:nvSpPr>
        <p:spPr>
          <a:xfrm>
            <a:off x="671250" y="2523925"/>
            <a:ext cx="7801500" cy="19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lang="en"/>
              <a:t>                                               Indranil Bakshi</a:t>
            </a:r>
            <a:endParaRPr/>
          </a:p>
          <a:p>
            <a:pPr indent="0" lvl="0" marL="0" rtl="0" algn="l">
              <a:spcBef>
                <a:spcPts val="0"/>
              </a:spcBef>
              <a:spcAft>
                <a:spcPts val="0"/>
              </a:spcAft>
              <a:buNone/>
            </a:pPr>
            <a:r>
              <a:rPr lang="en"/>
              <a:t>                                               P.Karthick</a:t>
            </a:r>
            <a:endParaRPr/>
          </a:p>
          <a:p>
            <a:pPr indent="0" lvl="0" marL="0" rtl="0" algn="l">
              <a:spcBef>
                <a:spcPts val="0"/>
              </a:spcBef>
              <a:spcAft>
                <a:spcPts val="0"/>
              </a:spcAft>
              <a:buNone/>
            </a:pPr>
            <a:r>
              <a:rPr lang="en"/>
              <a:t>                                               S. Dhinakaran</a:t>
            </a:r>
            <a:endParaRPr/>
          </a:p>
          <a:p>
            <a:pPr indent="0" lvl="0" marL="0" rtl="0" algn="l">
              <a:spcBef>
                <a:spcPts val="0"/>
              </a:spcBef>
              <a:spcAft>
                <a:spcPts val="0"/>
              </a:spcAft>
              <a:buNone/>
            </a:pPr>
            <a:r>
              <a:rPr lang="en"/>
              <a:t>                                               V.Loganathan</a:t>
            </a:r>
            <a:endParaRPr/>
          </a:p>
          <a:p>
            <a:pPr indent="0" lvl="0" marL="0" rtl="0" algn="l">
              <a:spcBef>
                <a:spcPts val="0"/>
              </a:spcBef>
              <a:spcAft>
                <a:spcPts val="0"/>
              </a:spcAft>
              <a:buNone/>
            </a:pPr>
            <a:r>
              <a:rPr lang="en"/>
              <a:t>                                               S.MadhanRaj</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IBM Provides For</a:t>
            </a:r>
            <a:endParaRPr/>
          </a:p>
        </p:txBody>
      </p:sp>
      <p:sp>
        <p:nvSpPr>
          <p:cNvPr id="152" name="Google Shape;152;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Cloud Services For</a:t>
            </a:r>
            <a:endParaRPr/>
          </a:p>
          <a:p>
            <a:pPr indent="-342900" lvl="0" marL="457200" rtl="0" algn="l">
              <a:spcBef>
                <a:spcPts val="0"/>
              </a:spcBef>
              <a:spcAft>
                <a:spcPts val="0"/>
              </a:spcAft>
              <a:buSzPts val="1800"/>
              <a:buChar char="●"/>
            </a:pPr>
            <a:r>
              <a:rPr lang="en"/>
              <a:t>AI Machines</a:t>
            </a:r>
            <a:endParaRPr/>
          </a:p>
          <a:p>
            <a:pPr indent="-342900" lvl="0" marL="457200" rtl="0" algn="l">
              <a:spcBef>
                <a:spcPts val="0"/>
              </a:spcBef>
              <a:spcAft>
                <a:spcPts val="0"/>
              </a:spcAft>
              <a:buSzPts val="1800"/>
              <a:buChar char="●"/>
            </a:pPr>
            <a:r>
              <a:rPr lang="en"/>
              <a:t>Block Chain</a:t>
            </a:r>
            <a:endParaRPr/>
          </a:p>
          <a:p>
            <a:pPr indent="-342900" lvl="0" marL="457200" rtl="0" algn="l">
              <a:spcBef>
                <a:spcPts val="0"/>
              </a:spcBef>
              <a:spcAft>
                <a:spcPts val="0"/>
              </a:spcAft>
              <a:buSzPts val="1800"/>
              <a:buChar char="●"/>
            </a:pPr>
            <a:r>
              <a:rPr lang="en"/>
              <a:t>Analytics</a:t>
            </a:r>
            <a:endParaRPr/>
          </a:p>
          <a:p>
            <a:pPr indent="-342900" lvl="0" marL="457200" rtl="0" algn="l">
              <a:spcBef>
                <a:spcPts val="0"/>
              </a:spcBef>
              <a:spcAft>
                <a:spcPts val="0"/>
              </a:spcAft>
              <a:buSzPts val="1800"/>
              <a:buChar char="●"/>
            </a:pPr>
            <a:r>
              <a:rPr lang="en"/>
              <a:t>Automation</a:t>
            </a:r>
            <a:endParaRPr/>
          </a:p>
          <a:p>
            <a:pPr indent="-342900" lvl="0" marL="457200" rtl="0" algn="l">
              <a:spcBef>
                <a:spcPts val="0"/>
              </a:spcBef>
              <a:spcAft>
                <a:spcPts val="0"/>
              </a:spcAft>
              <a:buSzPts val="1800"/>
              <a:buChar char="●"/>
            </a:pPr>
            <a:r>
              <a:rPr lang="en"/>
              <a:t>Computation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Offers it for Organization</a:t>
            </a:r>
            <a:endParaRPr/>
          </a:p>
        </p:txBody>
      </p:sp>
      <p:sp>
        <p:nvSpPr>
          <p:cNvPr id="158" name="Google Shape;158;p23"/>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It Provides</a:t>
            </a:r>
            <a:endParaRPr b="1" sz="2100">
              <a:solidFill>
                <a:schemeClr val="dk1"/>
              </a:solidFill>
            </a:endParaRPr>
          </a:p>
          <a:p>
            <a:pPr indent="0" lvl="0" marL="0" rtl="0" algn="l">
              <a:spcBef>
                <a:spcPts val="1600"/>
              </a:spcBef>
              <a:spcAft>
                <a:spcPts val="0"/>
              </a:spcAft>
              <a:buNone/>
            </a:pPr>
            <a:r>
              <a:rPr lang="en" sz="1600"/>
              <a:t>It’s very helpful for those organization which are working on the Data analytics and model building and training also for that companies which wants to create their on Warehouse. Which is very useful.</a:t>
            </a:r>
            <a:endParaRPr sz="1600"/>
          </a:p>
          <a:p>
            <a:pPr indent="0" lvl="0" marL="0" rtl="0" algn="l">
              <a:spcBef>
                <a:spcPts val="1600"/>
              </a:spcBef>
              <a:spcAft>
                <a:spcPts val="0"/>
              </a:spcAft>
              <a:buNone/>
            </a:pPr>
            <a:r>
              <a:rPr b="1" lang="en" sz="1600"/>
              <a:t>Benefits</a:t>
            </a:r>
            <a:endParaRPr b="1" sz="1600"/>
          </a:p>
          <a:p>
            <a:pPr indent="-330200" lvl="0" marL="457200" rtl="0" algn="l">
              <a:spcBef>
                <a:spcPts val="0"/>
              </a:spcBef>
              <a:spcAft>
                <a:spcPts val="0"/>
              </a:spcAft>
              <a:buSzPts val="1600"/>
              <a:buChar char="●"/>
            </a:pPr>
            <a:r>
              <a:rPr lang="en" sz="1600"/>
              <a:t>M</a:t>
            </a:r>
            <a:r>
              <a:rPr lang="en" sz="1600"/>
              <a:t>ore efficient</a:t>
            </a:r>
            <a:endParaRPr sz="1600"/>
          </a:p>
          <a:p>
            <a:pPr indent="-330200" lvl="0" marL="457200" rtl="0" algn="l">
              <a:spcBef>
                <a:spcPts val="0"/>
              </a:spcBef>
              <a:spcAft>
                <a:spcPts val="0"/>
              </a:spcAft>
              <a:buSzPts val="1600"/>
              <a:buChar char="●"/>
            </a:pPr>
            <a:r>
              <a:rPr lang="en" sz="1600"/>
              <a:t>More reliable</a:t>
            </a:r>
            <a:endParaRPr sz="1600"/>
          </a:p>
          <a:p>
            <a:pPr indent="-330200" lvl="0" marL="457200" rtl="0" algn="l">
              <a:spcBef>
                <a:spcPts val="0"/>
              </a:spcBef>
              <a:spcAft>
                <a:spcPts val="0"/>
              </a:spcAft>
              <a:buSzPts val="1600"/>
              <a:buChar char="●"/>
            </a:pPr>
            <a:r>
              <a:rPr lang="en" sz="1600"/>
              <a:t>More Secure</a:t>
            </a:r>
            <a:endParaRPr sz="1600"/>
          </a:p>
          <a:p>
            <a:pPr indent="-330200" lvl="0" marL="457200" rtl="0" algn="l">
              <a:spcBef>
                <a:spcPts val="0"/>
              </a:spcBef>
              <a:spcAft>
                <a:spcPts val="0"/>
              </a:spcAft>
              <a:buSzPts val="1600"/>
              <a:buChar char="●"/>
            </a:pPr>
            <a:r>
              <a:rPr lang="en" sz="1600"/>
              <a:t>Optimized Risk Control</a:t>
            </a:r>
            <a:endParaRPr sz="1600"/>
          </a:p>
        </p:txBody>
      </p:sp>
      <p:sp>
        <p:nvSpPr>
          <p:cNvPr id="159" name="Google Shape;159;p23"/>
          <p:cNvSpPr txBox="1"/>
          <p:nvPr>
            <p:ph idx="4294967295" type="body"/>
          </p:nvPr>
        </p:nvSpPr>
        <p:spPr>
          <a:xfrm>
            <a:off x="7996175" y="254200"/>
            <a:ext cx="689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Item 1</a:t>
            </a:r>
            <a:endParaRPr sz="1400">
              <a:solidFill>
                <a:schemeClr val="lt2"/>
              </a:solidFill>
            </a:endParaRPr>
          </a:p>
        </p:txBody>
      </p:sp>
      <p:sp>
        <p:nvSpPr>
          <p:cNvPr id="160" name="Google Shape;160;p23"/>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ph idx="4294967295" type="body"/>
          </p:nvPr>
        </p:nvSpPr>
        <p:spPr>
          <a:xfrm>
            <a:off x="7996175" y="602125"/>
            <a:ext cx="689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sp>
        <p:nvSpPr>
          <p:cNvPr id="162" name="Google Shape;162;p23"/>
          <p:cNvSpPr/>
          <p:nvPr/>
        </p:nvSpPr>
        <p:spPr>
          <a:xfrm>
            <a:off x="8685573" y="602134"/>
            <a:ext cx="219000" cy="21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idx="4294967295" type="body"/>
          </p:nvPr>
        </p:nvSpPr>
        <p:spPr>
          <a:xfrm>
            <a:off x="5688925"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64" name="Google Shape;164;p23"/>
          <p:cNvSpPr txBox="1"/>
          <p:nvPr>
            <p:ph idx="4294967295" type="body"/>
          </p:nvPr>
        </p:nvSpPr>
        <p:spPr>
          <a:xfrm>
            <a:off x="5689050" y="27458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20</a:t>
            </a:r>
            <a:endParaRPr sz="1400">
              <a:solidFill>
                <a:schemeClr val="accent5"/>
              </a:solidFill>
            </a:endParaRPr>
          </a:p>
        </p:txBody>
      </p:sp>
      <p:sp>
        <p:nvSpPr>
          <p:cNvPr id="165" name="Google Shape;165;p23"/>
          <p:cNvSpPr/>
          <p:nvPr/>
        </p:nvSpPr>
        <p:spPr>
          <a:xfrm>
            <a:off x="5688763" y="306025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ph idx="4294967295" type="body"/>
          </p:nvPr>
        </p:nvSpPr>
        <p:spPr>
          <a:xfrm>
            <a:off x="5689075" y="30833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167" name="Google Shape;167;p23"/>
          <p:cNvSpPr/>
          <p:nvPr/>
        </p:nvSpPr>
        <p:spPr>
          <a:xfrm>
            <a:off x="5688775" y="3432000"/>
            <a:ext cx="689700" cy="111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69" name="Google Shape;169;p23"/>
          <p:cNvSpPr txBox="1"/>
          <p:nvPr>
            <p:ph idx="4294967295" type="body"/>
          </p:nvPr>
        </p:nvSpPr>
        <p:spPr>
          <a:xfrm>
            <a:off x="6534813"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70" name="Google Shape;170;p23"/>
          <p:cNvSpPr txBox="1"/>
          <p:nvPr>
            <p:ph idx="4294967295" type="body"/>
          </p:nvPr>
        </p:nvSpPr>
        <p:spPr>
          <a:xfrm>
            <a:off x="6534825" y="20691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29</a:t>
            </a:r>
            <a:endParaRPr sz="1400">
              <a:solidFill>
                <a:schemeClr val="accent5"/>
              </a:solidFill>
            </a:endParaRPr>
          </a:p>
        </p:txBody>
      </p:sp>
      <p:sp>
        <p:nvSpPr>
          <p:cNvPr id="171" name="Google Shape;171;p23"/>
          <p:cNvSpPr/>
          <p:nvPr/>
        </p:nvSpPr>
        <p:spPr>
          <a:xfrm>
            <a:off x="6534875" y="23835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idx="4294967295" type="body"/>
          </p:nvPr>
        </p:nvSpPr>
        <p:spPr>
          <a:xfrm>
            <a:off x="6534875" y="23805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73" name="Google Shape;173;p23"/>
          <p:cNvSpPr/>
          <p:nvPr/>
        </p:nvSpPr>
        <p:spPr>
          <a:xfrm>
            <a:off x="6534875" y="2689800"/>
            <a:ext cx="689400" cy="185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75" name="Google Shape;175;p23"/>
          <p:cNvSpPr txBox="1"/>
          <p:nvPr>
            <p:ph idx="4294967295" type="body"/>
          </p:nvPr>
        </p:nvSpPr>
        <p:spPr>
          <a:xfrm>
            <a:off x="7380800"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76" name="Google Shape;176;p23"/>
          <p:cNvSpPr txBox="1"/>
          <p:nvPr>
            <p:ph idx="4294967295" type="body"/>
          </p:nvPr>
        </p:nvSpPr>
        <p:spPr>
          <a:xfrm>
            <a:off x="7380800" y="13269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39</a:t>
            </a:r>
            <a:endParaRPr sz="1400">
              <a:solidFill>
                <a:schemeClr val="accent5"/>
              </a:solidFill>
            </a:endParaRPr>
          </a:p>
        </p:txBody>
      </p:sp>
      <p:sp>
        <p:nvSpPr>
          <p:cNvPr id="177" name="Google Shape;177;p23"/>
          <p:cNvSpPr/>
          <p:nvPr/>
        </p:nvSpPr>
        <p:spPr>
          <a:xfrm>
            <a:off x="7380700" y="16413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idx="4294967295" type="body"/>
          </p:nvPr>
        </p:nvSpPr>
        <p:spPr>
          <a:xfrm>
            <a:off x="7374938" y="164128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79" name="Google Shape;179;p23"/>
          <p:cNvSpPr/>
          <p:nvPr/>
        </p:nvSpPr>
        <p:spPr>
          <a:xfrm>
            <a:off x="7380700" y="1947601"/>
            <a:ext cx="689400" cy="2597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81" name="Google Shape;181;p23"/>
          <p:cNvSpPr txBox="1"/>
          <p:nvPr>
            <p:ph idx="4294967295" type="body"/>
          </p:nvPr>
        </p:nvSpPr>
        <p:spPr>
          <a:xfrm>
            <a:off x="8226775" y="4544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20XX</a:t>
            </a:r>
            <a:endParaRPr sz="1400"/>
          </a:p>
        </p:txBody>
      </p:sp>
      <p:sp>
        <p:nvSpPr>
          <p:cNvPr id="182" name="Google Shape;182;p23"/>
          <p:cNvSpPr txBox="1"/>
          <p:nvPr>
            <p:ph idx="4294967295" type="body"/>
          </p:nvPr>
        </p:nvSpPr>
        <p:spPr>
          <a:xfrm>
            <a:off x="8215175" y="2221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27</a:t>
            </a:r>
            <a:endParaRPr sz="1400">
              <a:solidFill>
                <a:schemeClr val="accent5"/>
              </a:solidFill>
            </a:endParaRPr>
          </a:p>
        </p:txBody>
      </p:sp>
      <p:sp>
        <p:nvSpPr>
          <p:cNvPr id="183" name="Google Shape;183;p23"/>
          <p:cNvSpPr/>
          <p:nvPr/>
        </p:nvSpPr>
        <p:spPr>
          <a:xfrm>
            <a:off x="8215013" y="25357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idx="4294967295" type="body"/>
          </p:nvPr>
        </p:nvSpPr>
        <p:spPr>
          <a:xfrm>
            <a:off x="8226525" y="256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185" name="Google Shape;185;p23"/>
          <p:cNvSpPr/>
          <p:nvPr/>
        </p:nvSpPr>
        <p:spPr>
          <a:xfrm>
            <a:off x="8215175" y="2906800"/>
            <a:ext cx="689400" cy="16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993500" y="1831800"/>
            <a:ext cx="78522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sz="14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About the Datawarehouse</a:t>
            </a:r>
            <a:endParaRPr/>
          </a:p>
        </p:txBody>
      </p:sp>
      <p:sp>
        <p:nvSpPr>
          <p:cNvPr id="66" name="Google Shape;66;p14"/>
          <p:cNvSpPr txBox="1"/>
          <p:nvPr>
            <p:ph idx="1" type="body"/>
          </p:nvPr>
        </p:nvSpPr>
        <p:spPr>
          <a:xfrm>
            <a:off x="311700" y="1152475"/>
            <a:ext cx="8408700" cy="17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Datawarehousing is a method where the huge amount data for  different categories are stored by the Organization.</a:t>
            </a:r>
            <a:endParaRPr/>
          </a:p>
          <a:p>
            <a:pPr indent="0" lvl="0" marL="0" rtl="0" algn="l">
              <a:spcBef>
                <a:spcPts val="1600"/>
              </a:spcBef>
              <a:spcAft>
                <a:spcPts val="0"/>
              </a:spcAft>
              <a:buNone/>
            </a:pPr>
            <a:r>
              <a:rPr lang="en"/>
              <a:t>  It can provides:</a:t>
            </a:r>
            <a:endParaRPr/>
          </a:p>
          <a:p>
            <a:pPr indent="-342900" lvl="0" marL="457200" rtl="0" algn="l">
              <a:spcBef>
                <a:spcPts val="1600"/>
              </a:spcBef>
              <a:spcAft>
                <a:spcPts val="0"/>
              </a:spcAft>
              <a:buSzPts val="1800"/>
              <a:buChar char="●"/>
            </a:pPr>
            <a:r>
              <a:rPr lang="en"/>
              <a:t>Historical Data</a:t>
            </a:r>
            <a:endParaRPr/>
          </a:p>
          <a:p>
            <a:pPr indent="-342900" lvl="0" marL="457200" rtl="0" algn="l">
              <a:spcBef>
                <a:spcPts val="0"/>
              </a:spcBef>
              <a:spcAft>
                <a:spcPts val="0"/>
              </a:spcAft>
              <a:buSzPts val="1800"/>
              <a:buChar char="●"/>
            </a:pPr>
            <a:r>
              <a:rPr lang="en"/>
              <a:t>Derived Data</a:t>
            </a:r>
            <a:endParaRPr/>
          </a:p>
          <a:p>
            <a:pPr indent="-342900" lvl="0" marL="457200" rtl="0" algn="l">
              <a:spcBef>
                <a:spcPts val="0"/>
              </a:spcBef>
              <a:spcAft>
                <a:spcPts val="0"/>
              </a:spcAft>
              <a:buSzPts val="1800"/>
              <a:buChar char="●"/>
            </a:pPr>
            <a:r>
              <a:rPr lang="en"/>
              <a:t>Meta Data                                                                         </a:t>
            </a:r>
            <a:endParaRPr/>
          </a:p>
        </p:txBody>
      </p:sp>
      <p:sp>
        <p:nvSpPr>
          <p:cNvPr id="67" name="Google Shape;67;p14"/>
          <p:cNvSpPr txBox="1"/>
          <p:nvPr/>
        </p:nvSpPr>
        <p:spPr>
          <a:xfrm>
            <a:off x="311700" y="2062550"/>
            <a:ext cx="79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 name="Google Shape;68;p14"/>
          <p:cNvSpPr txBox="1"/>
          <p:nvPr/>
        </p:nvSpPr>
        <p:spPr>
          <a:xfrm>
            <a:off x="429850" y="2771925"/>
            <a:ext cx="8408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429850" y="536575"/>
            <a:ext cx="7917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Need of  Datawarehouse:-</a:t>
            </a:r>
            <a:endParaRPr/>
          </a:p>
        </p:txBody>
      </p:sp>
      <p:sp>
        <p:nvSpPr>
          <p:cNvPr id="74" name="Google Shape;74;p15"/>
          <p:cNvSpPr txBox="1"/>
          <p:nvPr/>
        </p:nvSpPr>
        <p:spPr>
          <a:xfrm>
            <a:off x="472550" y="1448700"/>
            <a:ext cx="8408700" cy="130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The main need of Datawarehousing is to provide valuable data to some organization which can be used for analytics,Model training for future purpose.</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en" sz="1800">
                <a:solidFill>
                  <a:schemeClr val="accent3"/>
                </a:solidFill>
                <a:latin typeface="Average"/>
                <a:ea typeface="Average"/>
                <a:cs typeface="Average"/>
                <a:sym typeface="Average"/>
              </a:rPr>
              <a:t>Which can help to achieve the better accuracy and efficiency.</a:t>
            </a:r>
            <a:endParaRPr sz="18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01025" y="416150"/>
            <a:ext cx="8408700" cy="84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Organizations Can have their Own Datawarehouse or they can borrow the data from Another Datawarehouse</a:t>
            </a:r>
            <a:endParaRPr/>
          </a:p>
        </p:txBody>
      </p:sp>
      <p:sp>
        <p:nvSpPr>
          <p:cNvPr id="80" name="Google Shape;80;p16"/>
          <p:cNvSpPr txBox="1"/>
          <p:nvPr/>
        </p:nvSpPr>
        <p:spPr>
          <a:xfrm>
            <a:off x="429850" y="2771925"/>
            <a:ext cx="8408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pic>
        <p:nvPicPr>
          <p:cNvPr id="81" name="Google Shape;81;p16"/>
          <p:cNvPicPr preferRelativeResize="0"/>
          <p:nvPr/>
        </p:nvPicPr>
        <p:blipFill>
          <a:blip r:embed="rId3">
            <a:alphaModFix/>
          </a:blip>
          <a:stretch>
            <a:fillRect/>
          </a:stretch>
        </p:blipFill>
        <p:spPr>
          <a:xfrm>
            <a:off x="1668682" y="2155600"/>
            <a:ext cx="1605075" cy="1605075"/>
          </a:xfrm>
          <a:prstGeom prst="rect">
            <a:avLst/>
          </a:prstGeom>
          <a:noFill/>
          <a:ln>
            <a:noFill/>
          </a:ln>
        </p:spPr>
      </p:pic>
      <p:pic>
        <p:nvPicPr>
          <p:cNvPr id="82" name="Google Shape;82;p16"/>
          <p:cNvPicPr preferRelativeResize="0"/>
          <p:nvPr/>
        </p:nvPicPr>
        <p:blipFill>
          <a:blip r:embed="rId3">
            <a:alphaModFix/>
          </a:blip>
          <a:stretch>
            <a:fillRect/>
          </a:stretch>
        </p:blipFill>
        <p:spPr>
          <a:xfrm>
            <a:off x="5748069" y="2200238"/>
            <a:ext cx="1605075" cy="1605075"/>
          </a:xfrm>
          <a:prstGeom prst="rect">
            <a:avLst/>
          </a:prstGeom>
          <a:noFill/>
          <a:ln>
            <a:noFill/>
          </a:ln>
        </p:spPr>
      </p:pic>
      <p:sp>
        <p:nvSpPr>
          <p:cNvPr id="83" name="Google Shape;83;p16"/>
          <p:cNvSpPr/>
          <p:nvPr/>
        </p:nvSpPr>
        <p:spPr>
          <a:xfrm>
            <a:off x="1542850" y="3845875"/>
            <a:ext cx="1856700" cy="56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Own</a:t>
            </a:r>
            <a:endParaRPr>
              <a:latin typeface="Average"/>
              <a:ea typeface="Average"/>
              <a:cs typeface="Average"/>
              <a:sym typeface="Average"/>
            </a:endParaRPr>
          </a:p>
        </p:txBody>
      </p:sp>
      <p:sp>
        <p:nvSpPr>
          <p:cNvPr id="84" name="Google Shape;84;p16"/>
          <p:cNvSpPr/>
          <p:nvPr/>
        </p:nvSpPr>
        <p:spPr>
          <a:xfrm>
            <a:off x="5748075" y="3845875"/>
            <a:ext cx="1856700" cy="56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Another</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for Datawarehousing:-</a:t>
            </a:r>
            <a:endParaRPr/>
          </a:p>
        </p:txBody>
      </p:sp>
      <p:sp>
        <p:nvSpPr>
          <p:cNvPr id="90" name="Google Shape;90;p17"/>
          <p:cNvSpPr txBox="1"/>
          <p:nvPr>
            <p:ph idx="1" type="body"/>
          </p:nvPr>
        </p:nvSpPr>
        <p:spPr>
          <a:xfrm>
            <a:off x="311700" y="1152475"/>
            <a:ext cx="8408700" cy="84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datawarehousing data are stored in the cloud,the datas are store into the server which can be access be using the internet.</a:t>
            </a:r>
            <a:endParaRPr/>
          </a:p>
        </p:txBody>
      </p:sp>
      <p:sp>
        <p:nvSpPr>
          <p:cNvPr id="91" name="Google Shape;91;p17"/>
          <p:cNvSpPr txBox="1"/>
          <p:nvPr/>
        </p:nvSpPr>
        <p:spPr>
          <a:xfrm>
            <a:off x="429850" y="2771925"/>
            <a:ext cx="8408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pic>
        <p:nvPicPr>
          <p:cNvPr id="92" name="Google Shape;92;p17"/>
          <p:cNvPicPr preferRelativeResize="0"/>
          <p:nvPr/>
        </p:nvPicPr>
        <p:blipFill rotWithShape="1">
          <a:blip r:embed="rId3">
            <a:alphaModFix/>
          </a:blip>
          <a:srcRect b="5366" l="0" r="3091" t="-1548"/>
          <a:stretch/>
        </p:blipFill>
        <p:spPr>
          <a:xfrm>
            <a:off x="1934500" y="2404275"/>
            <a:ext cx="1641319" cy="1605075"/>
          </a:xfrm>
          <a:prstGeom prst="rect">
            <a:avLst/>
          </a:prstGeom>
          <a:noFill/>
          <a:ln>
            <a:noFill/>
          </a:ln>
        </p:spPr>
      </p:pic>
      <p:pic>
        <p:nvPicPr>
          <p:cNvPr id="93" name="Google Shape;93;p17"/>
          <p:cNvPicPr preferRelativeResize="0"/>
          <p:nvPr/>
        </p:nvPicPr>
        <p:blipFill>
          <a:blip r:embed="rId4">
            <a:alphaModFix/>
          </a:blip>
          <a:stretch>
            <a:fillRect/>
          </a:stretch>
        </p:blipFill>
        <p:spPr>
          <a:xfrm>
            <a:off x="5254194" y="2454375"/>
            <a:ext cx="1605075" cy="1605075"/>
          </a:xfrm>
          <a:prstGeom prst="rect">
            <a:avLst/>
          </a:prstGeom>
          <a:noFill/>
          <a:ln>
            <a:noFill/>
          </a:ln>
        </p:spPr>
      </p:pic>
      <p:sp>
        <p:nvSpPr>
          <p:cNvPr id="94" name="Google Shape;94;p17"/>
          <p:cNvSpPr/>
          <p:nvPr/>
        </p:nvSpPr>
        <p:spPr>
          <a:xfrm>
            <a:off x="3612513" y="2904713"/>
            <a:ext cx="1605000" cy="70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Portions for Datawarehousing:-</a:t>
            </a:r>
            <a:endParaRPr/>
          </a:p>
        </p:txBody>
      </p:sp>
      <p:sp>
        <p:nvSpPr>
          <p:cNvPr id="100" name="Google Shape;100;p18"/>
          <p:cNvSpPr txBox="1"/>
          <p:nvPr>
            <p:ph idx="1" type="body"/>
          </p:nvPr>
        </p:nvSpPr>
        <p:spPr>
          <a:xfrm>
            <a:off x="311700" y="1152475"/>
            <a:ext cx="84087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we can understand that the main three things are needed for the datawarehousing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1" name="Google Shape;101;p18"/>
          <p:cNvSpPr txBox="1"/>
          <p:nvPr/>
        </p:nvSpPr>
        <p:spPr>
          <a:xfrm>
            <a:off x="237775" y="3476225"/>
            <a:ext cx="8408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grpSp>
        <p:nvGrpSpPr>
          <p:cNvPr id="102" name="Google Shape;102;p18"/>
          <p:cNvGrpSpPr/>
          <p:nvPr/>
        </p:nvGrpSpPr>
        <p:grpSpPr>
          <a:xfrm>
            <a:off x="1329550" y="2763450"/>
            <a:ext cx="1946088" cy="666300"/>
            <a:chOff x="1329550" y="2571375"/>
            <a:chExt cx="1946088" cy="666300"/>
          </a:xfrm>
        </p:grpSpPr>
        <p:sp>
          <p:nvSpPr>
            <p:cNvPr id="103" name="Google Shape;103;p18"/>
            <p:cNvSpPr txBox="1"/>
            <p:nvPr/>
          </p:nvSpPr>
          <p:spPr>
            <a:xfrm>
              <a:off x="1329550" y="2571375"/>
              <a:ext cx="1312500" cy="6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Internet Access</a:t>
              </a:r>
              <a:r>
                <a:rPr lang="en" sz="800">
                  <a:latin typeface="Roboto"/>
                  <a:ea typeface="Roboto"/>
                  <a:cs typeface="Roboto"/>
                  <a:sym typeface="Roboto"/>
                </a:rPr>
                <a:t>.</a:t>
              </a:r>
              <a:endParaRPr b="1" sz="800">
                <a:latin typeface="Roboto"/>
                <a:ea typeface="Roboto"/>
                <a:cs typeface="Roboto"/>
                <a:sym typeface="Roboto"/>
              </a:endParaRPr>
            </a:p>
          </p:txBody>
        </p:sp>
        <p:cxnSp>
          <p:nvCxnSpPr>
            <p:cNvPr id="104" name="Google Shape;104;p18"/>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105" name="Google Shape;105;p18"/>
          <p:cNvGrpSpPr/>
          <p:nvPr/>
        </p:nvGrpSpPr>
        <p:grpSpPr>
          <a:xfrm>
            <a:off x="4985738" y="1926900"/>
            <a:ext cx="3610650" cy="1289700"/>
            <a:chOff x="5209838" y="1060350"/>
            <a:chExt cx="3610650" cy="1289700"/>
          </a:xfrm>
        </p:grpSpPr>
        <p:sp>
          <p:nvSpPr>
            <p:cNvPr id="106" name="Google Shape;106;p18"/>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Times New Roman"/>
                  <a:ea typeface="Times New Roman"/>
                  <a:cs typeface="Times New Roman"/>
                  <a:sym typeface="Times New Roman"/>
                </a:rPr>
                <a:t>Datas</a:t>
              </a:r>
              <a:endParaRPr b="1" sz="2300">
                <a:solidFill>
                  <a:schemeClr val="dk1"/>
                </a:solidFill>
                <a:latin typeface="Times New Roman"/>
                <a:ea typeface="Times New Roman"/>
                <a:cs typeface="Times New Roman"/>
                <a:sym typeface="Times New Roman"/>
              </a:endParaRPr>
            </a:p>
          </p:txBody>
        </p:sp>
        <p:cxnSp>
          <p:nvCxnSpPr>
            <p:cNvPr id="107" name="Google Shape;107;p18"/>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08" name="Google Shape;108;p18"/>
          <p:cNvGrpSpPr/>
          <p:nvPr/>
        </p:nvGrpSpPr>
        <p:grpSpPr>
          <a:xfrm>
            <a:off x="5209872" y="2903050"/>
            <a:ext cx="2624943" cy="1289700"/>
            <a:chOff x="5209838" y="3020450"/>
            <a:chExt cx="3610650" cy="1289700"/>
          </a:xfrm>
        </p:grpSpPr>
        <p:sp>
          <p:nvSpPr>
            <p:cNvPr id="109" name="Google Shape;109;p18"/>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Times New Roman"/>
                  <a:ea typeface="Times New Roman"/>
                  <a:cs typeface="Times New Roman"/>
                  <a:sym typeface="Times New Roman"/>
                </a:rPr>
                <a:t>Server</a:t>
              </a:r>
              <a:endParaRPr b="1" sz="1700">
                <a:solidFill>
                  <a:schemeClr val="dk1"/>
                </a:solidFill>
                <a:latin typeface="Times New Roman"/>
                <a:ea typeface="Times New Roman"/>
                <a:cs typeface="Times New Roman"/>
                <a:sym typeface="Times New Roman"/>
              </a:endParaRPr>
            </a:p>
          </p:txBody>
        </p:sp>
        <p:cxnSp>
          <p:nvCxnSpPr>
            <p:cNvPr id="110" name="Google Shape;110;p18"/>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11" name="Google Shape;111;p18"/>
          <p:cNvGrpSpPr/>
          <p:nvPr/>
        </p:nvGrpSpPr>
        <p:grpSpPr>
          <a:xfrm>
            <a:off x="2832849" y="1797033"/>
            <a:ext cx="2867611" cy="2838399"/>
            <a:chOff x="2662213" y="676344"/>
            <a:chExt cx="3814835" cy="3790597"/>
          </a:xfrm>
        </p:grpSpPr>
        <p:sp>
          <p:nvSpPr>
            <p:cNvPr id="112" name="Google Shape;112;p18"/>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8"/>
            <p:cNvGrpSpPr/>
            <p:nvPr/>
          </p:nvGrpSpPr>
          <p:grpSpPr>
            <a:xfrm rot="-7200165">
              <a:off x="3337679" y="2826785"/>
              <a:ext cx="585011" cy="585536"/>
              <a:chOff x="1967628" y="812211"/>
              <a:chExt cx="588000" cy="588000"/>
            </a:xfrm>
          </p:grpSpPr>
          <p:sp>
            <p:nvSpPr>
              <p:cNvPr id="116" name="Google Shape;116;p18"/>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8"/>
            <p:cNvGrpSpPr/>
            <p:nvPr/>
          </p:nvGrpSpPr>
          <p:grpSpPr>
            <a:xfrm>
              <a:off x="4264097" y="1180331"/>
              <a:ext cx="585001" cy="585530"/>
              <a:chOff x="1970048" y="811613"/>
              <a:chExt cx="588000" cy="588000"/>
            </a:xfrm>
          </p:grpSpPr>
          <p:sp>
            <p:nvSpPr>
              <p:cNvPr id="119" name="Google Shape;119;p18"/>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8"/>
            <p:cNvGrpSpPr/>
            <p:nvPr/>
          </p:nvGrpSpPr>
          <p:grpSpPr>
            <a:xfrm rot="7200165">
              <a:off x="5229930" y="2804716"/>
              <a:ext cx="585011" cy="585536"/>
              <a:chOff x="1977085" y="811649"/>
              <a:chExt cx="588000" cy="588000"/>
            </a:xfrm>
          </p:grpSpPr>
          <p:sp>
            <p:nvSpPr>
              <p:cNvPr id="122" name="Google Shape;122;p18"/>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8"/>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25" name="Google Shape;125;p18"/>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26" name="Google Shape;126;p18"/>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11700" y="650925"/>
            <a:ext cx="8408700" cy="84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for build a Datawarehouse The cloud system is the crucial component.</a:t>
            </a:r>
            <a:endParaRPr/>
          </a:p>
        </p:txBody>
      </p:sp>
      <p:sp>
        <p:nvSpPr>
          <p:cNvPr id="132" name="Google Shape;132;p19"/>
          <p:cNvSpPr txBox="1"/>
          <p:nvPr/>
        </p:nvSpPr>
        <p:spPr>
          <a:xfrm>
            <a:off x="429850" y="2771925"/>
            <a:ext cx="8408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pic>
        <p:nvPicPr>
          <p:cNvPr id="133" name="Google Shape;133;p19"/>
          <p:cNvPicPr preferRelativeResize="0"/>
          <p:nvPr/>
        </p:nvPicPr>
        <p:blipFill>
          <a:blip r:embed="rId3">
            <a:alphaModFix/>
          </a:blip>
          <a:stretch>
            <a:fillRect/>
          </a:stretch>
        </p:blipFill>
        <p:spPr>
          <a:xfrm>
            <a:off x="3610819" y="1942150"/>
            <a:ext cx="1605075" cy="1605075"/>
          </a:xfrm>
          <a:prstGeom prst="rect">
            <a:avLst/>
          </a:prstGeom>
          <a:noFill/>
          <a:ln>
            <a:noFill/>
          </a:ln>
        </p:spPr>
      </p:pic>
      <p:sp>
        <p:nvSpPr>
          <p:cNvPr id="134" name="Google Shape;134;p19"/>
          <p:cNvSpPr/>
          <p:nvPr/>
        </p:nvSpPr>
        <p:spPr>
          <a:xfrm>
            <a:off x="3662350" y="3557775"/>
            <a:ext cx="1553700" cy="46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Cloud System</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81300" y="1340925"/>
            <a:ext cx="78522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here IBM Cloud is helping Us</a:t>
            </a:r>
            <a:endParaRPr/>
          </a:p>
          <a:p>
            <a:pPr indent="0" lvl="0" marL="0" rtl="0" algn="ctr">
              <a:spcBef>
                <a:spcPts val="0"/>
              </a:spcBef>
              <a:spcAft>
                <a:spcPts val="0"/>
              </a:spcAft>
              <a:buNone/>
            </a:pPr>
            <a:r>
              <a:rPr lang="en" sz="1400"/>
              <a:t>To provide a Cloud service which is useful for large datawarehousing</a:t>
            </a:r>
            <a:endParaRPr sz="1400"/>
          </a:p>
          <a:p>
            <a:pPr indent="0" lvl="0" marL="0" rtl="0" algn="l">
              <a:spcBef>
                <a:spcPts val="0"/>
              </a:spcBef>
              <a:spcAft>
                <a:spcPts val="0"/>
              </a:spcAft>
              <a:buNone/>
            </a:pPr>
            <a:r>
              <a:t/>
            </a:r>
            <a:endParaRPr/>
          </a:p>
        </p:txBody>
      </p:sp>
      <p:pic>
        <p:nvPicPr>
          <p:cNvPr id="140" name="Google Shape;140;p20"/>
          <p:cNvPicPr preferRelativeResize="0"/>
          <p:nvPr/>
        </p:nvPicPr>
        <p:blipFill>
          <a:blip r:embed="rId3">
            <a:alphaModFix/>
          </a:blip>
          <a:stretch>
            <a:fillRect/>
          </a:stretch>
        </p:blipFill>
        <p:spPr>
          <a:xfrm>
            <a:off x="4098025" y="3068845"/>
            <a:ext cx="1331950" cy="133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IBM Provides</a:t>
            </a:r>
            <a:endParaRPr/>
          </a:p>
        </p:txBody>
      </p:sp>
      <p:sp>
        <p:nvSpPr>
          <p:cNvPr id="146" name="Google Shape;14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Cloud Services along with</a:t>
            </a:r>
            <a:endParaRPr/>
          </a:p>
          <a:p>
            <a:pPr indent="-342900" lvl="0" marL="457200" rtl="0" algn="l">
              <a:spcBef>
                <a:spcPts val="0"/>
              </a:spcBef>
              <a:spcAft>
                <a:spcPts val="0"/>
              </a:spcAft>
              <a:buSzPts val="1800"/>
              <a:buChar char="●"/>
            </a:pPr>
            <a:r>
              <a:rPr lang="en"/>
              <a:t>Security</a:t>
            </a:r>
            <a:endParaRPr/>
          </a:p>
          <a:p>
            <a:pPr indent="-342900" lvl="0" marL="457200" rtl="0" algn="l">
              <a:spcBef>
                <a:spcPts val="0"/>
              </a:spcBef>
              <a:spcAft>
                <a:spcPts val="0"/>
              </a:spcAft>
              <a:buSzPts val="1800"/>
              <a:buChar char="●"/>
            </a:pPr>
            <a:r>
              <a:rPr lang="en"/>
              <a:t>Access Control</a:t>
            </a:r>
            <a:endParaRPr/>
          </a:p>
          <a:p>
            <a:pPr indent="-342900" lvl="0" marL="457200" rtl="0" algn="l">
              <a:spcBef>
                <a:spcPts val="0"/>
              </a:spcBef>
              <a:spcAft>
                <a:spcPts val="0"/>
              </a:spcAft>
              <a:buSzPts val="1800"/>
              <a:buChar char="●"/>
            </a:pPr>
            <a:r>
              <a:rPr lang="en"/>
              <a:t>Efficiency</a:t>
            </a:r>
            <a:endParaRPr/>
          </a:p>
          <a:p>
            <a:pPr indent="-342900" lvl="0" marL="457200" rtl="0" algn="l">
              <a:spcBef>
                <a:spcPts val="0"/>
              </a:spcBef>
              <a:spcAft>
                <a:spcPts val="0"/>
              </a:spcAft>
              <a:buSzPts val="1800"/>
              <a:buChar char="●"/>
            </a:pPr>
            <a:r>
              <a:rPr lang="en"/>
              <a:t>Risk Optimization</a:t>
            </a:r>
            <a:endParaRPr/>
          </a:p>
          <a:p>
            <a:pPr indent="-342900" lvl="0" marL="457200" rtl="0" algn="l">
              <a:spcBef>
                <a:spcPts val="0"/>
              </a:spcBef>
              <a:spcAft>
                <a:spcPts val="0"/>
              </a:spcAft>
              <a:buSzPts val="1800"/>
              <a:buChar char="●"/>
            </a:pPr>
            <a:r>
              <a:rPr lang="en"/>
              <a:t>Logging And Monitoring</a:t>
            </a:r>
            <a:endParaRPr/>
          </a:p>
          <a:p>
            <a:pPr indent="-342900" lvl="0" marL="457200" rtl="0" algn="l">
              <a:spcBef>
                <a:spcPts val="0"/>
              </a:spcBef>
              <a:spcAft>
                <a:spcPts val="0"/>
              </a:spcAft>
              <a:buSzPts val="1800"/>
              <a:buChar char="●"/>
            </a:pPr>
            <a:r>
              <a:rPr lang="en"/>
              <a:t>Networking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