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AN DASARI" initials="MD" lastIdx="1" clrIdx="0">
    <p:extLst>
      <p:ext uri="{19B8F6BF-5375-455C-9EA6-DF929625EA0E}">
        <p15:presenceInfo xmlns:p15="http://schemas.microsoft.com/office/powerpoint/2012/main" userId="89a0f01c04640d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C433-2A36-4024-9945-483047BB1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EAF386-B4A7-4953-86F5-17870F7636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7C9385-159C-4CCC-9C73-0EF03E8B3CE8}"/>
              </a:ext>
            </a:extLst>
          </p:cNvPr>
          <p:cNvSpPr>
            <a:spLocks noGrp="1"/>
          </p:cNvSpPr>
          <p:nvPr>
            <p:ph type="dt" sz="half" idx="10"/>
          </p:nvPr>
        </p:nvSpPr>
        <p:spPr/>
        <p:txBody>
          <a:bodyPr/>
          <a:lstStyle/>
          <a:p>
            <a:fld id="{ECD19FB2-3AAB-4D03-B13A-2960828C78E3}" type="datetimeFigureOut">
              <a:rPr lang="en-US" smtClean="0"/>
              <a:t>7/30/2021</a:t>
            </a:fld>
            <a:endParaRPr lang="en-US" dirty="0"/>
          </a:p>
        </p:txBody>
      </p:sp>
      <p:sp>
        <p:nvSpPr>
          <p:cNvPr id="5" name="Footer Placeholder 4">
            <a:extLst>
              <a:ext uri="{FF2B5EF4-FFF2-40B4-BE49-F238E27FC236}">
                <a16:creationId xmlns:a16="http://schemas.microsoft.com/office/drawing/2014/main" id="{C9A5CEED-42AC-441B-A84E-6450CF7257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88F009-2982-417B-841A-EC7210C49129}"/>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6413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2478-FA64-4862-A182-187AFEBC82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6E47CD-9B55-4D54-9364-DD5F01E3D0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36BFDC-D851-419F-90C0-DEBF1655F6A8}"/>
              </a:ext>
            </a:extLst>
          </p:cNvPr>
          <p:cNvSpPr>
            <a:spLocks noGrp="1"/>
          </p:cNvSpPr>
          <p:nvPr>
            <p:ph type="dt" sz="half" idx="10"/>
          </p:nvPr>
        </p:nvSpPr>
        <p:spPr/>
        <p:txBody>
          <a:bodyPr/>
          <a:lstStyle/>
          <a:p>
            <a:fld id="{0DED02AE-B9A4-47BD-AF8E-97E16144138B}" type="datetimeFigureOut">
              <a:rPr lang="en-US" smtClean="0"/>
              <a:t>7/30/2021</a:t>
            </a:fld>
            <a:endParaRPr lang="en-US" dirty="0"/>
          </a:p>
        </p:txBody>
      </p:sp>
      <p:sp>
        <p:nvSpPr>
          <p:cNvPr id="5" name="Footer Placeholder 4">
            <a:extLst>
              <a:ext uri="{FF2B5EF4-FFF2-40B4-BE49-F238E27FC236}">
                <a16:creationId xmlns:a16="http://schemas.microsoft.com/office/drawing/2014/main" id="{252B452F-3C6C-4D68-9614-D8C7BD3E58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E5EAEC-7235-4FFB-B1D6-4702EEC620A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5617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E20433-EBC8-4393-899A-1FD5E438CB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95E820-AE84-4ABC-9558-90000D9215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C3C8E2-AAB2-47AC-AE82-50BA391B7134}"/>
              </a:ext>
            </a:extLst>
          </p:cNvPr>
          <p:cNvSpPr>
            <a:spLocks noGrp="1"/>
          </p:cNvSpPr>
          <p:nvPr>
            <p:ph type="dt" sz="half" idx="10"/>
          </p:nvPr>
        </p:nvSpPr>
        <p:spPr/>
        <p:txBody>
          <a:bodyPr/>
          <a:lstStyle/>
          <a:p>
            <a:fld id="{CF0FD78B-DB02-4362-BCDC-98A55456977C}" type="datetimeFigureOut">
              <a:rPr lang="en-US" smtClean="0"/>
              <a:t>7/30/2021</a:t>
            </a:fld>
            <a:endParaRPr lang="en-US" dirty="0"/>
          </a:p>
        </p:txBody>
      </p:sp>
      <p:sp>
        <p:nvSpPr>
          <p:cNvPr id="5" name="Footer Placeholder 4">
            <a:extLst>
              <a:ext uri="{FF2B5EF4-FFF2-40B4-BE49-F238E27FC236}">
                <a16:creationId xmlns:a16="http://schemas.microsoft.com/office/drawing/2014/main" id="{0BAF420B-574B-44B4-9BBF-E6664B6D0E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A94F92-4E35-4525-BF66-81017C41C05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423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DEE6-5287-416D-9110-206F5F13F3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74899E-6758-4758-8EE2-A0165ED204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6FD2DF-0AAE-4EF8-A4C3-0633684A534D}"/>
              </a:ext>
            </a:extLst>
          </p:cNvPr>
          <p:cNvSpPr>
            <a:spLocks noGrp="1"/>
          </p:cNvSpPr>
          <p:nvPr>
            <p:ph type="dt" sz="half" idx="10"/>
          </p:nvPr>
        </p:nvSpPr>
        <p:spPr/>
        <p:txBody>
          <a:bodyPr/>
          <a:lstStyle/>
          <a:p>
            <a:fld id="{99916976-5D93-46E4-A98A-FAD63E4D0EA8}" type="datetimeFigureOut">
              <a:rPr lang="en-US" smtClean="0"/>
              <a:t>7/30/2021</a:t>
            </a:fld>
            <a:endParaRPr lang="en-US" dirty="0"/>
          </a:p>
        </p:txBody>
      </p:sp>
      <p:sp>
        <p:nvSpPr>
          <p:cNvPr id="5" name="Footer Placeholder 4">
            <a:extLst>
              <a:ext uri="{FF2B5EF4-FFF2-40B4-BE49-F238E27FC236}">
                <a16:creationId xmlns:a16="http://schemas.microsoft.com/office/drawing/2014/main" id="{7AEE14A1-D2DA-4856-A9F5-A545A084EB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973B50-ECA7-4F6B-939A-C33322F97FD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69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755A-79D6-4EFE-97E3-EBD51123BB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2914A6-BC38-4B81-83C9-5015D27F82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EB120C-BC52-420F-926E-E7923D5E1C36}"/>
              </a:ext>
            </a:extLst>
          </p:cNvPr>
          <p:cNvSpPr>
            <a:spLocks noGrp="1"/>
          </p:cNvSpPr>
          <p:nvPr>
            <p:ph type="dt" sz="half" idx="10"/>
          </p:nvPr>
        </p:nvSpPr>
        <p:spPr/>
        <p:txBody>
          <a:bodyPr/>
          <a:lstStyle/>
          <a:p>
            <a:fld id="{0F39F4F5-F4D2-4D2A-AB60-88D37ADCB869}" type="datetimeFigureOut">
              <a:rPr lang="en-US" smtClean="0"/>
              <a:t>7/30/2021</a:t>
            </a:fld>
            <a:endParaRPr lang="en-US" dirty="0"/>
          </a:p>
        </p:txBody>
      </p:sp>
      <p:sp>
        <p:nvSpPr>
          <p:cNvPr id="5" name="Footer Placeholder 4">
            <a:extLst>
              <a:ext uri="{FF2B5EF4-FFF2-40B4-BE49-F238E27FC236}">
                <a16:creationId xmlns:a16="http://schemas.microsoft.com/office/drawing/2014/main" id="{5A953CF9-9DC1-4D80-924F-7157379658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096229-3EC4-4EC1-B397-1ACBE42D004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595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CB07-7BFF-4700-A45A-5739C90B18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B9411C-906F-4DC4-9A32-0F290948D0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4CEA87-1B32-4AF0-BD95-64E171A0AD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67C45E-0F63-4A7D-9FE5-255AC461176B}"/>
              </a:ext>
            </a:extLst>
          </p:cNvPr>
          <p:cNvSpPr>
            <a:spLocks noGrp="1"/>
          </p:cNvSpPr>
          <p:nvPr>
            <p:ph type="dt" sz="half" idx="10"/>
          </p:nvPr>
        </p:nvSpPr>
        <p:spPr/>
        <p:txBody>
          <a:bodyPr/>
          <a:lstStyle/>
          <a:p>
            <a:fld id="{D23BC6CE-6D1E-47E5-8859-F31AC5380EB2}" type="datetimeFigureOut">
              <a:rPr lang="en-US" smtClean="0"/>
              <a:t>7/30/2021</a:t>
            </a:fld>
            <a:endParaRPr lang="en-US" dirty="0"/>
          </a:p>
        </p:txBody>
      </p:sp>
      <p:sp>
        <p:nvSpPr>
          <p:cNvPr id="6" name="Footer Placeholder 5">
            <a:extLst>
              <a:ext uri="{FF2B5EF4-FFF2-40B4-BE49-F238E27FC236}">
                <a16:creationId xmlns:a16="http://schemas.microsoft.com/office/drawing/2014/main" id="{D806C10B-E944-4DBA-8FBA-A2E169B1EB8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2855EC-D4A0-48E7-9591-EB3BF3395D6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858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810A-1E9C-45AD-91DB-D3AC3DCE49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2769BA-E743-4B99-8514-A54B8A2251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09FE64-380C-42F3-BC13-94A8C73B5A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35E844-29B5-4D84-8C50-40905732C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314287-FBAC-437D-9F8C-CA1A0C344B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011B5F-EE40-4C26-B4B0-7F76824F91C9}"/>
              </a:ext>
            </a:extLst>
          </p:cNvPr>
          <p:cNvSpPr>
            <a:spLocks noGrp="1"/>
          </p:cNvSpPr>
          <p:nvPr>
            <p:ph type="dt" sz="half" idx="10"/>
          </p:nvPr>
        </p:nvSpPr>
        <p:spPr/>
        <p:txBody>
          <a:bodyPr/>
          <a:lstStyle/>
          <a:p>
            <a:fld id="{B1B4E7C4-4DA4-404D-9965-B13F2DD7D8BF}" type="datetimeFigureOut">
              <a:rPr lang="en-US" smtClean="0"/>
              <a:t>7/30/2021</a:t>
            </a:fld>
            <a:endParaRPr lang="en-US" dirty="0"/>
          </a:p>
        </p:txBody>
      </p:sp>
      <p:sp>
        <p:nvSpPr>
          <p:cNvPr id="8" name="Footer Placeholder 7">
            <a:extLst>
              <a:ext uri="{FF2B5EF4-FFF2-40B4-BE49-F238E27FC236}">
                <a16:creationId xmlns:a16="http://schemas.microsoft.com/office/drawing/2014/main" id="{2306B974-5E72-4AC3-A0D2-8943AF7E8C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C22F821-99D9-4ED3-AAD5-1B5C7857042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717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5481-3552-4F99-BE76-888F1156C7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7D2D1E-ABCC-490F-8455-871557219CB8}"/>
              </a:ext>
            </a:extLst>
          </p:cNvPr>
          <p:cNvSpPr>
            <a:spLocks noGrp="1"/>
          </p:cNvSpPr>
          <p:nvPr>
            <p:ph type="dt" sz="half" idx="10"/>
          </p:nvPr>
        </p:nvSpPr>
        <p:spPr/>
        <p:txBody>
          <a:bodyPr/>
          <a:lstStyle/>
          <a:p>
            <a:fld id="{476FB7AA-4A53-424F-AD41-70827B6504BA}" type="datetimeFigureOut">
              <a:rPr lang="en-US" smtClean="0"/>
              <a:t>7/30/2021</a:t>
            </a:fld>
            <a:endParaRPr lang="en-US" dirty="0"/>
          </a:p>
        </p:txBody>
      </p:sp>
      <p:sp>
        <p:nvSpPr>
          <p:cNvPr id="4" name="Footer Placeholder 3">
            <a:extLst>
              <a:ext uri="{FF2B5EF4-FFF2-40B4-BE49-F238E27FC236}">
                <a16:creationId xmlns:a16="http://schemas.microsoft.com/office/drawing/2014/main" id="{21E4C461-7FB9-4F2A-A90D-80913EC3AAC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514947-A4DF-43CF-9726-7DEAD8F2CC9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8164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BA5C0B-723D-4433-B250-91999C9A9F86}"/>
              </a:ext>
            </a:extLst>
          </p:cNvPr>
          <p:cNvSpPr>
            <a:spLocks noGrp="1"/>
          </p:cNvSpPr>
          <p:nvPr>
            <p:ph type="dt" sz="half" idx="10"/>
          </p:nvPr>
        </p:nvSpPr>
        <p:spPr/>
        <p:txBody>
          <a:bodyPr/>
          <a:lstStyle/>
          <a:p>
            <a:fld id="{E7884882-FB12-4BC8-9960-9AD8104D7FAE}" type="datetimeFigureOut">
              <a:rPr lang="en-US" smtClean="0"/>
              <a:t>7/30/2021</a:t>
            </a:fld>
            <a:endParaRPr lang="en-US" dirty="0"/>
          </a:p>
        </p:txBody>
      </p:sp>
      <p:sp>
        <p:nvSpPr>
          <p:cNvPr id="3" name="Footer Placeholder 2">
            <a:extLst>
              <a:ext uri="{FF2B5EF4-FFF2-40B4-BE49-F238E27FC236}">
                <a16:creationId xmlns:a16="http://schemas.microsoft.com/office/drawing/2014/main" id="{33451F3E-97D9-4416-AAD4-0DAF7066BF7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4854893-FE68-4658-BC7A-86BA4F22A49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7161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7424-ED24-40AF-9D68-D50F0490DD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FC8FF9-55CC-4873-A5BC-AA58068F49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8438BB-F79B-4B3E-BA39-D0A060884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A67241-C266-41AF-AAFF-4862E168BCBA}"/>
              </a:ext>
            </a:extLst>
          </p:cNvPr>
          <p:cNvSpPr>
            <a:spLocks noGrp="1"/>
          </p:cNvSpPr>
          <p:nvPr>
            <p:ph type="dt" sz="half" idx="10"/>
          </p:nvPr>
        </p:nvSpPr>
        <p:spPr/>
        <p:txBody>
          <a:bodyPr/>
          <a:lstStyle/>
          <a:p>
            <a:fld id="{F7D1BD23-6E54-4D9D-AD88-A2813C73CC25}" type="datetimeFigureOut">
              <a:rPr lang="en-US" smtClean="0"/>
              <a:t>7/30/2021</a:t>
            </a:fld>
            <a:endParaRPr lang="en-US" dirty="0"/>
          </a:p>
        </p:txBody>
      </p:sp>
      <p:sp>
        <p:nvSpPr>
          <p:cNvPr id="6" name="Footer Placeholder 5">
            <a:extLst>
              <a:ext uri="{FF2B5EF4-FFF2-40B4-BE49-F238E27FC236}">
                <a16:creationId xmlns:a16="http://schemas.microsoft.com/office/drawing/2014/main" id="{D32EDD27-60D5-4142-A743-95C553DDF9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A30DF2-00FD-41C5-8957-E5E42E75C52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056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47F7-6428-4E02-A127-08750109B6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178D9C-9D16-4851-B705-5743BCA426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F2D3AD-D982-427A-88C1-B10C648DF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8BF8C-FE5A-431E-A6C9-3B66235ED8A5}"/>
              </a:ext>
            </a:extLst>
          </p:cNvPr>
          <p:cNvSpPr>
            <a:spLocks noGrp="1"/>
          </p:cNvSpPr>
          <p:nvPr>
            <p:ph type="dt" sz="half" idx="10"/>
          </p:nvPr>
        </p:nvSpPr>
        <p:spPr/>
        <p:txBody>
          <a:bodyPr/>
          <a:lstStyle/>
          <a:p>
            <a:fld id="{1471A834-4F3C-4AF9-9C74-05EC35A0F292}" type="datetimeFigureOut">
              <a:rPr lang="en-US" smtClean="0"/>
              <a:t>7/30/2021</a:t>
            </a:fld>
            <a:endParaRPr lang="en-US" dirty="0"/>
          </a:p>
        </p:txBody>
      </p:sp>
      <p:sp>
        <p:nvSpPr>
          <p:cNvPr id="6" name="Footer Placeholder 5">
            <a:extLst>
              <a:ext uri="{FF2B5EF4-FFF2-40B4-BE49-F238E27FC236}">
                <a16:creationId xmlns:a16="http://schemas.microsoft.com/office/drawing/2014/main" id="{A131A38D-AED9-4978-9773-830A65C8622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12F12F-372A-437E-9AD4-C32544DADEF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5117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55D33D-133D-4124-B7DD-1ADEBD981A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F82DE1-0A68-4EDB-9B3F-C4208F4C3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F49934-A952-4473-BD93-B8921EDDC7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7/30/2021</a:t>
            </a:fld>
            <a:endParaRPr lang="en-US" dirty="0"/>
          </a:p>
        </p:txBody>
      </p:sp>
      <p:sp>
        <p:nvSpPr>
          <p:cNvPr id="5" name="Footer Placeholder 4">
            <a:extLst>
              <a:ext uri="{FF2B5EF4-FFF2-40B4-BE49-F238E27FC236}">
                <a16:creationId xmlns:a16="http://schemas.microsoft.com/office/drawing/2014/main" id="{F65CF59A-42DB-4CE7-92C7-E8916FAA19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5B89309-9344-4F1C-B693-D9B31A049E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686334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gif"/></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D2EE-C312-4513-9D84-09476F7311EB}"/>
              </a:ext>
            </a:extLst>
          </p:cNvPr>
          <p:cNvSpPr>
            <a:spLocks noGrp="1"/>
          </p:cNvSpPr>
          <p:nvPr>
            <p:ph type="ctrTitle"/>
          </p:nvPr>
        </p:nvSpPr>
        <p:spPr>
          <a:xfrm>
            <a:off x="1524000" y="101431"/>
            <a:ext cx="9144000" cy="2387600"/>
          </a:xfrm>
        </p:spPr>
        <p:txBody>
          <a:bodyPr/>
          <a:lstStyle/>
          <a:p>
            <a:r>
              <a:rPr lang="en-IN" dirty="0">
                <a:solidFill>
                  <a:srgbClr val="C00000"/>
                </a:solidFill>
                <a:latin typeface="Algerian" panose="04020705040A02060702" pitchFamily="82" charset="0"/>
              </a:rPr>
              <a:t>Image Classification with CNN</a:t>
            </a:r>
          </a:p>
        </p:txBody>
      </p:sp>
      <p:sp>
        <p:nvSpPr>
          <p:cNvPr id="3" name="Subtitle 2">
            <a:extLst>
              <a:ext uri="{FF2B5EF4-FFF2-40B4-BE49-F238E27FC236}">
                <a16:creationId xmlns:a16="http://schemas.microsoft.com/office/drawing/2014/main" id="{7852ABC4-CD52-45A2-9F84-5A66EB3DC1C2}"/>
              </a:ext>
            </a:extLst>
          </p:cNvPr>
          <p:cNvSpPr>
            <a:spLocks noGrp="1"/>
          </p:cNvSpPr>
          <p:nvPr>
            <p:ph type="subTitle" idx="1"/>
          </p:nvPr>
        </p:nvSpPr>
        <p:spPr>
          <a:xfrm>
            <a:off x="1523999" y="3602037"/>
            <a:ext cx="9741763" cy="2186203"/>
          </a:xfrm>
        </p:spPr>
        <p:txBody>
          <a:bodyPr/>
          <a:lstStyle/>
          <a:p>
            <a:pPr algn="l"/>
            <a:r>
              <a:rPr lang="en-IN" sz="2000" b="1" i="1" dirty="0">
                <a:solidFill>
                  <a:schemeClr val="accent2"/>
                </a:solidFill>
              </a:rPr>
              <a:t>INTERNAL GUIDE:                                                                             Group Members: </a:t>
            </a:r>
            <a:r>
              <a:rPr lang="en-IN" sz="2000" b="1" i="1" dirty="0">
                <a:solidFill>
                  <a:srgbClr val="FF0000"/>
                </a:solidFill>
              </a:rPr>
              <a:t>(Batch-18)</a:t>
            </a:r>
          </a:p>
          <a:p>
            <a:pPr algn="l"/>
            <a:r>
              <a:rPr lang="en-IN" dirty="0">
                <a:solidFill>
                  <a:srgbClr val="0070C0"/>
                </a:solidFill>
              </a:rPr>
              <a:t>Ms Neha </a:t>
            </a:r>
            <a:r>
              <a:rPr lang="en-IN" dirty="0" err="1">
                <a:solidFill>
                  <a:srgbClr val="0070C0"/>
                </a:solidFill>
              </a:rPr>
              <a:t>Jhunjhunwala</a:t>
            </a:r>
            <a:r>
              <a:rPr lang="en-IN" dirty="0">
                <a:solidFill>
                  <a:srgbClr val="0070C0"/>
                </a:solidFill>
              </a:rPr>
              <a:t> </a:t>
            </a:r>
            <a:r>
              <a:rPr lang="en-IN" dirty="0"/>
              <a:t>				</a:t>
            </a:r>
            <a:r>
              <a:rPr lang="en-IN" dirty="0">
                <a:solidFill>
                  <a:srgbClr val="0070C0"/>
                </a:solidFill>
              </a:rPr>
              <a:t>Madhan – 18311A05L9</a:t>
            </a:r>
          </a:p>
          <a:p>
            <a:pPr algn="l"/>
            <a:r>
              <a:rPr lang="en-IN" dirty="0">
                <a:solidFill>
                  <a:srgbClr val="0070C0"/>
                </a:solidFill>
              </a:rPr>
              <a:t>							Shashank – 18311A05Q0</a:t>
            </a:r>
          </a:p>
          <a:p>
            <a:pPr algn="l"/>
            <a:r>
              <a:rPr lang="en-IN" dirty="0">
                <a:solidFill>
                  <a:srgbClr val="0070C0"/>
                </a:solidFill>
              </a:rPr>
              <a:t>							Karthik – 19315A0519</a:t>
            </a:r>
          </a:p>
        </p:txBody>
      </p:sp>
    </p:spTree>
    <p:extLst>
      <p:ext uri="{BB962C8B-B14F-4D97-AF65-F5344CB8AC3E}">
        <p14:creationId xmlns:p14="http://schemas.microsoft.com/office/powerpoint/2010/main" val="46183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6662-A735-44BA-B75D-DAB6E52B2209}"/>
              </a:ext>
            </a:extLst>
          </p:cNvPr>
          <p:cNvSpPr>
            <a:spLocks noGrp="1"/>
          </p:cNvSpPr>
          <p:nvPr>
            <p:ph type="title"/>
          </p:nvPr>
        </p:nvSpPr>
        <p:spPr/>
        <p:txBody>
          <a:bodyPr/>
          <a:lstStyle/>
          <a:p>
            <a:r>
              <a:rPr lang="en-IN" dirty="0"/>
              <a:t>How CNN’s Work?</a:t>
            </a:r>
          </a:p>
        </p:txBody>
      </p:sp>
      <p:pic>
        <p:nvPicPr>
          <p:cNvPr id="5" name="Picture 2" descr="See the source image">
            <a:extLst>
              <a:ext uri="{FF2B5EF4-FFF2-40B4-BE49-F238E27FC236}">
                <a16:creationId xmlns:a16="http://schemas.microsoft.com/office/drawing/2014/main" id="{062AAA9A-F1C0-40F5-8A4F-E7512E2E38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6896" y="1801079"/>
            <a:ext cx="10515599" cy="444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126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ee the source image">
            <a:extLst>
              <a:ext uri="{FF2B5EF4-FFF2-40B4-BE49-F238E27FC236}">
                <a16:creationId xmlns:a16="http://schemas.microsoft.com/office/drawing/2014/main" id="{B8F678D0-5717-4373-B0A9-E2CCE29DBC5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65807" y="1035725"/>
            <a:ext cx="7776435" cy="32289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D87942-3ADA-48C2-BEE1-0C5342EEA4CE}"/>
              </a:ext>
            </a:extLst>
          </p:cNvPr>
          <p:cNvSpPr txBox="1"/>
          <p:nvPr/>
        </p:nvSpPr>
        <p:spPr>
          <a:xfrm>
            <a:off x="8664605" y="872032"/>
            <a:ext cx="3042821" cy="2923877"/>
          </a:xfrm>
          <a:prstGeom prst="rect">
            <a:avLst/>
          </a:prstGeom>
          <a:noFill/>
        </p:spPr>
        <p:txBody>
          <a:bodyPr wrap="square">
            <a:spAutoFit/>
          </a:bodyPr>
          <a:lstStyle/>
          <a:p>
            <a:r>
              <a:rPr lang="en-IN" sz="2000" b="1" u="sng" dirty="0">
                <a:solidFill>
                  <a:srgbClr val="FF0000"/>
                </a:solidFill>
              </a:rPr>
              <a:t>Filter / kernel : </a:t>
            </a:r>
            <a:r>
              <a:rPr lang="en-IN" dirty="0"/>
              <a:t>A matrix which contains weights , which are learnt through back propagation , used to detect the edges and features from a given input image.</a:t>
            </a:r>
          </a:p>
          <a:p>
            <a:endParaRPr lang="en-IN" dirty="0"/>
          </a:p>
          <a:p>
            <a:r>
              <a:rPr lang="en-IN" sz="2000" b="1" u="sng" dirty="0">
                <a:solidFill>
                  <a:srgbClr val="92D050"/>
                </a:solidFill>
              </a:rPr>
              <a:t>Feature Map: </a:t>
            </a:r>
            <a:r>
              <a:rPr lang="en-IN" dirty="0"/>
              <a:t>output generated when a filter is convolved over input image.</a:t>
            </a:r>
          </a:p>
        </p:txBody>
      </p:sp>
      <p:sp>
        <p:nvSpPr>
          <p:cNvPr id="6" name="TextBox 5">
            <a:extLst>
              <a:ext uri="{FF2B5EF4-FFF2-40B4-BE49-F238E27FC236}">
                <a16:creationId xmlns:a16="http://schemas.microsoft.com/office/drawing/2014/main" id="{3B533EA4-F7E9-439B-91BE-A9C67BFAA7F5}"/>
              </a:ext>
            </a:extLst>
          </p:cNvPr>
          <p:cNvSpPr txBox="1"/>
          <p:nvPr/>
        </p:nvSpPr>
        <p:spPr>
          <a:xfrm>
            <a:off x="1180730" y="389394"/>
            <a:ext cx="6498454" cy="923330"/>
          </a:xfrm>
          <a:prstGeom prst="rect">
            <a:avLst/>
          </a:prstGeom>
          <a:noFill/>
        </p:spPr>
        <p:txBody>
          <a:bodyPr wrap="square">
            <a:spAutoFit/>
          </a:bodyPr>
          <a:lstStyle/>
          <a:p>
            <a:r>
              <a:rPr lang="en-IN" sz="3600" b="1" dirty="0">
                <a:latin typeface="Bahnschrift Light" panose="020B0502040204020203" pitchFamily="34" charset="0"/>
              </a:rPr>
              <a:t> convolutional layer…</a:t>
            </a:r>
            <a:br>
              <a:rPr lang="en-IN" dirty="0">
                <a:latin typeface="Bahnschrift Light" panose="020B0502040204020203" pitchFamily="34" charset="0"/>
              </a:rPr>
            </a:br>
            <a:r>
              <a:rPr lang="en-IN" sz="1800" dirty="0">
                <a:solidFill>
                  <a:schemeClr val="tx2">
                    <a:lumMod val="75000"/>
                  </a:schemeClr>
                </a:solidFill>
                <a:latin typeface="Bahnschrift Light" panose="020B0502040204020203" pitchFamily="34" charset="0"/>
              </a:rPr>
              <a:t>Layer at which convolution operation takes place</a:t>
            </a:r>
            <a:endParaRPr lang="en-IN" dirty="0"/>
          </a:p>
        </p:txBody>
      </p:sp>
      <p:sp>
        <p:nvSpPr>
          <p:cNvPr id="8" name="TextBox 7">
            <a:extLst>
              <a:ext uri="{FF2B5EF4-FFF2-40B4-BE49-F238E27FC236}">
                <a16:creationId xmlns:a16="http://schemas.microsoft.com/office/drawing/2014/main" id="{32782B22-636E-4D0F-9C37-3A898B3F6243}"/>
              </a:ext>
            </a:extLst>
          </p:cNvPr>
          <p:cNvSpPr txBox="1"/>
          <p:nvPr/>
        </p:nvSpPr>
        <p:spPr>
          <a:xfrm>
            <a:off x="827842" y="4028364"/>
            <a:ext cx="10961703" cy="677108"/>
          </a:xfrm>
          <a:prstGeom prst="rect">
            <a:avLst/>
          </a:prstGeom>
          <a:noFill/>
        </p:spPr>
        <p:txBody>
          <a:bodyPr wrap="square">
            <a:spAutoFit/>
          </a:bodyPr>
          <a:lstStyle/>
          <a:p>
            <a:r>
              <a:rPr lang="en-IN" sz="2000" b="1" u="sng" dirty="0">
                <a:solidFill>
                  <a:srgbClr val="FFC000"/>
                </a:solidFill>
              </a:rPr>
              <a:t>Convolution operation: </a:t>
            </a:r>
            <a:r>
              <a:rPr lang="en-IN" dirty="0"/>
              <a:t>This technique involves the process of convolving a given filter over an input image to attain feature map .This is what  happens in the convolutional layer.</a:t>
            </a:r>
          </a:p>
        </p:txBody>
      </p:sp>
      <p:sp>
        <p:nvSpPr>
          <p:cNvPr id="10" name="TextBox 9">
            <a:extLst>
              <a:ext uri="{FF2B5EF4-FFF2-40B4-BE49-F238E27FC236}">
                <a16:creationId xmlns:a16="http://schemas.microsoft.com/office/drawing/2014/main" id="{6279519D-46BB-4F2E-87AD-554A2C27077C}"/>
              </a:ext>
            </a:extLst>
          </p:cNvPr>
          <p:cNvSpPr txBox="1"/>
          <p:nvPr/>
        </p:nvSpPr>
        <p:spPr>
          <a:xfrm>
            <a:off x="827841" y="4910997"/>
            <a:ext cx="10500065" cy="1231106"/>
          </a:xfrm>
          <a:prstGeom prst="rect">
            <a:avLst/>
          </a:prstGeom>
          <a:noFill/>
        </p:spPr>
        <p:txBody>
          <a:bodyPr wrap="square">
            <a:spAutoFit/>
          </a:bodyPr>
          <a:lstStyle/>
          <a:p>
            <a:r>
              <a:rPr lang="en-IN" sz="2000" b="1" u="sng" dirty="0">
                <a:solidFill>
                  <a:schemeClr val="accent6">
                    <a:lumMod val="75000"/>
                  </a:schemeClr>
                </a:solidFill>
              </a:rPr>
              <a:t>Padding: </a:t>
            </a:r>
            <a:r>
              <a:rPr lang="en-IN" dirty="0"/>
              <a:t>Adding an extra layer throughout the circumference of our original image to retain it’s features without being </a:t>
            </a:r>
            <a:r>
              <a:rPr lang="en-IN" dirty="0" err="1"/>
              <a:t>shrinked</a:t>
            </a:r>
            <a:r>
              <a:rPr lang="en-IN" dirty="0"/>
              <a:t>, by convention we pad with zeros.</a:t>
            </a:r>
          </a:p>
          <a:p>
            <a:endParaRPr lang="en-IN" dirty="0"/>
          </a:p>
          <a:p>
            <a:r>
              <a:rPr lang="en-IN" dirty="0"/>
              <a:t>It is a hyperparameter , in this example p=1</a:t>
            </a:r>
          </a:p>
        </p:txBody>
      </p:sp>
    </p:spTree>
    <p:extLst>
      <p:ext uri="{BB962C8B-B14F-4D97-AF65-F5344CB8AC3E}">
        <p14:creationId xmlns:p14="http://schemas.microsoft.com/office/powerpoint/2010/main" val="2738818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See the source image">
            <a:extLst>
              <a:ext uri="{FF2B5EF4-FFF2-40B4-BE49-F238E27FC236}">
                <a16:creationId xmlns:a16="http://schemas.microsoft.com/office/drawing/2014/main" id="{2F06790D-2D1D-485D-842F-F948399E7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720" y="240670"/>
            <a:ext cx="3222594" cy="25531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5831D5-EFE2-4764-9304-21553385476D}"/>
              </a:ext>
            </a:extLst>
          </p:cNvPr>
          <p:cNvSpPr txBox="1"/>
          <p:nvPr/>
        </p:nvSpPr>
        <p:spPr>
          <a:xfrm>
            <a:off x="4591975" y="318636"/>
            <a:ext cx="7428390" cy="2308324"/>
          </a:xfrm>
          <a:prstGeom prst="rect">
            <a:avLst/>
          </a:prstGeom>
          <a:noFill/>
        </p:spPr>
        <p:txBody>
          <a:bodyPr wrap="square">
            <a:spAutoFit/>
          </a:bodyPr>
          <a:lstStyle/>
          <a:p>
            <a:r>
              <a:rPr lang="en-IN" i="1" u="sng" dirty="0">
                <a:solidFill>
                  <a:schemeClr val="accent3"/>
                </a:solidFill>
              </a:rPr>
              <a:t>Reasons for why we go for padding :</a:t>
            </a:r>
          </a:p>
          <a:p>
            <a:r>
              <a:rPr lang="en-IN" dirty="0"/>
              <a:t>1.As the convolution operation happens repeatedly there is a problem of our input image being </a:t>
            </a:r>
            <a:r>
              <a:rPr lang="en-IN" dirty="0" err="1"/>
              <a:t>shrinked</a:t>
            </a:r>
            <a:r>
              <a:rPr lang="en-IN" dirty="0"/>
              <a:t>, so it’s original from will be lost till it reaches the last step.</a:t>
            </a:r>
          </a:p>
          <a:p>
            <a:endParaRPr lang="en-IN" dirty="0"/>
          </a:p>
          <a:p>
            <a:r>
              <a:rPr lang="en-IN" dirty="0"/>
              <a:t>2.When filter is convolved over an input image , then only once the top left corner is occurred and pixel in the middle would come several times, this leads to throwaway of information from corners.</a:t>
            </a:r>
          </a:p>
        </p:txBody>
      </p:sp>
      <p:sp>
        <p:nvSpPr>
          <p:cNvPr id="6" name="TextBox 5">
            <a:extLst>
              <a:ext uri="{FF2B5EF4-FFF2-40B4-BE49-F238E27FC236}">
                <a16:creationId xmlns:a16="http://schemas.microsoft.com/office/drawing/2014/main" id="{3DFC772F-AE71-4E05-A41A-64B7F76E1245}"/>
              </a:ext>
            </a:extLst>
          </p:cNvPr>
          <p:cNvSpPr txBox="1"/>
          <p:nvPr/>
        </p:nvSpPr>
        <p:spPr>
          <a:xfrm>
            <a:off x="179772" y="3186977"/>
            <a:ext cx="2820880" cy="2862322"/>
          </a:xfrm>
          <a:prstGeom prst="rect">
            <a:avLst/>
          </a:prstGeom>
          <a:noFill/>
        </p:spPr>
        <p:txBody>
          <a:bodyPr wrap="square">
            <a:spAutoFit/>
          </a:bodyPr>
          <a:lstStyle/>
          <a:p>
            <a:r>
              <a:rPr lang="en-US" b="1" i="0" u="sng" dirty="0">
                <a:effectLst/>
                <a:latin typeface="-apple-system"/>
              </a:rPr>
              <a:t>STRIDE: </a:t>
            </a:r>
            <a:r>
              <a:rPr lang="en-US" b="0" i="0" dirty="0">
                <a:solidFill>
                  <a:srgbClr val="FF0000"/>
                </a:solidFill>
                <a:effectLst/>
                <a:latin typeface="-apple-system"/>
              </a:rPr>
              <a:t>Stride is the amount by which the kernel is moved by as the kernel is passed over the image.</a:t>
            </a:r>
          </a:p>
          <a:p>
            <a:endParaRPr lang="en-US" dirty="0">
              <a:solidFill>
                <a:srgbClr val="FF0000"/>
              </a:solidFill>
              <a:latin typeface="-apple-system"/>
            </a:endParaRPr>
          </a:p>
          <a:p>
            <a:r>
              <a:rPr lang="en-US" b="0" i="0" dirty="0">
                <a:solidFill>
                  <a:srgbClr val="FF0000"/>
                </a:solidFill>
                <a:effectLst/>
                <a:latin typeface="-apple-system"/>
              </a:rPr>
              <a:t>Stride in this context means the step of the convolution operation</a:t>
            </a:r>
            <a:r>
              <a:rPr lang="en-US" dirty="0">
                <a:solidFill>
                  <a:srgbClr val="FF0000"/>
                </a:solidFill>
                <a:latin typeface="-apple-system"/>
              </a:rPr>
              <a:t>, it is also a hyperparameter.</a:t>
            </a:r>
            <a:endParaRPr lang="en-US" b="0" i="0" dirty="0">
              <a:solidFill>
                <a:srgbClr val="FF0000"/>
              </a:solidFill>
              <a:effectLst/>
              <a:latin typeface="-apple-system"/>
            </a:endParaRPr>
          </a:p>
          <a:p>
            <a:r>
              <a:rPr lang="en-IN" dirty="0">
                <a:solidFill>
                  <a:srgbClr val="FFFF00"/>
                </a:solidFill>
              </a:rPr>
              <a:t> </a:t>
            </a:r>
          </a:p>
        </p:txBody>
      </p:sp>
      <p:pic>
        <p:nvPicPr>
          <p:cNvPr id="7" name="Picture 2">
            <a:extLst>
              <a:ext uri="{FF2B5EF4-FFF2-40B4-BE49-F238E27FC236}">
                <a16:creationId xmlns:a16="http://schemas.microsoft.com/office/drawing/2014/main" id="{2E55DF5D-6BA2-4554-AE07-7CA2D86C120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533314" y="3429000"/>
            <a:ext cx="3476425" cy="27280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AA3D454A-9CA6-4D54-9CF5-17164B8415ED}"/>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542401" y="3502425"/>
            <a:ext cx="4172505" cy="265460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1E04030-6AE5-4C58-B44D-C310D9743A60}"/>
              </a:ext>
            </a:extLst>
          </p:cNvPr>
          <p:cNvSpPr txBox="1"/>
          <p:nvPr/>
        </p:nvSpPr>
        <p:spPr>
          <a:xfrm>
            <a:off x="4495141" y="2986688"/>
            <a:ext cx="6094520" cy="369332"/>
          </a:xfrm>
          <a:prstGeom prst="rect">
            <a:avLst/>
          </a:prstGeom>
          <a:noFill/>
        </p:spPr>
        <p:txBody>
          <a:bodyPr wrap="square">
            <a:spAutoFit/>
          </a:bodyPr>
          <a:lstStyle/>
          <a:p>
            <a:r>
              <a:rPr lang="en-IN" dirty="0"/>
              <a:t>Stride=1</a:t>
            </a:r>
          </a:p>
        </p:txBody>
      </p:sp>
      <p:sp>
        <p:nvSpPr>
          <p:cNvPr id="11" name="TextBox 10">
            <a:extLst>
              <a:ext uri="{FF2B5EF4-FFF2-40B4-BE49-F238E27FC236}">
                <a16:creationId xmlns:a16="http://schemas.microsoft.com/office/drawing/2014/main" id="{90D9F48B-C7A1-403B-9C1D-A03841D4B062}"/>
              </a:ext>
            </a:extLst>
          </p:cNvPr>
          <p:cNvSpPr txBox="1"/>
          <p:nvPr/>
        </p:nvSpPr>
        <p:spPr>
          <a:xfrm>
            <a:off x="8838540" y="2945129"/>
            <a:ext cx="1580225" cy="369332"/>
          </a:xfrm>
          <a:prstGeom prst="rect">
            <a:avLst/>
          </a:prstGeom>
          <a:noFill/>
        </p:spPr>
        <p:txBody>
          <a:bodyPr wrap="square" rtlCol="0">
            <a:spAutoFit/>
          </a:bodyPr>
          <a:lstStyle/>
          <a:p>
            <a:r>
              <a:rPr lang="en-IN" dirty="0"/>
              <a:t>Stride=2</a:t>
            </a:r>
          </a:p>
        </p:txBody>
      </p:sp>
    </p:spTree>
    <p:extLst>
      <p:ext uri="{BB962C8B-B14F-4D97-AF65-F5344CB8AC3E}">
        <p14:creationId xmlns:p14="http://schemas.microsoft.com/office/powerpoint/2010/main" val="1032862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B8A22E9-B9B8-40A8-A213-895002B8A99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8676" y="133164"/>
            <a:ext cx="11869444" cy="6596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874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6FC8C5-B4B7-460A-95C1-9EDF3AC112C9}"/>
              </a:ext>
            </a:extLst>
          </p:cNvPr>
          <p:cNvSpPr txBox="1"/>
          <p:nvPr/>
        </p:nvSpPr>
        <p:spPr>
          <a:xfrm>
            <a:off x="454980" y="870803"/>
            <a:ext cx="6094520" cy="3416320"/>
          </a:xfrm>
          <a:prstGeom prst="rect">
            <a:avLst/>
          </a:prstGeom>
          <a:noFill/>
        </p:spPr>
        <p:txBody>
          <a:bodyPr wrap="square">
            <a:spAutoFit/>
          </a:bodyPr>
          <a:lstStyle/>
          <a:p>
            <a:r>
              <a:rPr lang="en-IN" dirty="0"/>
              <a:t>Other than convolutional layer , </a:t>
            </a:r>
            <a:r>
              <a:rPr lang="en-IN" dirty="0" err="1"/>
              <a:t>ConvNets</a:t>
            </a:r>
            <a:r>
              <a:rPr lang="en-IN" dirty="0"/>
              <a:t> often also use pooling layers</a:t>
            </a:r>
          </a:p>
          <a:p>
            <a:pPr marL="342900" indent="-342900">
              <a:buAutoNum type="arabicPeriod"/>
            </a:pPr>
            <a:r>
              <a:rPr lang="en-IN" dirty="0"/>
              <a:t>To reduce the size of the representation.</a:t>
            </a:r>
          </a:p>
          <a:p>
            <a:pPr marL="342900" indent="-342900">
              <a:buAutoNum type="arabicPeriod"/>
            </a:pPr>
            <a:r>
              <a:rPr lang="en-IN" dirty="0"/>
              <a:t>To speed the computation.</a:t>
            </a:r>
          </a:p>
          <a:p>
            <a:pPr marL="342900" indent="-342900">
              <a:buAutoNum type="arabicPeriod"/>
            </a:pPr>
            <a:r>
              <a:rPr lang="en-IN" dirty="0"/>
              <a:t>Make some of the features that detects a bit more robust.</a:t>
            </a:r>
          </a:p>
          <a:p>
            <a:pPr marL="342900" indent="-342900">
              <a:buAutoNum type="arabicPeriod"/>
            </a:pPr>
            <a:endParaRPr lang="en-IN" dirty="0"/>
          </a:p>
          <a:p>
            <a:r>
              <a:rPr lang="en-IN" dirty="0"/>
              <a:t>There can be various types of pooling but two of them are most commonly known by all:</a:t>
            </a:r>
          </a:p>
          <a:p>
            <a:pPr marL="342900" indent="-342900">
              <a:buAutoNum type="arabicPeriod"/>
            </a:pPr>
            <a:r>
              <a:rPr lang="en-IN" dirty="0"/>
              <a:t>Max pooling</a:t>
            </a:r>
          </a:p>
          <a:p>
            <a:pPr marL="342900" indent="-342900">
              <a:buAutoNum type="arabicPeriod"/>
            </a:pPr>
            <a:r>
              <a:rPr lang="en-IN" dirty="0"/>
              <a:t>Average pooling</a:t>
            </a:r>
          </a:p>
          <a:p>
            <a:pPr marL="342900" indent="-342900">
              <a:buAutoNum type="arabicPeriod"/>
            </a:pPr>
            <a:endParaRPr lang="en-IN" dirty="0"/>
          </a:p>
          <a:p>
            <a:r>
              <a:rPr lang="en-IN" dirty="0"/>
              <a:t>Example for max pooling:</a:t>
            </a:r>
          </a:p>
        </p:txBody>
      </p:sp>
      <p:sp>
        <p:nvSpPr>
          <p:cNvPr id="4" name="Rectangle 3">
            <a:extLst>
              <a:ext uri="{FF2B5EF4-FFF2-40B4-BE49-F238E27FC236}">
                <a16:creationId xmlns:a16="http://schemas.microsoft.com/office/drawing/2014/main" id="{D88603D4-4D50-4510-B9DA-AD2A5EB5AB9B}"/>
              </a:ext>
            </a:extLst>
          </p:cNvPr>
          <p:cNvSpPr/>
          <p:nvPr/>
        </p:nvSpPr>
        <p:spPr>
          <a:xfrm>
            <a:off x="299591" y="0"/>
            <a:ext cx="4206601" cy="923330"/>
          </a:xfrm>
          <a:prstGeom prst="rect">
            <a:avLst/>
          </a:prstGeom>
          <a:noFill/>
        </p:spPr>
        <p:txBody>
          <a:bodyPr wrap="none" lIns="91440" tIns="45720" rIns="91440" bIns="45720">
            <a:spAutoFit/>
          </a:bodyPr>
          <a:lstStyle/>
          <a:p>
            <a:pPr algn="ctr"/>
            <a:r>
              <a:rPr lang="en-US" sz="5400" b="0" cap="none" spc="0" dirty="0">
                <a:ln w="0"/>
                <a:solidFill>
                  <a:srgbClr val="FFC000"/>
                </a:solidFill>
                <a:effectLst>
                  <a:reflection blurRad="6350" stA="53000" endA="300" endPos="35500" dir="5400000" sy="-90000" algn="bl" rotWithShape="0"/>
                </a:effectLst>
              </a:rPr>
              <a:t>Pooling layer:</a:t>
            </a:r>
          </a:p>
        </p:txBody>
      </p:sp>
      <p:graphicFrame>
        <p:nvGraphicFramePr>
          <p:cNvPr id="6" name="Table 7">
            <a:extLst>
              <a:ext uri="{FF2B5EF4-FFF2-40B4-BE49-F238E27FC236}">
                <a16:creationId xmlns:a16="http://schemas.microsoft.com/office/drawing/2014/main" id="{61FD7E41-06E2-4C2C-91E3-C66DDE6A41AF}"/>
              </a:ext>
            </a:extLst>
          </p:cNvPr>
          <p:cNvGraphicFramePr>
            <a:graphicFrameLocks noGrp="1"/>
          </p:cNvGraphicFramePr>
          <p:nvPr>
            <p:extLst>
              <p:ext uri="{D42A27DB-BD31-4B8C-83A1-F6EECF244321}">
                <p14:modId xmlns:p14="http://schemas.microsoft.com/office/powerpoint/2010/main" val="2439237211"/>
              </p:ext>
            </p:extLst>
          </p:nvPr>
        </p:nvGraphicFramePr>
        <p:xfrm>
          <a:off x="576062" y="4492674"/>
          <a:ext cx="2840856" cy="1597408"/>
        </p:xfrm>
        <a:graphic>
          <a:graphicData uri="http://schemas.openxmlformats.org/drawingml/2006/table">
            <a:tbl>
              <a:tblPr firstRow="1" bandRow="1">
                <a:tableStyleId>{5C22544A-7EE6-4342-B048-85BDC9FD1C3A}</a:tableStyleId>
              </a:tblPr>
              <a:tblGrid>
                <a:gridCol w="710214">
                  <a:extLst>
                    <a:ext uri="{9D8B030D-6E8A-4147-A177-3AD203B41FA5}">
                      <a16:colId xmlns:a16="http://schemas.microsoft.com/office/drawing/2014/main" val="75917083"/>
                    </a:ext>
                  </a:extLst>
                </a:gridCol>
                <a:gridCol w="710214">
                  <a:extLst>
                    <a:ext uri="{9D8B030D-6E8A-4147-A177-3AD203B41FA5}">
                      <a16:colId xmlns:a16="http://schemas.microsoft.com/office/drawing/2014/main" val="2561493484"/>
                    </a:ext>
                  </a:extLst>
                </a:gridCol>
                <a:gridCol w="710214">
                  <a:extLst>
                    <a:ext uri="{9D8B030D-6E8A-4147-A177-3AD203B41FA5}">
                      <a16:colId xmlns:a16="http://schemas.microsoft.com/office/drawing/2014/main" val="2077418151"/>
                    </a:ext>
                  </a:extLst>
                </a:gridCol>
                <a:gridCol w="710214">
                  <a:extLst>
                    <a:ext uri="{9D8B030D-6E8A-4147-A177-3AD203B41FA5}">
                      <a16:colId xmlns:a16="http://schemas.microsoft.com/office/drawing/2014/main" val="1122071247"/>
                    </a:ext>
                  </a:extLst>
                </a:gridCol>
              </a:tblGrid>
              <a:tr h="399352">
                <a:tc>
                  <a:txBody>
                    <a:bodyPr/>
                    <a:lstStyle/>
                    <a:p>
                      <a:r>
                        <a:rPr lang="en-IN" dirty="0"/>
                        <a:t>1</a:t>
                      </a:r>
                    </a:p>
                  </a:txBody>
                  <a:tcPr/>
                </a:tc>
                <a:tc>
                  <a:txBody>
                    <a:bodyPr/>
                    <a:lstStyle/>
                    <a:p>
                      <a:r>
                        <a:rPr lang="en-IN" dirty="0"/>
                        <a:t>3</a:t>
                      </a:r>
                    </a:p>
                  </a:txBody>
                  <a:tcPr/>
                </a:tc>
                <a:tc>
                  <a:txBody>
                    <a:bodyPr/>
                    <a:lstStyle/>
                    <a:p>
                      <a:r>
                        <a:rPr lang="en-IN" dirty="0"/>
                        <a:t>2</a:t>
                      </a:r>
                    </a:p>
                  </a:txBody>
                  <a:tcPr/>
                </a:tc>
                <a:tc>
                  <a:txBody>
                    <a:bodyPr/>
                    <a:lstStyle/>
                    <a:p>
                      <a:r>
                        <a:rPr lang="en-IN" dirty="0"/>
                        <a:t>1</a:t>
                      </a:r>
                    </a:p>
                  </a:txBody>
                  <a:tcPr/>
                </a:tc>
                <a:extLst>
                  <a:ext uri="{0D108BD9-81ED-4DB2-BD59-A6C34878D82A}">
                    <a16:rowId xmlns:a16="http://schemas.microsoft.com/office/drawing/2014/main" val="1900799578"/>
                  </a:ext>
                </a:extLst>
              </a:tr>
              <a:tr h="399352">
                <a:tc>
                  <a:txBody>
                    <a:bodyPr/>
                    <a:lstStyle/>
                    <a:p>
                      <a:r>
                        <a:rPr lang="en-IN" dirty="0"/>
                        <a:t>2</a:t>
                      </a:r>
                    </a:p>
                  </a:txBody>
                  <a:tcPr/>
                </a:tc>
                <a:tc>
                  <a:txBody>
                    <a:bodyPr/>
                    <a:lstStyle/>
                    <a:p>
                      <a:r>
                        <a:rPr lang="en-IN" dirty="0"/>
                        <a:t>9</a:t>
                      </a:r>
                    </a:p>
                  </a:txBody>
                  <a:tcPr/>
                </a:tc>
                <a:tc>
                  <a:txBody>
                    <a:bodyPr/>
                    <a:lstStyle/>
                    <a:p>
                      <a:r>
                        <a:rPr lang="en-IN" dirty="0"/>
                        <a:t>1</a:t>
                      </a:r>
                    </a:p>
                  </a:txBody>
                  <a:tcPr/>
                </a:tc>
                <a:tc>
                  <a:txBody>
                    <a:bodyPr/>
                    <a:lstStyle/>
                    <a:p>
                      <a:r>
                        <a:rPr lang="en-IN" dirty="0"/>
                        <a:t>1</a:t>
                      </a:r>
                    </a:p>
                  </a:txBody>
                  <a:tcPr/>
                </a:tc>
                <a:extLst>
                  <a:ext uri="{0D108BD9-81ED-4DB2-BD59-A6C34878D82A}">
                    <a16:rowId xmlns:a16="http://schemas.microsoft.com/office/drawing/2014/main" val="857364710"/>
                  </a:ext>
                </a:extLst>
              </a:tr>
              <a:tr h="399352">
                <a:tc>
                  <a:txBody>
                    <a:bodyPr/>
                    <a:lstStyle/>
                    <a:p>
                      <a:r>
                        <a:rPr lang="en-IN" dirty="0"/>
                        <a:t>1</a:t>
                      </a:r>
                    </a:p>
                  </a:txBody>
                  <a:tcPr/>
                </a:tc>
                <a:tc>
                  <a:txBody>
                    <a:bodyPr/>
                    <a:lstStyle/>
                    <a:p>
                      <a:r>
                        <a:rPr lang="en-IN" dirty="0"/>
                        <a:t>3</a:t>
                      </a:r>
                    </a:p>
                  </a:txBody>
                  <a:tcPr/>
                </a:tc>
                <a:tc>
                  <a:txBody>
                    <a:bodyPr/>
                    <a:lstStyle/>
                    <a:p>
                      <a:r>
                        <a:rPr lang="en-IN" dirty="0"/>
                        <a:t>2</a:t>
                      </a:r>
                    </a:p>
                  </a:txBody>
                  <a:tcPr/>
                </a:tc>
                <a:tc>
                  <a:txBody>
                    <a:bodyPr/>
                    <a:lstStyle/>
                    <a:p>
                      <a:r>
                        <a:rPr lang="en-IN" dirty="0"/>
                        <a:t>3</a:t>
                      </a:r>
                    </a:p>
                  </a:txBody>
                  <a:tcPr/>
                </a:tc>
                <a:extLst>
                  <a:ext uri="{0D108BD9-81ED-4DB2-BD59-A6C34878D82A}">
                    <a16:rowId xmlns:a16="http://schemas.microsoft.com/office/drawing/2014/main" val="2835364113"/>
                  </a:ext>
                </a:extLst>
              </a:tr>
              <a:tr h="399352">
                <a:tc>
                  <a:txBody>
                    <a:bodyPr/>
                    <a:lstStyle/>
                    <a:p>
                      <a:r>
                        <a:rPr lang="en-IN" dirty="0"/>
                        <a:t>5</a:t>
                      </a:r>
                    </a:p>
                  </a:txBody>
                  <a:tcPr/>
                </a:tc>
                <a:tc>
                  <a:txBody>
                    <a:bodyPr/>
                    <a:lstStyle/>
                    <a:p>
                      <a:r>
                        <a:rPr lang="en-IN" dirty="0"/>
                        <a:t>6</a:t>
                      </a:r>
                    </a:p>
                  </a:txBody>
                  <a:tcPr/>
                </a:tc>
                <a:tc>
                  <a:txBody>
                    <a:bodyPr/>
                    <a:lstStyle/>
                    <a:p>
                      <a:r>
                        <a:rPr lang="en-IN" dirty="0"/>
                        <a:t>1</a:t>
                      </a:r>
                    </a:p>
                  </a:txBody>
                  <a:tcPr/>
                </a:tc>
                <a:tc>
                  <a:txBody>
                    <a:bodyPr/>
                    <a:lstStyle/>
                    <a:p>
                      <a:r>
                        <a:rPr lang="en-IN" dirty="0"/>
                        <a:t>2</a:t>
                      </a:r>
                    </a:p>
                  </a:txBody>
                  <a:tcPr/>
                </a:tc>
                <a:extLst>
                  <a:ext uri="{0D108BD9-81ED-4DB2-BD59-A6C34878D82A}">
                    <a16:rowId xmlns:a16="http://schemas.microsoft.com/office/drawing/2014/main" val="1537979726"/>
                  </a:ext>
                </a:extLst>
              </a:tr>
            </a:tbl>
          </a:graphicData>
        </a:graphic>
      </p:graphicFrame>
      <p:sp>
        <p:nvSpPr>
          <p:cNvPr id="7" name="Arrow: Right 6">
            <a:extLst>
              <a:ext uri="{FF2B5EF4-FFF2-40B4-BE49-F238E27FC236}">
                <a16:creationId xmlns:a16="http://schemas.microsoft.com/office/drawing/2014/main" id="{7C604344-E5FC-43A4-B64F-9787BC50B9E9}"/>
              </a:ext>
            </a:extLst>
          </p:cNvPr>
          <p:cNvSpPr/>
          <p:nvPr/>
        </p:nvSpPr>
        <p:spPr>
          <a:xfrm>
            <a:off x="4749555" y="5025048"/>
            <a:ext cx="2840854" cy="532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9">
            <a:extLst>
              <a:ext uri="{FF2B5EF4-FFF2-40B4-BE49-F238E27FC236}">
                <a16:creationId xmlns:a16="http://schemas.microsoft.com/office/drawing/2014/main" id="{01D8AF29-CAE7-4923-B176-A59B3DB98836}"/>
              </a:ext>
            </a:extLst>
          </p:cNvPr>
          <p:cNvGraphicFramePr>
            <a:graphicFrameLocks noGrp="1"/>
          </p:cNvGraphicFramePr>
          <p:nvPr>
            <p:extLst>
              <p:ext uri="{D42A27DB-BD31-4B8C-83A1-F6EECF244321}">
                <p14:modId xmlns:p14="http://schemas.microsoft.com/office/powerpoint/2010/main" val="125747928"/>
              </p:ext>
            </p:extLst>
          </p:nvPr>
        </p:nvGraphicFramePr>
        <p:xfrm>
          <a:off x="8923046" y="4660777"/>
          <a:ext cx="1890946" cy="1046990"/>
        </p:xfrm>
        <a:graphic>
          <a:graphicData uri="http://schemas.openxmlformats.org/drawingml/2006/table">
            <a:tbl>
              <a:tblPr firstRow="1" bandRow="1">
                <a:tableStyleId>{5C22544A-7EE6-4342-B048-85BDC9FD1C3A}</a:tableStyleId>
              </a:tblPr>
              <a:tblGrid>
                <a:gridCol w="945473">
                  <a:extLst>
                    <a:ext uri="{9D8B030D-6E8A-4147-A177-3AD203B41FA5}">
                      <a16:colId xmlns:a16="http://schemas.microsoft.com/office/drawing/2014/main" val="1562843343"/>
                    </a:ext>
                  </a:extLst>
                </a:gridCol>
                <a:gridCol w="945473">
                  <a:extLst>
                    <a:ext uri="{9D8B030D-6E8A-4147-A177-3AD203B41FA5}">
                      <a16:colId xmlns:a16="http://schemas.microsoft.com/office/drawing/2014/main" val="1917638677"/>
                    </a:ext>
                  </a:extLst>
                </a:gridCol>
              </a:tblGrid>
              <a:tr h="523495">
                <a:tc>
                  <a:txBody>
                    <a:bodyPr/>
                    <a:lstStyle/>
                    <a:p>
                      <a:r>
                        <a:rPr lang="en-IN" dirty="0"/>
                        <a:t>9</a:t>
                      </a:r>
                    </a:p>
                  </a:txBody>
                  <a:tcPr/>
                </a:tc>
                <a:tc>
                  <a:txBody>
                    <a:bodyPr/>
                    <a:lstStyle/>
                    <a:p>
                      <a:r>
                        <a:rPr lang="en-IN" dirty="0"/>
                        <a:t>2</a:t>
                      </a:r>
                    </a:p>
                  </a:txBody>
                  <a:tcPr/>
                </a:tc>
                <a:extLst>
                  <a:ext uri="{0D108BD9-81ED-4DB2-BD59-A6C34878D82A}">
                    <a16:rowId xmlns:a16="http://schemas.microsoft.com/office/drawing/2014/main" val="3174946760"/>
                  </a:ext>
                </a:extLst>
              </a:tr>
              <a:tr h="523495">
                <a:tc>
                  <a:txBody>
                    <a:bodyPr/>
                    <a:lstStyle/>
                    <a:p>
                      <a:r>
                        <a:rPr lang="en-IN" dirty="0"/>
                        <a:t>6</a:t>
                      </a:r>
                    </a:p>
                  </a:txBody>
                  <a:tcPr/>
                </a:tc>
                <a:tc>
                  <a:txBody>
                    <a:bodyPr/>
                    <a:lstStyle/>
                    <a:p>
                      <a:r>
                        <a:rPr lang="en-IN" dirty="0"/>
                        <a:t>3</a:t>
                      </a:r>
                    </a:p>
                  </a:txBody>
                  <a:tcPr/>
                </a:tc>
                <a:extLst>
                  <a:ext uri="{0D108BD9-81ED-4DB2-BD59-A6C34878D82A}">
                    <a16:rowId xmlns:a16="http://schemas.microsoft.com/office/drawing/2014/main" val="3013593234"/>
                  </a:ext>
                </a:extLst>
              </a:tr>
            </a:tbl>
          </a:graphicData>
        </a:graphic>
      </p:graphicFrame>
      <p:sp>
        <p:nvSpPr>
          <p:cNvPr id="10" name="TextBox 9">
            <a:extLst>
              <a:ext uri="{FF2B5EF4-FFF2-40B4-BE49-F238E27FC236}">
                <a16:creationId xmlns:a16="http://schemas.microsoft.com/office/drawing/2014/main" id="{A96222A9-8D62-4726-ACA5-3A53824212F4}"/>
              </a:ext>
            </a:extLst>
          </p:cNvPr>
          <p:cNvSpPr txBox="1"/>
          <p:nvPr/>
        </p:nvSpPr>
        <p:spPr>
          <a:xfrm>
            <a:off x="5582483" y="5626743"/>
            <a:ext cx="1509204" cy="369332"/>
          </a:xfrm>
          <a:prstGeom prst="rect">
            <a:avLst/>
          </a:prstGeom>
          <a:noFill/>
        </p:spPr>
        <p:txBody>
          <a:bodyPr wrap="square" rtlCol="0">
            <a:spAutoFit/>
          </a:bodyPr>
          <a:lstStyle/>
          <a:p>
            <a:r>
              <a:rPr lang="en-IN" dirty="0"/>
              <a:t>Stride=</a:t>
            </a:r>
            <a:r>
              <a:rPr lang="en-IN" dirty="0">
                <a:latin typeface="Arial" panose="020B0604020202020204" pitchFamily="34" charset="0"/>
                <a:cs typeface="Arial" panose="020B0604020202020204" pitchFamily="34" charset="0"/>
              </a:rPr>
              <a:t>2</a:t>
            </a:r>
          </a:p>
        </p:txBody>
      </p:sp>
      <p:sp>
        <p:nvSpPr>
          <p:cNvPr id="11" name="TextBox 10">
            <a:extLst>
              <a:ext uri="{FF2B5EF4-FFF2-40B4-BE49-F238E27FC236}">
                <a16:creationId xmlns:a16="http://schemas.microsoft.com/office/drawing/2014/main" id="{48057365-4F3A-435A-9C27-83EFBC5D4DC2}"/>
              </a:ext>
            </a:extLst>
          </p:cNvPr>
          <p:cNvSpPr txBox="1"/>
          <p:nvPr/>
        </p:nvSpPr>
        <p:spPr>
          <a:xfrm>
            <a:off x="5521418" y="4771346"/>
            <a:ext cx="6094520"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2x2</a:t>
            </a:r>
            <a:r>
              <a:rPr lang="en-IN" dirty="0"/>
              <a:t> filter</a:t>
            </a:r>
          </a:p>
        </p:txBody>
      </p:sp>
      <p:graphicFrame>
        <p:nvGraphicFramePr>
          <p:cNvPr id="12" name="Object 11">
            <a:extLst>
              <a:ext uri="{FF2B5EF4-FFF2-40B4-BE49-F238E27FC236}">
                <a16:creationId xmlns:a16="http://schemas.microsoft.com/office/drawing/2014/main" id="{CC847FF4-9E2E-42A4-9A5C-42B128AF2963}"/>
              </a:ext>
            </a:extLst>
          </p:cNvPr>
          <p:cNvGraphicFramePr>
            <a:graphicFrameLocks noChangeAspect="1"/>
          </p:cNvGraphicFramePr>
          <p:nvPr>
            <p:extLst>
              <p:ext uri="{D42A27DB-BD31-4B8C-83A1-F6EECF244321}">
                <p14:modId xmlns:p14="http://schemas.microsoft.com/office/powerpoint/2010/main" val="3229073882"/>
              </p:ext>
            </p:extLst>
          </p:nvPr>
        </p:nvGraphicFramePr>
        <p:xfrm>
          <a:off x="5521418" y="4280521"/>
          <a:ext cx="1001902" cy="439545"/>
        </p:xfrm>
        <a:graphic>
          <a:graphicData uri="http://schemas.openxmlformats.org/presentationml/2006/ole">
            <mc:AlternateContent xmlns:mc="http://schemas.openxmlformats.org/markup-compatibility/2006">
              <mc:Choice xmlns:v="urn:schemas-microsoft-com:vml" Requires="v">
                <p:oleObj name="Worksheet" r:id="rId2" imgW="1226997" imgH="373530" progId="Excel.Sheet.12">
                  <p:embed/>
                </p:oleObj>
              </mc:Choice>
              <mc:Fallback>
                <p:oleObj name="Worksheet" r:id="rId2" imgW="1226997" imgH="373530" progId="Excel.Sheet.12">
                  <p:embed/>
                  <p:pic>
                    <p:nvPicPr>
                      <p:cNvPr id="13" name="Object 12">
                        <a:extLst>
                          <a:ext uri="{FF2B5EF4-FFF2-40B4-BE49-F238E27FC236}">
                            <a16:creationId xmlns:a16="http://schemas.microsoft.com/office/drawing/2014/main" id="{C18242CD-9972-4524-9598-CDF5E62A9477}"/>
                          </a:ext>
                        </a:extLst>
                      </p:cNvPr>
                      <p:cNvPicPr/>
                      <p:nvPr/>
                    </p:nvPicPr>
                    <p:blipFill>
                      <a:blip r:embed="rId3"/>
                      <a:stretch>
                        <a:fillRect/>
                      </a:stretch>
                    </p:blipFill>
                    <p:spPr>
                      <a:xfrm>
                        <a:off x="5521418" y="4280521"/>
                        <a:ext cx="1001902" cy="439545"/>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DCF24BD2-154F-47C8-BD3E-F5009ED5EF93}"/>
              </a:ext>
            </a:extLst>
          </p:cNvPr>
          <p:cNvSpPr txBox="1"/>
          <p:nvPr/>
        </p:nvSpPr>
        <p:spPr>
          <a:xfrm>
            <a:off x="1673936" y="6220562"/>
            <a:ext cx="949911"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4x4</a:t>
            </a:r>
          </a:p>
        </p:txBody>
      </p:sp>
      <p:sp>
        <p:nvSpPr>
          <p:cNvPr id="14" name="TextBox 13">
            <a:extLst>
              <a:ext uri="{FF2B5EF4-FFF2-40B4-BE49-F238E27FC236}">
                <a16:creationId xmlns:a16="http://schemas.microsoft.com/office/drawing/2014/main" id="{72E0F2B6-994E-4ACE-B9A7-DB2DA11D523D}"/>
              </a:ext>
            </a:extLst>
          </p:cNvPr>
          <p:cNvSpPr txBox="1"/>
          <p:nvPr/>
        </p:nvSpPr>
        <p:spPr>
          <a:xfrm>
            <a:off x="9568153" y="6090082"/>
            <a:ext cx="949911"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2x2</a:t>
            </a:r>
          </a:p>
        </p:txBody>
      </p:sp>
    </p:spTree>
    <p:extLst>
      <p:ext uri="{BB962C8B-B14F-4D97-AF65-F5344CB8AC3E}">
        <p14:creationId xmlns:p14="http://schemas.microsoft.com/office/powerpoint/2010/main" val="1112112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773DA-2F7F-47CE-9F3A-D4AC0DB8D4A6}"/>
              </a:ext>
            </a:extLst>
          </p:cNvPr>
          <p:cNvSpPr txBox="1"/>
          <p:nvPr/>
        </p:nvSpPr>
        <p:spPr>
          <a:xfrm>
            <a:off x="783453" y="1680422"/>
            <a:ext cx="9851996" cy="3139321"/>
          </a:xfrm>
          <a:prstGeom prst="rect">
            <a:avLst/>
          </a:prstGeom>
          <a:noFill/>
        </p:spPr>
        <p:txBody>
          <a:bodyPr wrap="square">
            <a:spAutoFit/>
          </a:bodyPr>
          <a:lstStyle/>
          <a:p>
            <a:r>
              <a:rPr lang="en-US" b="1" i="0" dirty="0">
                <a:solidFill>
                  <a:srgbClr val="00B050"/>
                </a:solidFill>
                <a:effectLst/>
                <a:latin typeface="Roboto"/>
              </a:rPr>
              <a:t>A fully connected</a:t>
            </a:r>
            <a:r>
              <a:rPr lang="en-US" b="0" i="0" dirty="0">
                <a:solidFill>
                  <a:srgbClr val="00B050"/>
                </a:solidFill>
                <a:effectLst/>
                <a:latin typeface="Roboto"/>
              </a:rPr>
              <a:t> </a:t>
            </a:r>
            <a:r>
              <a:rPr lang="en-US" b="1" i="0" dirty="0">
                <a:solidFill>
                  <a:srgbClr val="00B050"/>
                </a:solidFill>
                <a:effectLst/>
                <a:latin typeface="Roboto"/>
              </a:rPr>
              <a:t>layer </a:t>
            </a:r>
            <a:r>
              <a:rPr lang="en-US" b="0" i="0" dirty="0">
                <a:solidFill>
                  <a:srgbClr val="00B050"/>
                </a:solidFill>
                <a:effectLst/>
                <a:latin typeface="Roboto"/>
              </a:rPr>
              <a:t>also known as the dense layer, in which the results of the convolutional layers are fed through one or more neural layers to generate a prediction.</a:t>
            </a:r>
          </a:p>
          <a:p>
            <a:endParaRPr lang="en-US" dirty="0"/>
          </a:p>
          <a:p>
            <a:r>
              <a:rPr lang="en-US" dirty="0"/>
              <a:t>In case of a fully connected layer, all the elements of all the features of the previous layer get used in the calculation of each element of each output feature, this also includes an activation function based on our business requirement.</a:t>
            </a:r>
          </a:p>
          <a:p>
            <a:endParaRPr lang="en-US" dirty="0"/>
          </a:p>
          <a:p>
            <a:endParaRPr lang="en-US" dirty="0">
              <a:solidFill>
                <a:schemeClr val="accent6">
                  <a:lumMod val="20000"/>
                  <a:lumOff val="80000"/>
                </a:schemeClr>
              </a:solidFill>
            </a:endParaRPr>
          </a:p>
          <a:p>
            <a:r>
              <a:rPr lang="en-US" b="0" i="0" dirty="0">
                <a:effectLst/>
                <a:latin typeface="Roboto"/>
              </a:rPr>
              <a:t>In between the convolutional layer and the fully connected layer, there is a ‘Flatten’ layer. Flattening transforms a two-dimensional matrix of features into a vector that can be fed into a fully connected neural network classifier.</a:t>
            </a:r>
            <a:r>
              <a:rPr lang="en-US" dirty="0"/>
              <a:t> </a:t>
            </a:r>
          </a:p>
        </p:txBody>
      </p:sp>
      <p:sp>
        <p:nvSpPr>
          <p:cNvPr id="4" name="Rectangle 3">
            <a:extLst>
              <a:ext uri="{FF2B5EF4-FFF2-40B4-BE49-F238E27FC236}">
                <a16:creationId xmlns:a16="http://schemas.microsoft.com/office/drawing/2014/main" id="{AC6681D3-6C0F-468D-967F-7FE872002F52}"/>
              </a:ext>
            </a:extLst>
          </p:cNvPr>
          <p:cNvSpPr/>
          <p:nvPr/>
        </p:nvSpPr>
        <p:spPr>
          <a:xfrm>
            <a:off x="552634" y="490465"/>
            <a:ext cx="7083670"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solidFill>
                  <a:srgbClr val="FFC000"/>
                </a:solidFill>
                <a:effectLst>
                  <a:innerShdw blurRad="177800">
                    <a:schemeClr val="accent3">
                      <a:lumMod val="50000"/>
                    </a:schemeClr>
                  </a:innerShdw>
                </a:effectLst>
              </a:rPr>
              <a:t>Fully connected layer…</a:t>
            </a:r>
          </a:p>
        </p:txBody>
      </p:sp>
    </p:spTree>
    <p:extLst>
      <p:ext uri="{BB962C8B-B14F-4D97-AF65-F5344CB8AC3E}">
        <p14:creationId xmlns:p14="http://schemas.microsoft.com/office/powerpoint/2010/main" val="4141809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07D0-BFBC-496B-B890-4007A6DD5CF8}"/>
              </a:ext>
            </a:extLst>
          </p:cNvPr>
          <p:cNvSpPr>
            <a:spLocks noGrp="1"/>
          </p:cNvSpPr>
          <p:nvPr>
            <p:ph type="title"/>
          </p:nvPr>
        </p:nvSpPr>
        <p:spPr/>
        <p:txBody>
          <a:bodyPr/>
          <a:lstStyle/>
          <a:p>
            <a:r>
              <a:rPr lang="en-IN" b="1" u="sng" dirty="0"/>
              <a:t>Conclusion</a:t>
            </a:r>
          </a:p>
        </p:txBody>
      </p:sp>
      <p:sp>
        <p:nvSpPr>
          <p:cNvPr id="3" name="Content Placeholder 2">
            <a:extLst>
              <a:ext uri="{FF2B5EF4-FFF2-40B4-BE49-F238E27FC236}">
                <a16:creationId xmlns:a16="http://schemas.microsoft.com/office/drawing/2014/main" id="{37BF0C81-49F6-421B-A3E7-623E3A698265}"/>
              </a:ext>
            </a:extLst>
          </p:cNvPr>
          <p:cNvSpPr>
            <a:spLocks noGrp="1"/>
          </p:cNvSpPr>
          <p:nvPr>
            <p:ph idx="1"/>
          </p:nvPr>
        </p:nvSpPr>
        <p:spPr/>
        <p:txBody>
          <a:bodyPr/>
          <a:lstStyle/>
          <a:p>
            <a:r>
              <a:rPr lang="en-US" sz="1800" b="0" i="0" dirty="0">
                <a:solidFill>
                  <a:srgbClr val="C00000"/>
                </a:solidFill>
                <a:effectLst/>
                <a:latin typeface="Roboto"/>
              </a:rPr>
              <a:t>The CNN is a type of Deep Neural Networks (DNN) that consists of many layers such as the Conv layers, Pooling layer, and the fully-connected layer.</a:t>
            </a:r>
          </a:p>
          <a:p>
            <a:r>
              <a:rPr lang="en-US" sz="1800" dirty="0">
                <a:solidFill>
                  <a:srgbClr val="C00000"/>
                </a:solidFill>
              </a:rPr>
              <a:t>Convolutional neural networks (CNNs) are widely used in pattern- and image-recognition problems as they have a number of advantages compared to other techniques.</a:t>
            </a:r>
            <a:endParaRPr lang="en-US" sz="1800" b="0" i="0" dirty="0">
              <a:solidFill>
                <a:srgbClr val="C00000"/>
              </a:solidFill>
              <a:effectLst/>
              <a:latin typeface="Roboto"/>
            </a:endParaRPr>
          </a:p>
          <a:p>
            <a:r>
              <a:rPr lang="en-US" sz="1800" dirty="0">
                <a:solidFill>
                  <a:srgbClr val="C00000"/>
                </a:solidFill>
                <a:latin typeface="Roboto"/>
              </a:rPr>
              <a:t>CNN’s has its own importance in the field of computer vision with wide many applications.</a:t>
            </a:r>
          </a:p>
          <a:p>
            <a:r>
              <a:rPr lang="en-US" sz="1800" dirty="0">
                <a:solidFill>
                  <a:srgbClr val="C00000"/>
                </a:solidFill>
                <a:latin typeface="Roboto"/>
              </a:rPr>
              <a:t>The Cifar10 dataset imported from </a:t>
            </a:r>
            <a:r>
              <a:rPr lang="en-US" sz="1800" dirty="0" err="1">
                <a:solidFill>
                  <a:srgbClr val="C00000"/>
                </a:solidFill>
                <a:latin typeface="Roboto"/>
              </a:rPr>
              <a:t>keras</a:t>
            </a:r>
            <a:r>
              <a:rPr lang="en-US" sz="1800" dirty="0">
                <a:solidFill>
                  <a:srgbClr val="C00000"/>
                </a:solidFill>
                <a:latin typeface="Roboto"/>
              </a:rPr>
              <a:t> has the 10 classes and we build a model such that our model predicts the given image with a far decent accuracy.</a:t>
            </a:r>
          </a:p>
          <a:p>
            <a:r>
              <a:rPr lang="en-US" sz="1800" dirty="0">
                <a:solidFill>
                  <a:srgbClr val="C00000"/>
                </a:solidFill>
                <a:latin typeface="Roboto"/>
              </a:rPr>
              <a:t>The image classification is just on of the vital applications of computer vision and it has helped in understanding the convolution operation and various layers involved in Convolutional neural networks.</a:t>
            </a:r>
          </a:p>
          <a:p>
            <a:r>
              <a:rPr lang="en-US" sz="1800" dirty="0">
                <a:solidFill>
                  <a:srgbClr val="C00000"/>
                </a:solidFill>
                <a:latin typeface="Roboto"/>
              </a:rPr>
              <a:t>As the future is going to be more towards automation and digitalization these technologies would definitely help us in understanding what happens behind the scenes.</a:t>
            </a:r>
          </a:p>
          <a:p>
            <a:pPr marL="0" indent="0">
              <a:buNone/>
            </a:pPr>
            <a:endParaRPr lang="en-US" sz="1800" dirty="0">
              <a:solidFill>
                <a:srgbClr val="92D050"/>
              </a:solidFill>
              <a:latin typeface="Roboto"/>
            </a:endParaRPr>
          </a:p>
          <a:p>
            <a:pPr marL="0" indent="0">
              <a:buNone/>
            </a:pPr>
            <a:endParaRPr lang="en-IN" dirty="0"/>
          </a:p>
        </p:txBody>
      </p:sp>
    </p:spTree>
    <p:extLst>
      <p:ext uri="{BB962C8B-B14F-4D97-AF65-F5344CB8AC3E}">
        <p14:creationId xmlns:p14="http://schemas.microsoft.com/office/powerpoint/2010/main" val="304063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71D5-A8E5-474E-BEC0-C1EA2173C22F}"/>
              </a:ext>
            </a:extLst>
          </p:cNvPr>
          <p:cNvSpPr>
            <a:spLocks noGrp="1"/>
          </p:cNvSpPr>
          <p:nvPr>
            <p:ph type="title"/>
          </p:nvPr>
        </p:nvSpPr>
        <p:spPr/>
        <p:txBody>
          <a:bodyPr>
            <a:normAutofit/>
          </a:bodyPr>
          <a:lstStyle/>
          <a:p>
            <a:r>
              <a:rPr lang="en-IN" sz="4000" b="1" dirty="0">
                <a:solidFill>
                  <a:srgbClr val="92D050"/>
                </a:solidFill>
                <a:latin typeface="Algerian" panose="04020705040A02060702" pitchFamily="82" charset="0"/>
              </a:rPr>
              <a:t>Contents</a:t>
            </a:r>
          </a:p>
        </p:txBody>
      </p:sp>
      <p:sp>
        <p:nvSpPr>
          <p:cNvPr id="5" name="TextBox 4">
            <a:extLst>
              <a:ext uri="{FF2B5EF4-FFF2-40B4-BE49-F238E27FC236}">
                <a16:creationId xmlns:a16="http://schemas.microsoft.com/office/drawing/2014/main" id="{93DD3634-3B96-4D78-918B-0EE788A43C5D}"/>
              </a:ext>
            </a:extLst>
          </p:cNvPr>
          <p:cNvSpPr txBox="1"/>
          <p:nvPr/>
        </p:nvSpPr>
        <p:spPr>
          <a:xfrm>
            <a:off x="907742" y="1538381"/>
            <a:ext cx="6094520" cy="4801314"/>
          </a:xfrm>
          <a:prstGeom prst="rect">
            <a:avLst/>
          </a:prstGeom>
          <a:noFill/>
        </p:spPr>
        <p:txBody>
          <a:bodyPr wrap="square">
            <a:spAutoFit/>
          </a:bodyPr>
          <a:lstStyle/>
          <a:p>
            <a:pPr>
              <a:defRPr/>
            </a:pPr>
            <a:r>
              <a:rPr lang="en-US" dirty="0">
                <a:solidFill>
                  <a:schemeClr val="tx1"/>
                </a:solidFill>
                <a:latin typeface="Arial Nova" panose="020B0504020202020204" pitchFamily="34" charset="0"/>
              </a:rPr>
              <a:t>1. Abstract</a:t>
            </a:r>
          </a:p>
          <a:p>
            <a:pPr>
              <a:defRPr/>
            </a:pPr>
            <a:endParaRPr lang="en-US" dirty="0">
              <a:solidFill>
                <a:schemeClr val="tx1"/>
              </a:solidFill>
              <a:latin typeface="Arial Nova" panose="020B0504020202020204" pitchFamily="34" charset="0"/>
            </a:endParaRPr>
          </a:p>
          <a:p>
            <a:pPr>
              <a:defRPr/>
            </a:pPr>
            <a:r>
              <a:rPr lang="en-US" dirty="0">
                <a:solidFill>
                  <a:schemeClr val="tx1"/>
                </a:solidFill>
                <a:latin typeface="Arial Nova" panose="020B0504020202020204" pitchFamily="34" charset="0"/>
              </a:rPr>
              <a:t>2. Modules Used In The Project</a:t>
            </a:r>
          </a:p>
          <a:p>
            <a:pPr>
              <a:defRPr/>
            </a:pPr>
            <a:endParaRPr lang="en-US" dirty="0">
              <a:solidFill>
                <a:schemeClr val="tx1"/>
              </a:solidFill>
              <a:latin typeface="Arial Nova" panose="020B0504020202020204" pitchFamily="34" charset="0"/>
            </a:endParaRPr>
          </a:p>
          <a:p>
            <a:pPr>
              <a:defRPr/>
            </a:pPr>
            <a:r>
              <a:rPr lang="en-US" dirty="0">
                <a:solidFill>
                  <a:schemeClr val="tx1"/>
                </a:solidFill>
                <a:latin typeface="Arial Nova" panose="020B0504020202020204" pitchFamily="34" charset="0"/>
              </a:rPr>
              <a:t>3. Architecture</a:t>
            </a:r>
          </a:p>
          <a:p>
            <a:pPr>
              <a:defRPr/>
            </a:pPr>
            <a:endParaRPr lang="en-US" dirty="0">
              <a:solidFill>
                <a:schemeClr val="tx1"/>
              </a:solidFill>
              <a:latin typeface="Arial Nova" panose="020B0504020202020204" pitchFamily="34" charset="0"/>
            </a:endParaRPr>
          </a:p>
          <a:p>
            <a:pPr>
              <a:defRPr/>
            </a:pPr>
            <a:r>
              <a:rPr lang="en-US" dirty="0">
                <a:solidFill>
                  <a:schemeClr val="tx1"/>
                </a:solidFill>
                <a:latin typeface="Arial Nova" panose="020B0504020202020204" pitchFamily="34" charset="0"/>
              </a:rPr>
              <a:t>4. </a:t>
            </a:r>
            <a:r>
              <a:rPr lang="en-US" dirty="0" err="1">
                <a:solidFill>
                  <a:schemeClr val="tx1"/>
                </a:solidFill>
                <a:latin typeface="Arial Nova" panose="020B0504020202020204" pitchFamily="34" charset="0"/>
              </a:rPr>
              <a:t>Usecase</a:t>
            </a:r>
            <a:r>
              <a:rPr lang="en-US" dirty="0">
                <a:solidFill>
                  <a:schemeClr val="tx1"/>
                </a:solidFill>
                <a:latin typeface="Arial Nova" panose="020B0504020202020204" pitchFamily="34" charset="0"/>
              </a:rPr>
              <a:t> Diagram</a:t>
            </a:r>
          </a:p>
          <a:p>
            <a:pPr>
              <a:defRPr/>
            </a:pPr>
            <a:endParaRPr lang="en-US" dirty="0">
              <a:solidFill>
                <a:schemeClr val="tx1"/>
              </a:solidFill>
              <a:latin typeface="Arial Nova" panose="020B0504020202020204" pitchFamily="34" charset="0"/>
            </a:endParaRPr>
          </a:p>
          <a:p>
            <a:pPr>
              <a:defRPr/>
            </a:pPr>
            <a:r>
              <a:rPr lang="en-US" dirty="0">
                <a:solidFill>
                  <a:schemeClr val="tx1"/>
                </a:solidFill>
                <a:latin typeface="Arial Nova" panose="020B0504020202020204" pitchFamily="34" charset="0"/>
              </a:rPr>
              <a:t>5. Class Diagram</a:t>
            </a:r>
          </a:p>
          <a:p>
            <a:pPr>
              <a:defRPr/>
            </a:pPr>
            <a:endParaRPr lang="en-US" dirty="0">
              <a:solidFill>
                <a:schemeClr val="tx1"/>
              </a:solidFill>
              <a:latin typeface="Arial Nova" panose="020B0504020202020204" pitchFamily="34" charset="0"/>
            </a:endParaRPr>
          </a:p>
          <a:p>
            <a:pPr>
              <a:defRPr/>
            </a:pPr>
            <a:r>
              <a:rPr lang="en-US" dirty="0">
                <a:solidFill>
                  <a:schemeClr val="tx1"/>
                </a:solidFill>
                <a:latin typeface="Arial Nova" panose="020B0504020202020204" pitchFamily="34" charset="0"/>
              </a:rPr>
              <a:t>6. Activity Diagram</a:t>
            </a:r>
          </a:p>
          <a:p>
            <a:pPr>
              <a:defRPr/>
            </a:pPr>
            <a:endParaRPr lang="en-US" dirty="0">
              <a:solidFill>
                <a:schemeClr val="tx1"/>
              </a:solidFill>
              <a:latin typeface="Arial Nova" panose="020B0504020202020204" pitchFamily="34" charset="0"/>
            </a:endParaRPr>
          </a:p>
          <a:p>
            <a:pPr>
              <a:defRPr/>
            </a:pPr>
            <a:r>
              <a:rPr lang="en-US" dirty="0">
                <a:solidFill>
                  <a:schemeClr val="tx1"/>
                </a:solidFill>
                <a:latin typeface="Arial Nova" panose="020B0504020202020204" pitchFamily="34" charset="0"/>
              </a:rPr>
              <a:t>7. Sequence Diagram</a:t>
            </a:r>
          </a:p>
          <a:p>
            <a:pPr>
              <a:defRPr/>
            </a:pPr>
            <a:endParaRPr lang="en-US" dirty="0">
              <a:solidFill>
                <a:schemeClr val="tx1"/>
              </a:solidFill>
              <a:latin typeface="Arial Nova" panose="020B0504020202020204" pitchFamily="34" charset="0"/>
            </a:endParaRPr>
          </a:p>
          <a:p>
            <a:pPr>
              <a:defRPr/>
            </a:pPr>
            <a:r>
              <a:rPr lang="en-US" dirty="0">
                <a:solidFill>
                  <a:schemeClr val="tx1"/>
                </a:solidFill>
                <a:latin typeface="Arial Nova" panose="020B0504020202020204" pitchFamily="34" charset="0"/>
              </a:rPr>
              <a:t>8. </a:t>
            </a:r>
            <a:r>
              <a:rPr lang="en-US" dirty="0">
                <a:latin typeface="Arial Nova" panose="020B0504020202020204" pitchFamily="34" charset="0"/>
              </a:rPr>
              <a:t>How CNN’s Work</a:t>
            </a:r>
          </a:p>
          <a:p>
            <a:pPr>
              <a:defRPr/>
            </a:pPr>
            <a:endParaRPr lang="en-US" dirty="0">
              <a:solidFill>
                <a:schemeClr val="tx1"/>
              </a:solidFill>
              <a:latin typeface="Arial Nova" panose="020B0504020202020204" pitchFamily="34" charset="0"/>
            </a:endParaRPr>
          </a:p>
          <a:p>
            <a:pPr>
              <a:defRPr/>
            </a:pPr>
            <a:r>
              <a:rPr lang="en-US" dirty="0">
                <a:latin typeface="Arial Nova" panose="020B0504020202020204" pitchFamily="34" charset="0"/>
              </a:rPr>
              <a:t>9. Conclusion</a:t>
            </a:r>
            <a:endParaRPr lang="en-US" dirty="0">
              <a:solidFill>
                <a:schemeClr val="tx1"/>
              </a:solidFill>
              <a:latin typeface="Arial Nova" panose="020B0504020202020204" pitchFamily="34" charset="0"/>
            </a:endParaRPr>
          </a:p>
        </p:txBody>
      </p:sp>
    </p:spTree>
    <p:extLst>
      <p:ext uri="{BB962C8B-B14F-4D97-AF65-F5344CB8AC3E}">
        <p14:creationId xmlns:p14="http://schemas.microsoft.com/office/powerpoint/2010/main" val="13929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00C2-EF3D-4729-9925-9B786AAB44BF}"/>
              </a:ext>
            </a:extLst>
          </p:cNvPr>
          <p:cNvSpPr>
            <a:spLocks noGrp="1"/>
          </p:cNvSpPr>
          <p:nvPr>
            <p:ph type="title"/>
          </p:nvPr>
        </p:nvSpPr>
        <p:spPr>
          <a:xfrm>
            <a:off x="412072" y="83197"/>
            <a:ext cx="10515600" cy="692458"/>
          </a:xfrm>
        </p:spPr>
        <p:txBody>
          <a:bodyPr>
            <a:normAutofit fontScale="90000"/>
          </a:bodyPr>
          <a:lstStyle/>
          <a:p>
            <a:pPr algn="ctr"/>
            <a:r>
              <a:rPr lang="en-IN" b="1" u="sng" dirty="0">
                <a:solidFill>
                  <a:srgbClr val="FF0000"/>
                </a:solidFill>
              </a:rPr>
              <a:t>ABSTRACT</a:t>
            </a:r>
          </a:p>
        </p:txBody>
      </p:sp>
      <p:sp>
        <p:nvSpPr>
          <p:cNvPr id="3" name="Content Placeholder 2">
            <a:extLst>
              <a:ext uri="{FF2B5EF4-FFF2-40B4-BE49-F238E27FC236}">
                <a16:creationId xmlns:a16="http://schemas.microsoft.com/office/drawing/2014/main" id="{53A288C8-CF81-40B7-A6EB-8B57B77F916F}"/>
              </a:ext>
            </a:extLst>
          </p:cNvPr>
          <p:cNvSpPr>
            <a:spLocks noGrp="1"/>
          </p:cNvSpPr>
          <p:nvPr>
            <p:ph idx="1"/>
          </p:nvPr>
        </p:nvSpPr>
        <p:spPr>
          <a:xfrm>
            <a:off x="124287" y="899943"/>
            <a:ext cx="11940466" cy="5832629"/>
          </a:xfrm>
        </p:spPr>
        <p:txBody>
          <a:bodyPr>
            <a:normAutofit fontScale="92500" lnSpcReduction="10000"/>
          </a:bodyPr>
          <a:lstStyle/>
          <a:p>
            <a:r>
              <a:rPr lang="en-US" sz="1900" b="0" i="0" dirty="0">
                <a:effectLst/>
                <a:latin typeface="Arial Nova" panose="020B0504020202020204" pitchFamily="34" charset="0"/>
              </a:rPr>
              <a:t>Image classification is the most critical use case in digital image analysis.</a:t>
            </a:r>
          </a:p>
          <a:p>
            <a:pPr fontAlgn="base"/>
            <a:r>
              <a:rPr lang="en-US" sz="1900" b="0" i="0" dirty="0">
                <a:effectLst/>
                <a:latin typeface="Arial Nova" panose="020B0504020202020204" pitchFamily="34" charset="0"/>
              </a:rPr>
              <a:t>CIFAR-10 is a very popular computer vision dataset. This dataset is well studied in many types of deep learning research for object recognition.</a:t>
            </a:r>
          </a:p>
          <a:p>
            <a:pPr fontAlgn="base"/>
            <a:r>
              <a:rPr lang="en-US" sz="1900" b="0" i="0" dirty="0">
                <a:effectLst/>
                <a:latin typeface="Arial Nova" panose="020B0504020202020204" pitchFamily="34" charset="0"/>
              </a:rPr>
              <a:t>This dataset consists of 60,000 images divided into 10 target classes, with each category containing 6000 images of shape 32*32. This dataset contains images of low resolution (32*32), which allows researchers to try new algorithms. The 10 different classes of this dataset are:</a:t>
            </a:r>
          </a:p>
          <a:p>
            <a:pPr fontAlgn="base">
              <a:buFont typeface="+mj-lt"/>
              <a:buAutoNum type="arabicPeriod"/>
            </a:pPr>
            <a:r>
              <a:rPr lang="en-US" sz="1900" b="0" i="0" dirty="0">
                <a:effectLst/>
                <a:latin typeface="Arial Nova" panose="020B0504020202020204" pitchFamily="34" charset="0"/>
              </a:rPr>
              <a:t>Airplane</a:t>
            </a:r>
          </a:p>
          <a:p>
            <a:pPr fontAlgn="base">
              <a:buFont typeface="+mj-lt"/>
              <a:buAutoNum type="arabicPeriod"/>
            </a:pPr>
            <a:r>
              <a:rPr lang="en-US" sz="1900" b="0" i="0" dirty="0">
                <a:effectLst/>
                <a:latin typeface="Arial Nova" panose="020B0504020202020204" pitchFamily="34" charset="0"/>
              </a:rPr>
              <a:t>Car</a:t>
            </a:r>
          </a:p>
          <a:p>
            <a:pPr fontAlgn="base">
              <a:buFont typeface="+mj-lt"/>
              <a:buAutoNum type="arabicPeriod"/>
            </a:pPr>
            <a:r>
              <a:rPr lang="en-US" sz="1900" b="0" i="0" dirty="0">
                <a:effectLst/>
                <a:latin typeface="Arial Nova" panose="020B0504020202020204" pitchFamily="34" charset="0"/>
              </a:rPr>
              <a:t>Bird</a:t>
            </a:r>
          </a:p>
          <a:p>
            <a:pPr fontAlgn="base">
              <a:buFont typeface="+mj-lt"/>
              <a:buAutoNum type="arabicPeriod"/>
            </a:pPr>
            <a:r>
              <a:rPr lang="en-US" sz="1900" b="0" i="0" dirty="0">
                <a:effectLst/>
                <a:latin typeface="Arial Nova" panose="020B0504020202020204" pitchFamily="34" charset="0"/>
              </a:rPr>
              <a:t>Cat</a:t>
            </a:r>
          </a:p>
          <a:p>
            <a:pPr fontAlgn="base">
              <a:buFont typeface="+mj-lt"/>
              <a:buAutoNum type="arabicPeriod"/>
            </a:pPr>
            <a:r>
              <a:rPr lang="en-US" sz="1900" b="0" i="0" dirty="0">
                <a:effectLst/>
                <a:latin typeface="Arial Nova" panose="020B0504020202020204" pitchFamily="34" charset="0"/>
              </a:rPr>
              <a:t>Deer</a:t>
            </a:r>
          </a:p>
          <a:p>
            <a:pPr fontAlgn="base">
              <a:buFont typeface="+mj-lt"/>
              <a:buAutoNum type="arabicPeriod"/>
            </a:pPr>
            <a:r>
              <a:rPr lang="en-US" sz="1900" b="0" i="0" dirty="0">
                <a:effectLst/>
                <a:latin typeface="Arial Nova" panose="020B0504020202020204" pitchFamily="34" charset="0"/>
              </a:rPr>
              <a:t>Dog</a:t>
            </a:r>
          </a:p>
          <a:p>
            <a:pPr fontAlgn="base">
              <a:buFont typeface="+mj-lt"/>
              <a:buAutoNum type="arabicPeriod"/>
            </a:pPr>
            <a:r>
              <a:rPr lang="en-US" sz="1900" b="0" i="0" dirty="0">
                <a:effectLst/>
                <a:latin typeface="Arial Nova" panose="020B0504020202020204" pitchFamily="34" charset="0"/>
              </a:rPr>
              <a:t>Frog</a:t>
            </a:r>
          </a:p>
          <a:p>
            <a:pPr fontAlgn="base">
              <a:buFont typeface="+mj-lt"/>
              <a:buAutoNum type="arabicPeriod"/>
            </a:pPr>
            <a:r>
              <a:rPr lang="en-US" sz="1900" b="0" i="0" dirty="0">
                <a:effectLst/>
                <a:latin typeface="Arial Nova" panose="020B0504020202020204" pitchFamily="34" charset="0"/>
              </a:rPr>
              <a:t>Horse</a:t>
            </a:r>
          </a:p>
          <a:p>
            <a:pPr fontAlgn="base">
              <a:buFont typeface="+mj-lt"/>
              <a:buAutoNum type="arabicPeriod"/>
            </a:pPr>
            <a:r>
              <a:rPr lang="en-US" sz="1900" b="0" i="0" dirty="0">
                <a:effectLst/>
                <a:latin typeface="Arial Nova" panose="020B0504020202020204" pitchFamily="34" charset="0"/>
              </a:rPr>
              <a:t>Ship</a:t>
            </a:r>
          </a:p>
          <a:p>
            <a:pPr fontAlgn="base">
              <a:buFont typeface="+mj-lt"/>
              <a:buAutoNum type="arabicPeriod"/>
            </a:pPr>
            <a:r>
              <a:rPr lang="en-US" sz="1900" b="0" i="0" dirty="0">
                <a:effectLst/>
                <a:latin typeface="Arial Nova" panose="020B0504020202020204" pitchFamily="34" charset="0"/>
              </a:rPr>
              <a:t>Truck</a:t>
            </a:r>
          </a:p>
          <a:p>
            <a:pPr fontAlgn="base"/>
            <a:r>
              <a:rPr lang="en-US" sz="1900" b="0" i="0" dirty="0">
                <a:effectLst/>
                <a:latin typeface="Arial Nova" panose="020B0504020202020204" pitchFamily="34" charset="0"/>
              </a:rPr>
              <a:t>CIFAR-10 dataset is already available in the datasets module of </a:t>
            </a:r>
            <a:r>
              <a:rPr lang="en-US" sz="1900" b="0" i="0" dirty="0" err="1">
                <a:effectLst/>
                <a:latin typeface="Arial Nova" panose="020B0504020202020204" pitchFamily="34" charset="0"/>
              </a:rPr>
              <a:t>Keras</a:t>
            </a:r>
            <a:r>
              <a:rPr lang="en-US" sz="1900" b="0" i="0" dirty="0">
                <a:effectLst/>
                <a:latin typeface="Arial Nova" panose="020B0504020202020204" pitchFamily="34" charset="0"/>
              </a:rPr>
              <a:t>. We do not need to download it; we can directly import it from </a:t>
            </a:r>
            <a:r>
              <a:rPr lang="en-US" sz="1900" b="0" i="0" dirty="0" err="1">
                <a:effectLst/>
                <a:latin typeface="Arial Nova" panose="020B0504020202020204" pitchFamily="34" charset="0"/>
              </a:rPr>
              <a:t>keras.datasets</a:t>
            </a:r>
            <a:r>
              <a:rPr lang="en-US" b="0" i="0" dirty="0">
                <a:effectLst/>
                <a:latin typeface="Arial Nova" panose="020B0504020202020204" pitchFamily="34" charset="0"/>
              </a:rPr>
              <a:t>.</a:t>
            </a:r>
          </a:p>
          <a:p>
            <a:endParaRPr lang="en-US" b="0" i="0" dirty="0">
              <a:solidFill>
                <a:srgbClr val="FFFF00"/>
              </a:solidFill>
              <a:effectLst/>
              <a:latin typeface="Georgia" panose="02040502050405020303" pitchFamily="18" charset="0"/>
            </a:endParaRPr>
          </a:p>
          <a:p>
            <a:endParaRPr lang="en-IN" dirty="0"/>
          </a:p>
        </p:txBody>
      </p:sp>
      <p:pic>
        <p:nvPicPr>
          <p:cNvPr id="1026" name="Picture 2" descr="CIFAR-10 - Object Recognition in Images | Kaggle">
            <a:extLst>
              <a:ext uri="{FF2B5EF4-FFF2-40B4-BE49-F238E27FC236}">
                <a16:creationId xmlns:a16="http://schemas.microsoft.com/office/drawing/2014/main" id="{F4E08194-EF86-4467-88BF-80355B1DE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577" y="2645546"/>
            <a:ext cx="6063449" cy="3392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10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D19E-8EB7-4F1E-B898-1CACC66DA8F2}"/>
              </a:ext>
            </a:extLst>
          </p:cNvPr>
          <p:cNvSpPr>
            <a:spLocks noGrp="1"/>
          </p:cNvSpPr>
          <p:nvPr>
            <p:ph type="title"/>
          </p:nvPr>
        </p:nvSpPr>
        <p:spPr/>
        <p:txBody>
          <a:bodyPr/>
          <a:lstStyle/>
          <a:p>
            <a:r>
              <a:rPr lang="en-IN" b="1" u="sng" dirty="0">
                <a:solidFill>
                  <a:srgbClr val="00B050"/>
                </a:solidFill>
              </a:rPr>
              <a:t>Modules used in project</a:t>
            </a:r>
          </a:p>
        </p:txBody>
      </p:sp>
      <p:sp>
        <p:nvSpPr>
          <p:cNvPr id="3" name="Content Placeholder 2">
            <a:extLst>
              <a:ext uri="{FF2B5EF4-FFF2-40B4-BE49-F238E27FC236}">
                <a16:creationId xmlns:a16="http://schemas.microsoft.com/office/drawing/2014/main" id="{E00507E6-813E-4923-870D-374BAEB370B4}"/>
              </a:ext>
            </a:extLst>
          </p:cNvPr>
          <p:cNvSpPr>
            <a:spLocks noGrp="1"/>
          </p:cNvSpPr>
          <p:nvPr>
            <p:ph idx="1"/>
          </p:nvPr>
        </p:nvSpPr>
        <p:spPr/>
        <p:txBody>
          <a:bodyPr/>
          <a:lstStyle/>
          <a:p>
            <a:r>
              <a:rPr lang="en-IN" dirty="0"/>
              <a:t>Some of the modules used are </a:t>
            </a:r>
            <a:r>
              <a:rPr lang="en-IN" dirty="0" err="1"/>
              <a:t>numpy</a:t>
            </a:r>
            <a:r>
              <a:rPr lang="en-IN" dirty="0"/>
              <a:t>, matplotlib, seaborn, pandas and </a:t>
            </a:r>
            <a:r>
              <a:rPr lang="en-IN" dirty="0" err="1"/>
              <a:t>keras</a:t>
            </a:r>
            <a:r>
              <a:rPr lang="en-IN" dirty="0"/>
              <a:t>.</a:t>
            </a:r>
          </a:p>
          <a:p>
            <a:r>
              <a:rPr lang="en-IN" dirty="0"/>
              <a:t>The </a:t>
            </a:r>
            <a:r>
              <a:rPr lang="en-IN" dirty="0" err="1"/>
              <a:t>numpy</a:t>
            </a:r>
            <a:r>
              <a:rPr lang="en-IN" dirty="0"/>
              <a:t> module is used to deal with the multidimensional arrays</a:t>
            </a:r>
          </a:p>
          <a:p>
            <a:r>
              <a:rPr lang="en-IN" dirty="0"/>
              <a:t>The matplotlib and seaborn are used for the visualization purpose.</a:t>
            </a:r>
          </a:p>
          <a:p>
            <a:r>
              <a:rPr lang="en-IN" dirty="0"/>
              <a:t>The pandas provides ready to use high-performance data structures and data analysis tools.</a:t>
            </a:r>
          </a:p>
          <a:p>
            <a:r>
              <a:rPr lang="en-IN" dirty="0"/>
              <a:t>The </a:t>
            </a:r>
            <a:r>
              <a:rPr lang="en-IN" dirty="0" err="1"/>
              <a:t>keras</a:t>
            </a:r>
            <a:r>
              <a:rPr lang="en-IN" dirty="0"/>
              <a:t> module contains the Cifar10 dataset along with some of the useful libraries such as </a:t>
            </a:r>
            <a:r>
              <a:rPr lang="en-IN" dirty="0" err="1"/>
              <a:t>keras.models</a:t>
            </a:r>
            <a:r>
              <a:rPr lang="en-IN" dirty="0"/>
              <a:t>, </a:t>
            </a:r>
            <a:r>
              <a:rPr lang="en-IN" dirty="0" err="1"/>
              <a:t>keras.layers</a:t>
            </a:r>
            <a:r>
              <a:rPr lang="en-IN" dirty="0"/>
              <a:t>, </a:t>
            </a:r>
            <a:r>
              <a:rPr lang="en-IN" dirty="0" err="1"/>
              <a:t>keras.utils</a:t>
            </a:r>
            <a:r>
              <a:rPr lang="en-IN" dirty="0"/>
              <a:t>, </a:t>
            </a:r>
            <a:r>
              <a:rPr lang="en-IN" dirty="0" err="1"/>
              <a:t>keras.optimizers</a:t>
            </a:r>
            <a:r>
              <a:rPr lang="en-IN" dirty="0"/>
              <a:t>. </a:t>
            </a:r>
          </a:p>
        </p:txBody>
      </p:sp>
    </p:spTree>
    <p:extLst>
      <p:ext uri="{BB962C8B-B14F-4D97-AF65-F5344CB8AC3E}">
        <p14:creationId xmlns:p14="http://schemas.microsoft.com/office/powerpoint/2010/main" val="46931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9E2F-B843-48AF-A826-3ACDF9679BD5}"/>
              </a:ext>
            </a:extLst>
          </p:cNvPr>
          <p:cNvSpPr>
            <a:spLocks noGrp="1"/>
          </p:cNvSpPr>
          <p:nvPr>
            <p:ph type="title"/>
          </p:nvPr>
        </p:nvSpPr>
        <p:spPr>
          <a:xfrm>
            <a:off x="261151" y="169816"/>
            <a:ext cx="3032464" cy="531520"/>
          </a:xfrm>
        </p:spPr>
        <p:txBody>
          <a:bodyPr>
            <a:normAutofit fontScale="90000"/>
          </a:bodyPr>
          <a:lstStyle/>
          <a:p>
            <a:r>
              <a:rPr lang="en-IN" b="1" u="sng" dirty="0">
                <a:solidFill>
                  <a:srgbClr val="FF0000"/>
                </a:solidFill>
              </a:rPr>
              <a:t>Architecture</a:t>
            </a:r>
          </a:p>
        </p:txBody>
      </p:sp>
      <p:sp>
        <p:nvSpPr>
          <p:cNvPr id="4" name="Oval 3">
            <a:extLst>
              <a:ext uri="{FF2B5EF4-FFF2-40B4-BE49-F238E27FC236}">
                <a16:creationId xmlns:a16="http://schemas.microsoft.com/office/drawing/2014/main" id="{D7857EFA-BB1F-4288-AF4F-3849E8730DC1}"/>
              </a:ext>
            </a:extLst>
          </p:cNvPr>
          <p:cNvSpPr/>
          <p:nvPr/>
        </p:nvSpPr>
        <p:spPr>
          <a:xfrm>
            <a:off x="4360787" y="101951"/>
            <a:ext cx="1500326" cy="692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Import Libraries</a:t>
            </a:r>
          </a:p>
        </p:txBody>
      </p:sp>
      <p:sp>
        <p:nvSpPr>
          <p:cNvPr id="5" name="Arrow: Down 4">
            <a:extLst>
              <a:ext uri="{FF2B5EF4-FFF2-40B4-BE49-F238E27FC236}">
                <a16:creationId xmlns:a16="http://schemas.microsoft.com/office/drawing/2014/main" id="{94DDB900-37D8-4631-A314-90D9BFE76C76}"/>
              </a:ext>
            </a:extLst>
          </p:cNvPr>
          <p:cNvSpPr/>
          <p:nvPr/>
        </p:nvSpPr>
        <p:spPr>
          <a:xfrm>
            <a:off x="5036232" y="788026"/>
            <a:ext cx="208624" cy="2752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D3518EAF-1174-4C01-B89E-26CFD220B5BC}"/>
              </a:ext>
            </a:extLst>
          </p:cNvPr>
          <p:cNvSpPr/>
          <p:nvPr/>
        </p:nvSpPr>
        <p:spPr>
          <a:xfrm>
            <a:off x="4456038" y="1047481"/>
            <a:ext cx="1369010" cy="692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Import Cifar10 </a:t>
            </a:r>
          </a:p>
        </p:txBody>
      </p:sp>
      <p:sp>
        <p:nvSpPr>
          <p:cNvPr id="7" name="Flowchart: Process 6">
            <a:extLst>
              <a:ext uri="{FF2B5EF4-FFF2-40B4-BE49-F238E27FC236}">
                <a16:creationId xmlns:a16="http://schemas.microsoft.com/office/drawing/2014/main" id="{594E1D60-8BC9-4EC6-88C7-6CC187FF378A}"/>
              </a:ext>
            </a:extLst>
          </p:cNvPr>
          <p:cNvSpPr/>
          <p:nvPr/>
        </p:nvSpPr>
        <p:spPr>
          <a:xfrm>
            <a:off x="4063383" y="1993011"/>
            <a:ext cx="2583402" cy="53152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Preprocessing</a:t>
            </a:r>
            <a:endParaRPr lang="en-IN" sz="1600" dirty="0"/>
          </a:p>
        </p:txBody>
      </p:sp>
      <p:sp>
        <p:nvSpPr>
          <p:cNvPr id="8" name="Flowchart: Data 7">
            <a:extLst>
              <a:ext uri="{FF2B5EF4-FFF2-40B4-BE49-F238E27FC236}">
                <a16:creationId xmlns:a16="http://schemas.microsoft.com/office/drawing/2014/main" id="{B9DE3E86-6BB5-4412-8D5D-A40D80126A1C}"/>
              </a:ext>
            </a:extLst>
          </p:cNvPr>
          <p:cNvSpPr/>
          <p:nvPr/>
        </p:nvSpPr>
        <p:spPr>
          <a:xfrm>
            <a:off x="3576961" y="2846450"/>
            <a:ext cx="3254405" cy="70765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Visualization</a:t>
            </a:r>
          </a:p>
          <a:p>
            <a:pPr algn="ctr"/>
            <a:r>
              <a:rPr lang="en-IN" sz="1400" dirty="0"/>
              <a:t>One-hot encoding</a:t>
            </a:r>
          </a:p>
          <a:p>
            <a:pPr algn="ctr"/>
            <a:r>
              <a:rPr lang="en-IN" sz="1400" dirty="0"/>
              <a:t>Train test split</a:t>
            </a:r>
          </a:p>
        </p:txBody>
      </p:sp>
      <p:sp>
        <p:nvSpPr>
          <p:cNvPr id="9" name="Flowchart: Process 8">
            <a:extLst>
              <a:ext uri="{FF2B5EF4-FFF2-40B4-BE49-F238E27FC236}">
                <a16:creationId xmlns:a16="http://schemas.microsoft.com/office/drawing/2014/main" id="{201C0844-7E87-43B6-849C-F6C71344C13D}"/>
              </a:ext>
            </a:extLst>
          </p:cNvPr>
          <p:cNvSpPr/>
          <p:nvPr/>
        </p:nvSpPr>
        <p:spPr>
          <a:xfrm>
            <a:off x="3616725" y="3830910"/>
            <a:ext cx="3100897" cy="5381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Initialize CNN model </a:t>
            </a:r>
          </a:p>
        </p:txBody>
      </p:sp>
      <p:sp>
        <p:nvSpPr>
          <p:cNvPr id="10" name="Flowchart: Data 9">
            <a:extLst>
              <a:ext uri="{FF2B5EF4-FFF2-40B4-BE49-F238E27FC236}">
                <a16:creationId xmlns:a16="http://schemas.microsoft.com/office/drawing/2014/main" id="{D4E8E50A-CF1F-4F15-922D-D62BF53D3A92}"/>
              </a:ext>
            </a:extLst>
          </p:cNvPr>
          <p:cNvSpPr/>
          <p:nvPr/>
        </p:nvSpPr>
        <p:spPr>
          <a:xfrm>
            <a:off x="3576960" y="4668555"/>
            <a:ext cx="3254405" cy="62670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Adding layers </a:t>
            </a:r>
          </a:p>
          <a:p>
            <a:pPr algn="ctr"/>
            <a:r>
              <a:rPr lang="en-IN" sz="1400" dirty="0"/>
              <a:t>Adding Optimizer</a:t>
            </a:r>
          </a:p>
        </p:txBody>
      </p:sp>
      <p:sp>
        <p:nvSpPr>
          <p:cNvPr id="11" name="Flowchart: Process 10">
            <a:extLst>
              <a:ext uri="{FF2B5EF4-FFF2-40B4-BE49-F238E27FC236}">
                <a16:creationId xmlns:a16="http://schemas.microsoft.com/office/drawing/2014/main" id="{0ED445FF-ECDC-48CB-B5B4-2E0CAD319517}"/>
              </a:ext>
            </a:extLst>
          </p:cNvPr>
          <p:cNvSpPr/>
          <p:nvPr/>
        </p:nvSpPr>
        <p:spPr>
          <a:xfrm>
            <a:off x="3713086" y="5596988"/>
            <a:ext cx="2795727" cy="3462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Train the model on CNN’s</a:t>
            </a:r>
          </a:p>
        </p:txBody>
      </p:sp>
      <p:sp>
        <p:nvSpPr>
          <p:cNvPr id="12" name="Flowchart: Process 11">
            <a:extLst>
              <a:ext uri="{FF2B5EF4-FFF2-40B4-BE49-F238E27FC236}">
                <a16:creationId xmlns:a16="http://schemas.microsoft.com/office/drawing/2014/main" id="{0733EF96-37EB-48FB-A49A-40EC6C3E5095}"/>
              </a:ext>
            </a:extLst>
          </p:cNvPr>
          <p:cNvSpPr/>
          <p:nvPr/>
        </p:nvSpPr>
        <p:spPr>
          <a:xfrm>
            <a:off x="3688208" y="6238654"/>
            <a:ext cx="2896898" cy="3421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Prediction</a:t>
            </a:r>
          </a:p>
        </p:txBody>
      </p:sp>
      <p:sp>
        <p:nvSpPr>
          <p:cNvPr id="15" name="Arrow: Down 14">
            <a:extLst>
              <a:ext uri="{FF2B5EF4-FFF2-40B4-BE49-F238E27FC236}">
                <a16:creationId xmlns:a16="http://schemas.microsoft.com/office/drawing/2014/main" id="{4A46497A-8BE9-467D-AF47-371549585A05}"/>
              </a:ext>
            </a:extLst>
          </p:cNvPr>
          <p:cNvSpPr/>
          <p:nvPr/>
        </p:nvSpPr>
        <p:spPr>
          <a:xfrm>
            <a:off x="5071925" y="1739939"/>
            <a:ext cx="169044" cy="246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E296AE38-3E46-434E-8E27-949F6057B1EE}"/>
              </a:ext>
            </a:extLst>
          </p:cNvPr>
          <p:cNvSpPr/>
          <p:nvPr/>
        </p:nvSpPr>
        <p:spPr>
          <a:xfrm>
            <a:off x="5052135" y="2547429"/>
            <a:ext cx="188834" cy="2950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29AC3EB7-4E73-4B61-9144-8AC2262CB59E}"/>
              </a:ext>
            </a:extLst>
          </p:cNvPr>
          <p:cNvSpPr/>
          <p:nvPr/>
        </p:nvSpPr>
        <p:spPr>
          <a:xfrm>
            <a:off x="5046955" y="4378159"/>
            <a:ext cx="208624" cy="2752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AB874403-20B8-4677-9CA8-CE4617A5951B}"/>
              </a:ext>
            </a:extLst>
          </p:cNvPr>
          <p:cNvSpPr/>
          <p:nvPr/>
        </p:nvSpPr>
        <p:spPr>
          <a:xfrm>
            <a:off x="5042240" y="5305731"/>
            <a:ext cx="208624" cy="2752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5FC7C92B-ABDA-480C-BB94-D081680A7F80}"/>
              </a:ext>
            </a:extLst>
          </p:cNvPr>
          <p:cNvSpPr/>
          <p:nvPr/>
        </p:nvSpPr>
        <p:spPr>
          <a:xfrm>
            <a:off x="5062861" y="5949633"/>
            <a:ext cx="208624" cy="2752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CB85A890-F810-4FE2-92DA-7928AB5D5E00}"/>
              </a:ext>
            </a:extLst>
          </p:cNvPr>
          <p:cNvSpPr/>
          <p:nvPr/>
        </p:nvSpPr>
        <p:spPr>
          <a:xfrm>
            <a:off x="5032345" y="3548993"/>
            <a:ext cx="208624" cy="2752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8786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8B9E-40EE-4058-96A4-6F10E802F6B0}"/>
              </a:ext>
            </a:extLst>
          </p:cNvPr>
          <p:cNvSpPr>
            <a:spLocks noGrp="1"/>
          </p:cNvSpPr>
          <p:nvPr>
            <p:ph type="title"/>
          </p:nvPr>
        </p:nvSpPr>
        <p:spPr>
          <a:xfrm>
            <a:off x="722791" y="84338"/>
            <a:ext cx="9815004" cy="1055303"/>
          </a:xfrm>
        </p:spPr>
        <p:txBody>
          <a:bodyPr>
            <a:normAutofit/>
          </a:bodyPr>
          <a:lstStyle/>
          <a:p>
            <a:pPr algn="ctr"/>
            <a:r>
              <a:rPr lang="en-IN" b="1" u="sng" dirty="0" err="1">
                <a:solidFill>
                  <a:schemeClr val="accent2"/>
                </a:solidFill>
              </a:rPr>
              <a:t>Usecase</a:t>
            </a:r>
            <a:r>
              <a:rPr lang="en-IN" b="1" u="sng" dirty="0">
                <a:solidFill>
                  <a:schemeClr val="accent2"/>
                </a:solidFill>
              </a:rPr>
              <a:t>  Diagram</a:t>
            </a:r>
          </a:p>
        </p:txBody>
      </p:sp>
      <p:pic>
        <p:nvPicPr>
          <p:cNvPr id="6" name="Picture 5">
            <a:extLst>
              <a:ext uri="{FF2B5EF4-FFF2-40B4-BE49-F238E27FC236}">
                <a16:creationId xmlns:a16="http://schemas.microsoft.com/office/drawing/2014/main" id="{85980096-9442-4365-BD45-6B81B36AA38D}"/>
              </a:ext>
            </a:extLst>
          </p:cNvPr>
          <p:cNvPicPr>
            <a:picLocks noChangeAspect="1"/>
          </p:cNvPicPr>
          <p:nvPr/>
        </p:nvPicPr>
        <p:blipFill>
          <a:blip r:embed="rId2"/>
          <a:stretch>
            <a:fillRect/>
          </a:stretch>
        </p:blipFill>
        <p:spPr>
          <a:xfrm>
            <a:off x="2136930" y="1139641"/>
            <a:ext cx="7314837" cy="5634021"/>
          </a:xfrm>
          <a:prstGeom prst="rect">
            <a:avLst/>
          </a:prstGeom>
        </p:spPr>
      </p:pic>
    </p:spTree>
    <p:extLst>
      <p:ext uri="{BB962C8B-B14F-4D97-AF65-F5344CB8AC3E}">
        <p14:creationId xmlns:p14="http://schemas.microsoft.com/office/powerpoint/2010/main" val="1416867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822B-C40B-41B2-8FBF-19D89D938F4A}"/>
              </a:ext>
            </a:extLst>
          </p:cNvPr>
          <p:cNvSpPr>
            <a:spLocks noGrp="1"/>
          </p:cNvSpPr>
          <p:nvPr>
            <p:ph type="title"/>
          </p:nvPr>
        </p:nvSpPr>
        <p:spPr>
          <a:xfrm>
            <a:off x="1503654" y="1142"/>
            <a:ext cx="9042647" cy="1215100"/>
          </a:xfrm>
        </p:spPr>
        <p:txBody>
          <a:bodyPr/>
          <a:lstStyle/>
          <a:p>
            <a:pPr algn="ctr"/>
            <a:r>
              <a:rPr lang="en-IN" b="1" u="sng" dirty="0">
                <a:solidFill>
                  <a:srgbClr val="FF0000"/>
                </a:solidFill>
              </a:rPr>
              <a:t>Class Diagram</a:t>
            </a:r>
          </a:p>
        </p:txBody>
      </p:sp>
      <p:pic>
        <p:nvPicPr>
          <p:cNvPr id="4" name="Picture 3">
            <a:extLst>
              <a:ext uri="{FF2B5EF4-FFF2-40B4-BE49-F238E27FC236}">
                <a16:creationId xmlns:a16="http://schemas.microsoft.com/office/drawing/2014/main" id="{3B974241-8611-46F9-B361-68DC4AB16F53}"/>
              </a:ext>
            </a:extLst>
          </p:cNvPr>
          <p:cNvPicPr>
            <a:picLocks noChangeAspect="1"/>
          </p:cNvPicPr>
          <p:nvPr/>
        </p:nvPicPr>
        <p:blipFill>
          <a:blip r:embed="rId2"/>
          <a:stretch>
            <a:fillRect/>
          </a:stretch>
        </p:blipFill>
        <p:spPr>
          <a:xfrm>
            <a:off x="1410894" y="1216242"/>
            <a:ext cx="9370211" cy="5459766"/>
          </a:xfrm>
          <a:prstGeom prst="rect">
            <a:avLst/>
          </a:prstGeom>
        </p:spPr>
      </p:pic>
    </p:spTree>
    <p:extLst>
      <p:ext uri="{BB962C8B-B14F-4D97-AF65-F5344CB8AC3E}">
        <p14:creationId xmlns:p14="http://schemas.microsoft.com/office/powerpoint/2010/main" val="160113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0075-8201-4F2B-B760-7E143C01B4C5}"/>
              </a:ext>
            </a:extLst>
          </p:cNvPr>
          <p:cNvSpPr>
            <a:spLocks noGrp="1"/>
          </p:cNvSpPr>
          <p:nvPr>
            <p:ph type="title"/>
          </p:nvPr>
        </p:nvSpPr>
        <p:spPr>
          <a:xfrm>
            <a:off x="1282084" y="107672"/>
            <a:ext cx="9255711" cy="966525"/>
          </a:xfrm>
        </p:spPr>
        <p:txBody>
          <a:bodyPr/>
          <a:lstStyle/>
          <a:p>
            <a:pPr algn="ctr"/>
            <a:r>
              <a:rPr lang="en-IN" b="1" u="sng" dirty="0"/>
              <a:t>Activity Diagram</a:t>
            </a:r>
          </a:p>
        </p:txBody>
      </p:sp>
      <p:pic>
        <p:nvPicPr>
          <p:cNvPr id="4" name="Picture 3">
            <a:extLst>
              <a:ext uri="{FF2B5EF4-FFF2-40B4-BE49-F238E27FC236}">
                <a16:creationId xmlns:a16="http://schemas.microsoft.com/office/drawing/2014/main" id="{B319E581-6666-433A-834D-9331EF847140}"/>
              </a:ext>
            </a:extLst>
          </p:cNvPr>
          <p:cNvPicPr>
            <a:picLocks noChangeAspect="1"/>
          </p:cNvPicPr>
          <p:nvPr/>
        </p:nvPicPr>
        <p:blipFill>
          <a:blip r:embed="rId2"/>
          <a:stretch>
            <a:fillRect/>
          </a:stretch>
        </p:blipFill>
        <p:spPr>
          <a:xfrm>
            <a:off x="3240349" y="997869"/>
            <a:ext cx="5193437" cy="5752459"/>
          </a:xfrm>
          <a:prstGeom prst="rect">
            <a:avLst/>
          </a:prstGeom>
        </p:spPr>
      </p:pic>
    </p:spTree>
    <p:extLst>
      <p:ext uri="{BB962C8B-B14F-4D97-AF65-F5344CB8AC3E}">
        <p14:creationId xmlns:p14="http://schemas.microsoft.com/office/powerpoint/2010/main" val="366680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A8A3F-E5D2-4985-A0F9-810AF688220E}"/>
              </a:ext>
            </a:extLst>
          </p:cNvPr>
          <p:cNvSpPr>
            <a:spLocks noGrp="1"/>
          </p:cNvSpPr>
          <p:nvPr>
            <p:ph type="title"/>
          </p:nvPr>
        </p:nvSpPr>
        <p:spPr>
          <a:xfrm>
            <a:off x="1410440" y="98794"/>
            <a:ext cx="9371120" cy="1090813"/>
          </a:xfrm>
        </p:spPr>
        <p:txBody>
          <a:bodyPr/>
          <a:lstStyle/>
          <a:p>
            <a:pPr algn="ctr"/>
            <a:r>
              <a:rPr lang="en-IN" b="1" u="sng" dirty="0">
                <a:solidFill>
                  <a:srgbClr val="C00000"/>
                </a:solidFill>
              </a:rPr>
              <a:t>Sequence Diagram</a:t>
            </a:r>
          </a:p>
        </p:txBody>
      </p:sp>
      <p:pic>
        <p:nvPicPr>
          <p:cNvPr id="4" name="Picture 3">
            <a:extLst>
              <a:ext uri="{FF2B5EF4-FFF2-40B4-BE49-F238E27FC236}">
                <a16:creationId xmlns:a16="http://schemas.microsoft.com/office/drawing/2014/main" id="{C20DC4FF-BE67-4B0A-A69E-C6F7A4F26875}"/>
              </a:ext>
            </a:extLst>
          </p:cNvPr>
          <p:cNvPicPr>
            <a:picLocks noChangeAspect="1"/>
          </p:cNvPicPr>
          <p:nvPr/>
        </p:nvPicPr>
        <p:blipFill>
          <a:blip r:embed="rId2"/>
          <a:stretch>
            <a:fillRect/>
          </a:stretch>
        </p:blipFill>
        <p:spPr>
          <a:xfrm>
            <a:off x="3162408" y="1189607"/>
            <a:ext cx="5867183" cy="5542226"/>
          </a:xfrm>
          <a:prstGeom prst="rect">
            <a:avLst/>
          </a:prstGeom>
        </p:spPr>
      </p:pic>
    </p:spTree>
    <p:extLst>
      <p:ext uri="{BB962C8B-B14F-4D97-AF65-F5344CB8AC3E}">
        <p14:creationId xmlns:p14="http://schemas.microsoft.com/office/powerpoint/2010/main" val="3580190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2014</TotalTime>
  <Words>961</Words>
  <Application>Microsoft Office PowerPoint</Application>
  <PresentationFormat>Widescreen</PresentationFormat>
  <Paragraphs>128</Paragraphs>
  <Slides>16</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7" baseType="lpstr">
      <vt:lpstr>Algerian</vt:lpstr>
      <vt:lpstr>-apple-system</vt:lpstr>
      <vt:lpstr>Arial</vt:lpstr>
      <vt:lpstr>Arial Nova</vt:lpstr>
      <vt:lpstr>Bahnschrift Light</vt:lpstr>
      <vt:lpstr>Calibri</vt:lpstr>
      <vt:lpstr>Calibri Light</vt:lpstr>
      <vt:lpstr>Georgia</vt:lpstr>
      <vt:lpstr>Roboto</vt:lpstr>
      <vt:lpstr>Office Theme</vt:lpstr>
      <vt:lpstr>Worksheet</vt:lpstr>
      <vt:lpstr>Image Classification with CNN</vt:lpstr>
      <vt:lpstr>Contents</vt:lpstr>
      <vt:lpstr>ABSTRACT</vt:lpstr>
      <vt:lpstr>Modules used in project</vt:lpstr>
      <vt:lpstr>Architecture</vt:lpstr>
      <vt:lpstr>Usecase  Diagram</vt:lpstr>
      <vt:lpstr>Class Diagram</vt:lpstr>
      <vt:lpstr>Activity Diagram</vt:lpstr>
      <vt:lpstr>Sequence Diagram</vt:lpstr>
      <vt:lpstr>How CNN’s Work?</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MADHAN DASARI</dc:creator>
  <cp:lastModifiedBy>MADHAN DASARI</cp:lastModifiedBy>
  <cp:revision>45</cp:revision>
  <dcterms:created xsi:type="dcterms:W3CDTF">2021-07-22T10:49:11Z</dcterms:created>
  <dcterms:modified xsi:type="dcterms:W3CDTF">2021-07-30T08:19:11Z</dcterms:modified>
</cp:coreProperties>
</file>