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sldIdLst>
    <p:sldId id="256" r:id="rId2"/>
    <p:sldId id="272" r:id="rId3"/>
    <p:sldId id="265" r:id="rId4"/>
    <p:sldId id="269" r:id="rId5"/>
    <p:sldId id="257" r:id="rId6"/>
    <p:sldId id="259" r:id="rId7"/>
    <p:sldId id="270" r:id="rId8"/>
    <p:sldId id="271" r:id="rId9"/>
    <p:sldId id="260" r:id="rId10"/>
    <p:sldId id="261" r:id="rId11"/>
    <p:sldId id="262"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8" autoAdjust="0"/>
    <p:restoredTop sz="94660"/>
  </p:normalViewPr>
  <p:slideViewPr>
    <p:cSldViewPr snapToGrid="0">
      <p:cViewPr varScale="1">
        <p:scale>
          <a:sx n="82" d="100"/>
          <a:sy n="82" d="100"/>
        </p:scale>
        <p:origin x="10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CB9B1-0BB1-41A2-9B01-0E0C3467D6DB}" type="datetimeFigureOut">
              <a:rPr lang="en-IN" smtClean="0"/>
              <a:t>23-12-2021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355CB-99DE-4810-821B-9A9EA7649D8A}" type="slidenum">
              <a:rPr lang="en-IN" smtClean="0"/>
              <a:t>‹#›</a:t>
            </a:fld>
            <a:endParaRPr lang="en-IN"/>
          </a:p>
        </p:txBody>
      </p:sp>
    </p:spTree>
    <p:extLst>
      <p:ext uri="{BB962C8B-B14F-4D97-AF65-F5344CB8AC3E}">
        <p14:creationId xmlns:p14="http://schemas.microsoft.com/office/powerpoint/2010/main" val="149922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254220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86943-F310-47A9-842F-959542A718EA}" type="datetimeFigureOut">
              <a:rPr lang="en-IN" smtClean="0"/>
              <a:t>23-12-2021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223414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2358144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7206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244277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261029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229684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983621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50702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64277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93464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886943-F310-47A9-842F-959542A718EA}" type="datetimeFigureOut">
              <a:rPr lang="en-IN" smtClean="0"/>
              <a:t>23-12-2021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361341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886943-F310-47A9-842F-959542A718EA}" type="datetimeFigureOut">
              <a:rPr lang="en-IN" smtClean="0"/>
              <a:t>23-12-2021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388254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59032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122805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886943-F310-47A9-842F-959542A718EA}" type="datetimeFigureOut">
              <a:rPr lang="en-IN" smtClean="0"/>
              <a:t>23-12-2021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109281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86943-F310-47A9-842F-959542A718EA}" type="datetimeFigureOut">
              <a:rPr lang="en-IN" smtClean="0"/>
              <a:t>23-12-2021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85609-1E11-475E-BED6-E5E4C76108BD}" type="slidenum">
              <a:rPr lang="en-IN" smtClean="0"/>
              <a:t>‹#›</a:t>
            </a:fld>
            <a:endParaRPr lang="en-IN"/>
          </a:p>
        </p:txBody>
      </p:sp>
    </p:spTree>
    <p:extLst>
      <p:ext uri="{BB962C8B-B14F-4D97-AF65-F5344CB8AC3E}">
        <p14:creationId xmlns:p14="http://schemas.microsoft.com/office/powerpoint/2010/main" val="109507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886943-F310-47A9-842F-959542A718EA}" type="datetimeFigureOut">
              <a:rPr lang="en-IN" smtClean="0"/>
              <a:t>23-12-2021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085609-1E11-475E-BED6-E5E4C76108BD}" type="slidenum">
              <a:rPr lang="en-IN" smtClean="0"/>
              <a:t>‹#›</a:t>
            </a:fld>
            <a:endParaRPr lang="en-IN"/>
          </a:p>
        </p:txBody>
      </p:sp>
    </p:spTree>
    <p:extLst>
      <p:ext uri="{BB962C8B-B14F-4D97-AF65-F5344CB8AC3E}">
        <p14:creationId xmlns:p14="http://schemas.microsoft.com/office/powerpoint/2010/main" val="2834284728"/>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9;p13"/>
          <p:cNvSpPr txBox="1">
            <a:spLocks/>
          </p:cNvSpPr>
          <p:nvPr/>
        </p:nvSpPr>
        <p:spPr>
          <a:xfrm>
            <a:off x="2184763" y="1130606"/>
            <a:ext cx="7822474" cy="2476194"/>
          </a:xfrm>
          <a:prstGeom prst="rect">
            <a:avLst/>
          </a:prstGeom>
        </p:spPr>
        <p:txBody>
          <a:bodyPr spcFirstLastPara="1" wrap="square" lIns="91425" tIns="91425" rIns="91425" bIns="91425"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600" dirty="0">
                <a:latin typeface="Tw Cen MT" panose="020B0602020104020603" pitchFamily="34" charset="0"/>
              </a:rPr>
              <a:t>EXPOSYS DATA LABS INTERNSHIP</a:t>
            </a:r>
          </a:p>
          <a:p>
            <a:pPr algn="ctr">
              <a:spcBef>
                <a:spcPts val="0"/>
              </a:spcBef>
            </a:pPr>
            <a:endParaRPr lang="en-US" sz="2600" dirty="0">
              <a:latin typeface="+mn-lt"/>
            </a:endParaRPr>
          </a:p>
          <a:p>
            <a:pPr algn="ctr">
              <a:spcBef>
                <a:spcPts val="0"/>
              </a:spcBef>
            </a:pPr>
            <a:r>
              <a:rPr lang="en-US" sz="4800" dirty="0">
                <a:latin typeface="+mn-lt"/>
              </a:rPr>
              <a:t>DIABETES PREDICTION </a:t>
            </a:r>
          </a:p>
          <a:p>
            <a:pPr algn="ctr">
              <a:spcBef>
                <a:spcPts val="0"/>
              </a:spcBef>
            </a:pPr>
            <a:r>
              <a:rPr lang="en-US" sz="4800" dirty="0">
                <a:latin typeface="+mn-lt"/>
              </a:rPr>
              <a:t>using KNN Classifier</a:t>
            </a:r>
            <a:endParaRPr lang="en-US" dirty="0">
              <a:latin typeface="+mn-lt"/>
            </a:endParaRPr>
          </a:p>
        </p:txBody>
      </p:sp>
      <p:sp>
        <p:nvSpPr>
          <p:cNvPr id="3" name="Google Shape;60;p13"/>
          <p:cNvSpPr txBox="1">
            <a:spLocks/>
          </p:cNvSpPr>
          <p:nvPr/>
        </p:nvSpPr>
        <p:spPr>
          <a:xfrm>
            <a:off x="4542246" y="4058852"/>
            <a:ext cx="6858000" cy="124182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2500" b="1" dirty="0">
                <a:latin typeface="Tw Cen MT" panose="020B0602020104020603" pitchFamily="34" charset="0"/>
              </a:rPr>
              <a:t>By</a:t>
            </a:r>
          </a:p>
          <a:p>
            <a:pPr marL="0" indent="0" algn="r">
              <a:lnSpc>
                <a:spcPct val="100000"/>
              </a:lnSpc>
              <a:spcBef>
                <a:spcPts val="0"/>
              </a:spcBef>
              <a:buFont typeface="Arial" panose="020B0604020202020204" pitchFamily="34" charset="0"/>
              <a:buNone/>
            </a:pPr>
            <a:r>
              <a:rPr lang="en-US" sz="2500" b="1" dirty="0">
                <a:latin typeface="Tw Cen MT" panose="020B0602020104020603" pitchFamily="34" charset="0"/>
              </a:rPr>
              <a:t>Madhan Dasari</a:t>
            </a:r>
          </a:p>
          <a:p>
            <a:pPr marL="0" indent="0" algn="r">
              <a:lnSpc>
                <a:spcPct val="100000"/>
              </a:lnSpc>
              <a:spcBef>
                <a:spcPts val="0"/>
              </a:spcBef>
              <a:buFont typeface="Arial" panose="020B0604020202020204" pitchFamily="34" charset="0"/>
              <a:buNone/>
            </a:pPr>
            <a:r>
              <a:rPr lang="en-US" sz="2500" b="1" dirty="0">
                <a:latin typeface="Tw Cen MT" panose="020B0602020104020603" pitchFamily="34" charset="0"/>
              </a:rPr>
              <a:t>mail: dasarimadhan2000@gmail.com</a:t>
            </a:r>
          </a:p>
        </p:txBody>
      </p:sp>
    </p:spTree>
    <p:extLst>
      <p:ext uri="{BB962C8B-B14F-4D97-AF65-F5344CB8AC3E}">
        <p14:creationId xmlns:p14="http://schemas.microsoft.com/office/powerpoint/2010/main" val="76465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07342" y="1757759"/>
            <a:ext cx="11239130" cy="2092881"/>
          </a:xfrm>
          <a:prstGeom prst="rect">
            <a:avLst/>
          </a:prstGeom>
        </p:spPr>
        <p:txBody>
          <a:bodyPr wrap="square">
            <a:spAutoFit/>
          </a:bodyPr>
          <a:lstStyle/>
          <a:p>
            <a:pPr lvl="0" indent="457200">
              <a:spcBef>
                <a:spcPts val="1200"/>
              </a:spcBef>
            </a:pPr>
            <a:r>
              <a:rPr lang="en-IN" sz="2500" b="1" dirty="0">
                <a:latin typeface="Tw Cen MT" panose="020B0602020104020603" pitchFamily="34" charset="0"/>
              </a:rPr>
              <a:t>STEP 1:</a:t>
            </a:r>
            <a:r>
              <a:rPr lang="en-IN" sz="2500" dirty="0">
                <a:latin typeface="Tw Cen MT" panose="020B0602020104020603" pitchFamily="34" charset="0"/>
              </a:rPr>
              <a:t> - LOADING THE DATA</a:t>
            </a:r>
          </a:p>
          <a:p>
            <a:pPr marL="1371600" lvl="1">
              <a:spcBef>
                <a:spcPts val="1200"/>
              </a:spcBef>
            </a:pPr>
            <a:r>
              <a:rPr lang="en-IN" sz="2500" dirty="0">
                <a:latin typeface="Tw Cen MT" panose="020B0602020104020603" pitchFamily="34" charset="0"/>
              </a:rPr>
              <a:t>    Load PDI dataset using pandas</a:t>
            </a:r>
          </a:p>
          <a:p>
            <a:pPr lvl="0" indent="457200">
              <a:spcBef>
                <a:spcPts val="1200"/>
              </a:spcBef>
            </a:pPr>
            <a:r>
              <a:rPr lang="en-IN" sz="2500" b="1" dirty="0">
                <a:latin typeface="Tw Cen MT" panose="020B0602020104020603" pitchFamily="34" charset="0"/>
              </a:rPr>
              <a:t>STEP 2:</a:t>
            </a:r>
            <a:r>
              <a:rPr lang="en-IN" sz="2500" dirty="0">
                <a:latin typeface="Tw Cen MT" panose="020B0602020104020603" pitchFamily="34" charset="0"/>
              </a:rPr>
              <a:t> - PREPROCESSING</a:t>
            </a:r>
          </a:p>
          <a:p>
            <a:pPr lvl="0" indent="457200">
              <a:spcBef>
                <a:spcPts val="1200"/>
              </a:spcBef>
            </a:pPr>
            <a:r>
              <a:rPr lang="en-IN" sz="2500" dirty="0">
                <a:latin typeface="Tw Cen MT" panose="020B0602020104020603" pitchFamily="34" charset="0"/>
              </a:rPr>
              <a:t>	         Rename columns and change the class labels</a:t>
            </a:r>
          </a:p>
        </p:txBody>
      </p:sp>
      <p:sp>
        <p:nvSpPr>
          <p:cNvPr id="3" name="Rectangle 2"/>
          <p:cNvSpPr/>
          <p:nvPr/>
        </p:nvSpPr>
        <p:spPr>
          <a:xfrm>
            <a:off x="1004472" y="638442"/>
            <a:ext cx="6453955" cy="707886"/>
          </a:xfrm>
          <a:prstGeom prst="rect">
            <a:avLst/>
          </a:prstGeom>
        </p:spPr>
        <p:txBody>
          <a:bodyPr wrap="square">
            <a:spAutoFit/>
          </a:bodyPr>
          <a:lstStyle/>
          <a:p>
            <a:r>
              <a:rPr lang="en" sz="4000" dirty="0"/>
              <a:t>Implementation Procedure: -</a:t>
            </a:r>
            <a:endParaRPr lang="en-IN" sz="4000" dirty="0"/>
          </a:p>
        </p:txBody>
      </p:sp>
      <p:sp>
        <p:nvSpPr>
          <p:cNvPr id="4" name="TextBox 3">
            <a:extLst>
              <a:ext uri="{FF2B5EF4-FFF2-40B4-BE49-F238E27FC236}">
                <a16:creationId xmlns:a16="http://schemas.microsoft.com/office/drawing/2014/main" id="{EE004716-2FB5-4730-880D-D02CE843301E}"/>
              </a:ext>
            </a:extLst>
          </p:cNvPr>
          <p:cNvSpPr txBox="1"/>
          <p:nvPr/>
        </p:nvSpPr>
        <p:spPr>
          <a:xfrm>
            <a:off x="1574800" y="3850640"/>
            <a:ext cx="8158480" cy="1184555"/>
          </a:xfrm>
          <a:prstGeom prst="rect">
            <a:avLst/>
          </a:prstGeom>
          <a:noFill/>
        </p:spPr>
        <p:txBody>
          <a:bodyPr wrap="square" rtlCol="0">
            <a:spAutoFit/>
          </a:bodyPr>
          <a:lstStyle/>
          <a:p>
            <a:pPr>
              <a:lnSpc>
                <a:spcPct val="150000"/>
              </a:lnSpc>
            </a:pPr>
            <a:r>
              <a:rPr lang="en-US" sz="2500" b="1" dirty="0">
                <a:latin typeface="Tw Cen MT" panose="020B0602020104020603" pitchFamily="34" charset="0"/>
              </a:rPr>
              <a:t>STEP 3: </a:t>
            </a:r>
            <a:r>
              <a:rPr lang="en-US" sz="2500" dirty="0">
                <a:latin typeface="Tw Cen MT" panose="020B0602020104020603" pitchFamily="34" charset="0"/>
              </a:rPr>
              <a:t>- CLEANING</a:t>
            </a:r>
          </a:p>
          <a:p>
            <a:pPr>
              <a:lnSpc>
                <a:spcPct val="150000"/>
              </a:lnSpc>
            </a:pPr>
            <a:r>
              <a:rPr lang="en-US" sz="2500" dirty="0">
                <a:latin typeface="Tw Cen MT" panose="020B0602020104020603" pitchFamily="34" charset="0"/>
              </a:rPr>
              <a:t>	         Check null values, clean non-zero attributes</a:t>
            </a:r>
            <a:endParaRPr lang="en-IN" sz="2500" dirty="0">
              <a:latin typeface="Tw Cen MT" panose="020B0602020104020603" pitchFamily="34" charset="0"/>
            </a:endParaRPr>
          </a:p>
        </p:txBody>
      </p:sp>
    </p:spTree>
    <p:extLst>
      <p:ext uri="{BB962C8B-B14F-4D97-AF65-F5344CB8AC3E}">
        <p14:creationId xmlns:p14="http://schemas.microsoft.com/office/powerpoint/2010/main" val="39749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145;p23"/>
          <p:cNvSpPr txBox="1">
            <a:spLocks/>
          </p:cNvSpPr>
          <p:nvPr/>
        </p:nvSpPr>
        <p:spPr>
          <a:xfrm>
            <a:off x="844358" y="1445439"/>
            <a:ext cx="10865288" cy="2753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spcBef>
                <a:spcPts val="0"/>
              </a:spcBef>
              <a:buFont typeface="Arial" panose="020B0604020202020204" pitchFamily="34" charset="0"/>
              <a:buNone/>
            </a:pPr>
            <a:r>
              <a:rPr lang="en-US" sz="2500" b="1" dirty="0">
                <a:latin typeface="Tw Cen MT" panose="020B0602020104020603" pitchFamily="34" charset="0"/>
              </a:rPr>
              <a:t>STEP 4:</a:t>
            </a:r>
            <a:r>
              <a:rPr lang="en-US" sz="2500" dirty="0">
                <a:latin typeface="Tw Cen MT" panose="020B0602020104020603" pitchFamily="34" charset="0"/>
              </a:rPr>
              <a:t> - FEATURE SELECTION:</a:t>
            </a:r>
          </a:p>
          <a:p>
            <a:pPr marL="0" indent="457200">
              <a:lnSpc>
                <a:spcPct val="150000"/>
              </a:lnSpc>
              <a:spcBef>
                <a:spcPts val="0"/>
              </a:spcBef>
              <a:buFont typeface="Arial" panose="020B0604020202020204" pitchFamily="34" charset="0"/>
              <a:buNone/>
            </a:pPr>
            <a:r>
              <a:rPr lang="en-US" sz="2500" dirty="0">
                <a:latin typeface="Tw Cen MT" panose="020B0602020104020603" pitchFamily="34" charset="0"/>
              </a:rPr>
              <a:t>		Find correlation between attributes and select necessary features</a:t>
            </a:r>
          </a:p>
          <a:p>
            <a:pPr marL="457200" indent="0">
              <a:lnSpc>
                <a:spcPct val="150000"/>
              </a:lnSpc>
              <a:spcBef>
                <a:spcPts val="1200"/>
              </a:spcBef>
              <a:buFont typeface="Arial" panose="020B0604020202020204" pitchFamily="34" charset="0"/>
              <a:buNone/>
            </a:pPr>
            <a:r>
              <a:rPr lang="en-US" sz="2500" b="1" dirty="0">
                <a:latin typeface="Tw Cen MT" panose="020B0602020104020603" pitchFamily="34" charset="0"/>
              </a:rPr>
              <a:t>STEP 5:</a:t>
            </a:r>
            <a:r>
              <a:rPr lang="en-US" sz="2500" dirty="0">
                <a:latin typeface="Tw Cen MT" panose="020B0602020104020603" pitchFamily="34" charset="0"/>
              </a:rPr>
              <a:t> - MODEL BUILDING:</a:t>
            </a:r>
          </a:p>
          <a:p>
            <a:pPr marL="457200" indent="0">
              <a:lnSpc>
                <a:spcPct val="150000"/>
              </a:lnSpc>
              <a:spcBef>
                <a:spcPts val="1200"/>
              </a:spcBef>
              <a:buFont typeface="Arial" panose="020B0604020202020204" pitchFamily="34" charset="0"/>
              <a:buNone/>
            </a:pPr>
            <a:r>
              <a:rPr lang="en-US" sz="2500" dirty="0">
                <a:latin typeface="Tw Cen MT" panose="020B0602020104020603" pitchFamily="34" charset="0"/>
              </a:rPr>
              <a:t>		build KNN model and fit the training data and test it</a:t>
            </a:r>
          </a:p>
          <a:p>
            <a:pPr marL="457200" indent="0">
              <a:lnSpc>
                <a:spcPct val="150000"/>
              </a:lnSpc>
              <a:spcBef>
                <a:spcPts val="1200"/>
              </a:spcBef>
              <a:buFont typeface="Arial" panose="020B0604020202020204" pitchFamily="34" charset="0"/>
              <a:buNone/>
            </a:pPr>
            <a:r>
              <a:rPr lang="en-US" sz="2500" b="1" dirty="0">
                <a:latin typeface="Tw Cen MT" panose="020B0602020104020603" pitchFamily="34" charset="0"/>
              </a:rPr>
              <a:t>STEP 6:</a:t>
            </a:r>
            <a:r>
              <a:rPr lang="en-US" sz="2500" dirty="0">
                <a:latin typeface="Tw Cen MT" panose="020B0602020104020603" pitchFamily="34" charset="0"/>
              </a:rPr>
              <a:t> - TEST MODEL:</a:t>
            </a:r>
          </a:p>
          <a:p>
            <a:pPr marL="457200" indent="0">
              <a:lnSpc>
                <a:spcPct val="150000"/>
              </a:lnSpc>
              <a:spcBef>
                <a:spcPts val="1200"/>
              </a:spcBef>
              <a:buFont typeface="Arial" panose="020B0604020202020204" pitchFamily="34" charset="0"/>
              <a:buNone/>
            </a:pPr>
            <a:r>
              <a:rPr lang="en-US" sz="2500" dirty="0">
                <a:latin typeface="Tw Cen MT" panose="020B0602020104020603" pitchFamily="34" charset="0"/>
              </a:rPr>
              <a:t>		Save model and Test the model for user inputs</a:t>
            </a:r>
          </a:p>
          <a:p>
            <a:pPr marL="0" indent="0">
              <a:lnSpc>
                <a:spcPct val="150000"/>
              </a:lnSpc>
              <a:spcBef>
                <a:spcPts val="1200"/>
              </a:spcBef>
              <a:spcAft>
                <a:spcPts val="1200"/>
              </a:spcAft>
              <a:buFont typeface="Arial" panose="020B0604020202020204" pitchFamily="34" charset="0"/>
              <a:buNone/>
            </a:pPr>
            <a:endParaRPr lang="en-US" sz="2200" dirty="0">
              <a:latin typeface="Tw Cen MT" panose="020B0602020104020603" pitchFamily="34" charset="0"/>
            </a:endParaRPr>
          </a:p>
        </p:txBody>
      </p:sp>
    </p:spTree>
    <p:extLst>
      <p:ext uri="{BB962C8B-B14F-4D97-AF65-F5344CB8AC3E}">
        <p14:creationId xmlns:p14="http://schemas.microsoft.com/office/powerpoint/2010/main" val="355712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0;p24"/>
          <p:cNvSpPr txBox="1">
            <a:spLocks/>
          </p:cNvSpPr>
          <p:nvPr/>
        </p:nvSpPr>
        <p:spPr>
          <a:xfrm>
            <a:off x="1020242" y="641367"/>
            <a:ext cx="85206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dirty="0"/>
              <a:t>Conclusion</a:t>
            </a:r>
          </a:p>
        </p:txBody>
      </p:sp>
      <p:sp>
        <p:nvSpPr>
          <p:cNvPr id="3" name="Google Shape;151;p24"/>
          <p:cNvSpPr txBox="1">
            <a:spLocks/>
          </p:cNvSpPr>
          <p:nvPr/>
        </p:nvSpPr>
        <p:spPr>
          <a:xfrm>
            <a:off x="1224280" y="1417523"/>
            <a:ext cx="9743440" cy="45026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lgn="just">
              <a:lnSpc>
                <a:spcPct val="107000"/>
              </a:lnSpc>
              <a:spcAft>
                <a:spcPts val="800"/>
              </a:spcAft>
              <a:buNone/>
            </a:pPr>
            <a:r>
              <a:rPr lang="en-US" sz="2200" dirty="0">
                <a:solidFill>
                  <a:srgbClr val="000000"/>
                </a:solidFill>
                <a:effectLst/>
                <a:latin typeface="Tw Cen MT" panose="020B0602020104020603" pitchFamily="34" charset="0"/>
                <a:ea typeface="Calibri" panose="020F0502020204030204" pitchFamily="34" charset="0"/>
              </a:rPr>
              <a:t>A fast and accurate diabetes prediction system is proposed in this project by using KNN algorithm. The proposed system used 768 instances within 8 attributes for each one of PID dataset. The used data is preprocessed in order to remove the unwanted data, and lead to faster processing time. Moreover, the dividing technique of the dataset into subset, made an optimal classification result. The proposed system focused on the features analysis and classification parts. The propositions of these parts lead to an optimal achievements. The results of experiments illustrated the effects of using the algorithms of the proposed system through achieving a higher classification rate of 82%.</a:t>
            </a:r>
            <a:endParaRPr lang="en-IN" sz="2200" dirty="0">
              <a:solidFill>
                <a:srgbClr val="000000"/>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253818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351323" y="2262912"/>
            <a:ext cx="5184561" cy="1862048"/>
          </a:xfrm>
          <a:prstGeom prst="rect">
            <a:avLst/>
          </a:prstGeom>
          <a:noFill/>
        </p:spPr>
        <p:txBody>
          <a:bodyPr wrap="none" lIns="91440" tIns="45720" rIns="91440" bIns="45720">
            <a:spAutoFit/>
          </a:bodyPr>
          <a:lstStyle/>
          <a:p>
            <a:pPr algn="ctr"/>
            <a:r>
              <a:rPr lang="en-US" sz="11500" b="0" cap="none" spc="0" dirty="0">
                <a:ln w="0"/>
                <a:solidFill>
                  <a:schemeClr val="tx1"/>
                </a:solidFill>
                <a:effectLst>
                  <a:outerShdw blurRad="38100" dist="19050" dir="2700000" algn="tl" rotWithShape="0">
                    <a:schemeClr val="dk1">
                      <a:alpha val="40000"/>
                    </a:schemeClr>
                  </a:outerShdw>
                </a:effectLst>
                <a:latin typeface="+mj-lt"/>
              </a:rPr>
              <a:t>THANK YOU</a:t>
            </a:r>
          </a:p>
        </p:txBody>
      </p:sp>
    </p:spTree>
    <p:extLst>
      <p:ext uri="{BB962C8B-B14F-4D97-AF65-F5344CB8AC3E}">
        <p14:creationId xmlns:p14="http://schemas.microsoft.com/office/powerpoint/2010/main" val="19448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65;p14"/>
          <p:cNvSpPr txBox="1">
            <a:spLocks/>
          </p:cNvSpPr>
          <p:nvPr/>
        </p:nvSpPr>
        <p:spPr>
          <a:xfrm>
            <a:off x="919446" y="654508"/>
            <a:ext cx="3128180" cy="757437"/>
          </a:xfrm>
          <a:prstGeom prst="rect">
            <a:avLst/>
          </a:prstGeom>
        </p:spPr>
        <p:txBody>
          <a:bodyPr spcFirstLastPara="1" wrap="square" lIns="91425" tIns="91425" rIns="91425" bIns="91425"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CONTENTS</a:t>
            </a:r>
            <a:endParaRPr lang="en-IN" sz="4800" dirty="0">
              <a:latin typeface="Arial" panose="020B0604020202020204" pitchFamily="34" charset="0"/>
              <a:cs typeface="Arial" panose="020B0604020202020204" pitchFamily="34" charset="0"/>
            </a:endParaRPr>
          </a:p>
        </p:txBody>
      </p:sp>
      <p:sp>
        <p:nvSpPr>
          <p:cNvPr id="3" name="Google Shape;66;p14"/>
          <p:cNvSpPr txBox="1">
            <a:spLocks/>
          </p:cNvSpPr>
          <p:nvPr/>
        </p:nvSpPr>
        <p:spPr>
          <a:xfrm>
            <a:off x="1467745" y="1546688"/>
            <a:ext cx="9967680" cy="4958766"/>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200" dirty="0"/>
          </a:p>
          <a:p>
            <a:pPr>
              <a:spcBef>
                <a:spcPts val="0"/>
              </a:spcBef>
            </a:pPr>
            <a:endParaRPr lang="en-US" sz="2200" dirty="0"/>
          </a:p>
        </p:txBody>
      </p:sp>
      <p:sp>
        <p:nvSpPr>
          <p:cNvPr id="4" name="TextBox 3">
            <a:extLst>
              <a:ext uri="{FF2B5EF4-FFF2-40B4-BE49-F238E27FC236}">
                <a16:creationId xmlns:a16="http://schemas.microsoft.com/office/drawing/2014/main" id="{E073867E-BBC7-4DFC-AEC5-FFF95ABCC012}"/>
              </a:ext>
            </a:extLst>
          </p:cNvPr>
          <p:cNvSpPr txBox="1"/>
          <p:nvPr/>
        </p:nvSpPr>
        <p:spPr>
          <a:xfrm>
            <a:off x="1940560" y="1849120"/>
            <a:ext cx="6360160" cy="4216539"/>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w Cen MT" panose="020B0602020104020603" pitchFamily="34" charset="0"/>
              </a:rPr>
              <a:t>Project description</a:t>
            </a:r>
          </a:p>
          <a:p>
            <a:pPr marL="285750" indent="-285750">
              <a:buFont typeface="Arial" panose="020B0604020202020204" pitchFamily="34" charset="0"/>
              <a:buChar char="•"/>
            </a:pPr>
            <a:r>
              <a:rPr lang="en-US" sz="2800" b="1" dirty="0">
                <a:latin typeface="Tw Cen MT" panose="020B0602020104020603" pitchFamily="34" charset="0"/>
              </a:rPr>
              <a:t>Introduction</a:t>
            </a:r>
          </a:p>
          <a:p>
            <a:pPr marL="285750" indent="-285750">
              <a:buFont typeface="Arial" panose="020B0604020202020204" pitchFamily="34" charset="0"/>
              <a:buChar char="•"/>
            </a:pPr>
            <a:r>
              <a:rPr lang="en-US" sz="2800" b="1" dirty="0">
                <a:latin typeface="Tw Cen MT" panose="020B0602020104020603" pitchFamily="34" charset="0"/>
              </a:rPr>
              <a:t>Diabetes prediction</a:t>
            </a:r>
          </a:p>
          <a:p>
            <a:pPr marL="285750" indent="-285750">
              <a:buFont typeface="Arial" panose="020B0604020202020204" pitchFamily="34" charset="0"/>
              <a:buChar char="•"/>
            </a:pPr>
            <a:r>
              <a:rPr lang="en-US" sz="2800" b="1" dirty="0">
                <a:latin typeface="Tw Cen MT" panose="020B0602020104020603" pitchFamily="34" charset="0"/>
              </a:rPr>
              <a:t>Requirements</a:t>
            </a:r>
          </a:p>
          <a:p>
            <a:pPr marL="285750" indent="-285750">
              <a:buFont typeface="Arial" panose="020B0604020202020204" pitchFamily="34" charset="0"/>
              <a:buChar char="•"/>
            </a:pPr>
            <a:r>
              <a:rPr lang="en-US" sz="2800" b="1" dirty="0">
                <a:latin typeface="Tw Cen MT" panose="020B0602020104020603" pitchFamily="34" charset="0"/>
              </a:rPr>
              <a:t>About KNN</a:t>
            </a:r>
          </a:p>
          <a:p>
            <a:pPr marL="285750" indent="-285750">
              <a:buFont typeface="Arial" panose="020B0604020202020204" pitchFamily="34" charset="0"/>
              <a:buChar char="•"/>
            </a:pPr>
            <a:r>
              <a:rPr lang="en-US" sz="2800" b="1" dirty="0">
                <a:latin typeface="Tw Cen MT" panose="020B0602020104020603" pitchFamily="34" charset="0"/>
              </a:rPr>
              <a:t>Project implementation</a:t>
            </a:r>
          </a:p>
          <a:p>
            <a:pPr marL="285750" indent="-285750">
              <a:buFont typeface="Arial" panose="020B0604020202020204" pitchFamily="34" charset="0"/>
              <a:buChar char="•"/>
            </a:pPr>
            <a:r>
              <a:rPr lang="en-US" sz="2800" b="1" dirty="0">
                <a:latin typeface="Tw Cen MT" panose="020B0602020104020603" pitchFamily="34" charset="0"/>
              </a:rPr>
              <a:t>Conclusion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7749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65;p14"/>
          <p:cNvSpPr txBox="1">
            <a:spLocks/>
          </p:cNvSpPr>
          <p:nvPr/>
        </p:nvSpPr>
        <p:spPr>
          <a:xfrm>
            <a:off x="919446" y="654508"/>
            <a:ext cx="3128180" cy="757437"/>
          </a:xfrm>
          <a:prstGeom prst="rect">
            <a:avLst/>
          </a:prstGeom>
        </p:spPr>
        <p:txBody>
          <a:bodyPr spcFirstLastPara="1" wrap="square" lIns="91425" tIns="91425" rIns="91425" bIns="91425" anchor="t" anchorCtr="0">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DESCRIPTION</a:t>
            </a:r>
            <a:endParaRPr lang="en-IN" sz="4800" dirty="0">
              <a:latin typeface="Arial" panose="020B0604020202020204" pitchFamily="34" charset="0"/>
              <a:cs typeface="Arial" panose="020B0604020202020204" pitchFamily="34" charset="0"/>
            </a:endParaRPr>
          </a:p>
        </p:txBody>
      </p:sp>
      <p:sp>
        <p:nvSpPr>
          <p:cNvPr id="3" name="Google Shape;66;p14"/>
          <p:cNvSpPr txBox="1">
            <a:spLocks/>
          </p:cNvSpPr>
          <p:nvPr/>
        </p:nvSpPr>
        <p:spPr>
          <a:xfrm>
            <a:off x="1467745" y="1546688"/>
            <a:ext cx="9967680" cy="4958766"/>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200" dirty="0"/>
          </a:p>
          <a:p>
            <a:pPr marL="0" indent="0">
              <a:spcBef>
                <a:spcPts val="0"/>
              </a:spcBef>
              <a:buFont typeface="Arial" panose="020B0604020202020204" pitchFamily="34" charset="0"/>
              <a:buNone/>
            </a:pPr>
            <a:endParaRPr lang="en-US" sz="2200" dirty="0"/>
          </a:p>
          <a:p>
            <a:pPr marL="0" indent="0">
              <a:spcBef>
                <a:spcPts val="0"/>
              </a:spcBef>
              <a:buFont typeface="Arial" panose="020B0604020202020204" pitchFamily="34" charset="0"/>
              <a:buNone/>
            </a:pPr>
            <a:r>
              <a:rPr lang="en-US" sz="2200" dirty="0">
                <a:latin typeface="Tw Cen MT" panose="020B0602020104020603" pitchFamily="34" charset="0"/>
              </a:rPr>
              <a:t>Diabetes is a type of chronic disease which is more common among the</a:t>
            </a:r>
          </a:p>
          <a:p>
            <a:pPr marL="0" indent="0">
              <a:spcBef>
                <a:spcPts val="0"/>
              </a:spcBef>
              <a:buFont typeface="Arial" panose="020B0604020202020204" pitchFamily="34" charset="0"/>
              <a:buNone/>
            </a:pPr>
            <a:r>
              <a:rPr lang="en-US" sz="2200" dirty="0">
                <a:latin typeface="Tw Cen MT" panose="020B0602020104020603" pitchFamily="34" charset="0"/>
              </a:rPr>
              <a:t>people of all age groups. Predicting this disease at an early stage can help</a:t>
            </a:r>
          </a:p>
          <a:p>
            <a:pPr marL="0" indent="0">
              <a:spcBef>
                <a:spcPts val="0"/>
              </a:spcBef>
              <a:buFont typeface="Arial" panose="020B0604020202020204" pitchFamily="34" charset="0"/>
              <a:buNone/>
            </a:pPr>
            <a:r>
              <a:rPr lang="en-US" sz="2200" dirty="0">
                <a:latin typeface="Tw Cen MT" panose="020B0602020104020603" pitchFamily="34" charset="0"/>
              </a:rPr>
              <a:t>a person to take the necessary precautions and change his/her lifestyle</a:t>
            </a:r>
          </a:p>
          <a:p>
            <a:pPr marL="0" indent="0">
              <a:spcBef>
                <a:spcPts val="0"/>
              </a:spcBef>
              <a:buFont typeface="Arial" panose="020B0604020202020204" pitchFamily="34" charset="0"/>
              <a:buNone/>
            </a:pPr>
            <a:r>
              <a:rPr lang="en-US" sz="2200" dirty="0">
                <a:latin typeface="Tw Cen MT" panose="020B0602020104020603" pitchFamily="34" charset="0"/>
              </a:rPr>
              <a:t>accordingly to either prevent the </a:t>
            </a:r>
            <a:r>
              <a:rPr lang="en-US" sz="2200" dirty="0" err="1">
                <a:latin typeface="Tw Cen MT" panose="020B0602020104020603" pitchFamily="34" charset="0"/>
              </a:rPr>
              <a:t>occurance</a:t>
            </a:r>
            <a:r>
              <a:rPr lang="en-US" sz="2200" dirty="0">
                <a:latin typeface="Tw Cen MT" panose="020B0602020104020603" pitchFamily="34" charset="0"/>
              </a:rPr>
              <a:t> of disease or control disease</a:t>
            </a:r>
          </a:p>
          <a:p>
            <a:pPr marL="0" indent="0">
              <a:spcBef>
                <a:spcPts val="0"/>
              </a:spcBef>
              <a:buFont typeface="Arial" panose="020B0604020202020204" pitchFamily="34" charset="0"/>
              <a:buNone/>
            </a:pPr>
            <a:r>
              <a:rPr lang="en-US" sz="2200" dirty="0">
                <a:latin typeface="Tw Cen MT" panose="020B0602020104020603" pitchFamily="34" charset="0"/>
              </a:rPr>
              <a:t>(For people who already have disease)</a:t>
            </a:r>
          </a:p>
          <a:p>
            <a:pPr marL="0" indent="0">
              <a:spcBef>
                <a:spcPts val="0"/>
              </a:spcBef>
              <a:buFont typeface="Arial" panose="020B0604020202020204" pitchFamily="34" charset="0"/>
              <a:buNone/>
            </a:pPr>
            <a:endParaRPr lang="en-US" sz="2200" dirty="0">
              <a:latin typeface="Tw Cen MT" panose="020B0602020104020603" pitchFamily="34" charset="0"/>
            </a:endParaRPr>
          </a:p>
          <a:p>
            <a:pPr marL="0" indent="0">
              <a:spcBef>
                <a:spcPts val="0"/>
              </a:spcBef>
              <a:buFont typeface="Arial" panose="020B0604020202020204" pitchFamily="34" charset="0"/>
              <a:buNone/>
            </a:pPr>
            <a:r>
              <a:rPr lang="en-US" sz="2200" dirty="0">
                <a:latin typeface="Tw Cen MT" panose="020B0602020104020603" pitchFamily="34" charset="0"/>
              </a:rPr>
              <a:t>Task:</a:t>
            </a:r>
          </a:p>
          <a:p>
            <a:pPr marL="0" indent="0">
              <a:spcBef>
                <a:spcPts val="0"/>
              </a:spcBef>
              <a:buFont typeface="Arial" panose="020B0604020202020204" pitchFamily="34" charset="0"/>
              <a:buNone/>
            </a:pPr>
            <a:r>
              <a:rPr lang="en-US" sz="2200" dirty="0">
                <a:latin typeface="Tw Cen MT" panose="020B0602020104020603" pitchFamily="34" charset="0"/>
              </a:rPr>
              <a:t>1. Prepare the data-set</a:t>
            </a:r>
          </a:p>
          <a:p>
            <a:pPr marL="0" indent="0">
              <a:spcBef>
                <a:spcPts val="0"/>
              </a:spcBef>
              <a:buFont typeface="Arial" panose="020B0604020202020204" pitchFamily="34" charset="0"/>
              <a:buNone/>
            </a:pPr>
            <a:r>
              <a:rPr lang="en-US" sz="2200" dirty="0">
                <a:latin typeface="Tw Cen MT" panose="020B0602020104020603" pitchFamily="34" charset="0"/>
              </a:rPr>
              <a:t>2. Build a model which</a:t>
            </a:r>
          </a:p>
          <a:p>
            <a:pPr marL="0" indent="0">
              <a:spcBef>
                <a:spcPts val="0"/>
              </a:spcBef>
              <a:buFont typeface="Arial" panose="020B0604020202020204" pitchFamily="34" charset="0"/>
              <a:buNone/>
            </a:pPr>
            <a:endParaRPr lang="en-US" sz="2200" dirty="0">
              <a:latin typeface="Tw Cen MT" panose="020B0602020104020603" pitchFamily="34" charset="0"/>
            </a:endParaRPr>
          </a:p>
        </p:txBody>
      </p:sp>
    </p:spTree>
    <p:extLst>
      <p:ext uri="{BB962C8B-B14F-4D97-AF65-F5344CB8AC3E}">
        <p14:creationId xmlns:p14="http://schemas.microsoft.com/office/powerpoint/2010/main" val="202469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02979" y="1414706"/>
            <a:ext cx="9805703" cy="4783874"/>
          </a:xfrm>
          <a:prstGeom prst="rect">
            <a:avLst/>
          </a:prstGeom>
        </p:spPr>
        <p:txBody>
          <a:bodyPr wrap="square">
            <a:spAutoFit/>
          </a:bodyPr>
          <a:lstStyle/>
          <a:p>
            <a:pPr marL="311150" marR="2540" indent="-6350" algn="just">
              <a:lnSpc>
                <a:spcPct val="107000"/>
              </a:lnSpc>
              <a:spcAft>
                <a:spcPts val="3280"/>
              </a:spcAft>
            </a:pPr>
            <a:r>
              <a:rPr lang="en-IN" sz="2200" kern="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Diabetes mellitus is a syndrome characterized by metabolic disorder and abnormal rise in the concentration of blood sugar caused by insulin deficiency, or low insulin sensitivity of tissues, or both of them. Diabetes leads to serious complications or even premature death. However, to diagnosing diabetes, several time-consuming tests and analysing critical factors are done. Now days, machine learning algorithms are used to classify and diagnosis the diseases, in order to eliminate the problem and reduce the required cost. Besides that, using the machine learning algorithm leading to meaningful and accurate decisions. Medical data sets that contain irrelevant data (noise) are used to train and evaluate the machine learning algorithms. The noise are affects the decision results of the used algorithm. This model analyses and overcome the accompanied problems of the diabetes through removing the noise and predicting the diabetics using medical data set and machine learning algorithms</a:t>
            </a:r>
          </a:p>
        </p:txBody>
      </p:sp>
      <p:sp>
        <p:nvSpPr>
          <p:cNvPr id="3" name="Google Shape;71;p15"/>
          <p:cNvSpPr txBox="1">
            <a:spLocks/>
          </p:cNvSpPr>
          <p:nvPr/>
        </p:nvSpPr>
        <p:spPr>
          <a:xfrm>
            <a:off x="1377299" y="507000"/>
            <a:ext cx="4354643" cy="907706"/>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sz="4800" dirty="0">
                <a:cs typeface="Arial" panose="020B0604020202020204" pitchFamily="34" charset="0"/>
              </a:rPr>
              <a:t>Introduction</a:t>
            </a:r>
          </a:p>
        </p:txBody>
      </p:sp>
    </p:spTree>
    <p:extLst>
      <p:ext uri="{BB962C8B-B14F-4D97-AF65-F5344CB8AC3E}">
        <p14:creationId xmlns:p14="http://schemas.microsoft.com/office/powerpoint/2010/main" val="927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33487" y="2129090"/>
            <a:ext cx="10325026" cy="2543966"/>
          </a:xfrm>
          <a:prstGeom prst="rect">
            <a:avLst/>
          </a:prstGeom>
        </p:spPr>
        <p:txBody>
          <a:bodyPr wrap="square">
            <a:spAutoFit/>
          </a:bodyPr>
          <a:lstStyle/>
          <a:p>
            <a:pPr marL="457200" marR="635" indent="-6350" algn="just">
              <a:lnSpc>
                <a:spcPct val="107000"/>
              </a:lnSpc>
              <a:spcAft>
                <a:spcPts val="3280"/>
              </a:spcAft>
            </a:pPr>
            <a:r>
              <a:rPr lang="en-IN" sz="2500" kern="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Diabetes prediction system is very useful system in the healthcare field. An accurate system for diabetes prediction is proposed in this paper. The proposed system used K-nearest neighbours (KNN) algorithm for eliminating the undesired data, thus reducing the processing time. By experiments, the proposed system achieved high classification result which gives 81% using Pima Indians Diabetes (PID) dataset.</a:t>
            </a:r>
          </a:p>
        </p:txBody>
      </p:sp>
      <p:sp>
        <p:nvSpPr>
          <p:cNvPr id="3" name="Rectangle 2"/>
          <p:cNvSpPr/>
          <p:nvPr/>
        </p:nvSpPr>
        <p:spPr>
          <a:xfrm>
            <a:off x="1322738" y="671175"/>
            <a:ext cx="5168403" cy="830997"/>
          </a:xfrm>
          <a:prstGeom prst="rect">
            <a:avLst/>
          </a:prstGeom>
          <a:noFill/>
        </p:spPr>
        <p:txBody>
          <a:bodyPr wrap="none" lIns="91440" tIns="45720" rIns="91440" bIns="45720">
            <a:spAutoFit/>
          </a:bodyPr>
          <a:lstStyle/>
          <a:p>
            <a:pPr algn="ctr"/>
            <a:r>
              <a:rPr lang="en-US" sz="4800" cap="none" spc="0" dirty="0">
                <a:ln w="0"/>
                <a:solidFill>
                  <a:schemeClr val="tx1"/>
                </a:solidFill>
                <a:latin typeface="+mj-lt"/>
                <a:cs typeface="Arial" panose="020B0604020202020204" pitchFamily="34" charset="0"/>
              </a:rPr>
              <a:t>Diabetes Prediction</a:t>
            </a:r>
          </a:p>
        </p:txBody>
      </p:sp>
    </p:spTree>
    <p:extLst>
      <p:ext uri="{BB962C8B-B14F-4D97-AF65-F5344CB8AC3E}">
        <p14:creationId xmlns:p14="http://schemas.microsoft.com/office/powerpoint/2010/main" val="171643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9;p18"/>
          <p:cNvSpPr txBox="1">
            <a:spLocks/>
          </p:cNvSpPr>
          <p:nvPr/>
        </p:nvSpPr>
        <p:spPr>
          <a:xfrm>
            <a:off x="311700" y="445025"/>
            <a:ext cx="11331660" cy="864462"/>
          </a:xfrm>
          <a:prstGeom prst="rect">
            <a:avLst/>
          </a:prstGeom>
        </p:spPr>
        <p:txBody>
          <a:bodyPr spcFirstLastPara="1" wrap="square" lIns="91425" tIns="91425" rIns="91425" bIns="91425"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IN" dirty="0"/>
          </a:p>
        </p:txBody>
      </p:sp>
      <p:sp>
        <p:nvSpPr>
          <p:cNvPr id="3" name="Google Shape;90;p18"/>
          <p:cNvSpPr txBox="1">
            <a:spLocks/>
          </p:cNvSpPr>
          <p:nvPr/>
        </p:nvSpPr>
        <p:spPr>
          <a:xfrm>
            <a:off x="941620" y="710633"/>
            <a:ext cx="8121100" cy="86446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N" sz="4800" dirty="0"/>
              <a:t>Requirements for the Project: -</a:t>
            </a:r>
            <a:br>
              <a:rPr lang="en-IN" sz="4800" dirty="0"/>
            </a:br>
            <a:endParaRPr lang="en-IN" sz="4800" dirty="0"/>
          </a:p>
        </p:txBody>
      </p:sp>
      <p:sp>
        <p:nvSpPr>
          <p:cNvPr id="6" name="Rectangle 5"/>
          <p:cNvSpPr/>
          <p:nvPr/>
        </p:nvSpPr>
        <p:spPr>
          <a:xfrm>
            <a:off x="1885405" y="2521059"/>
            <a:ext cx="8421189" cy="1815882"/>
          </a:xfrm>
          <a:prstGeom prst="rect">
            <a:avLst/>
          </a:prstGeom>
        </p:spPr>
        <p:txBody>
          <a:bodyPr wrap="square">
            <a:spAutoFit/>
          </a:bodyPr>
          <a:lstStyle/>
          <a:p>
            <a:pPr marL="742950" indent="-742950">
              <a:spcBef>
                <a:spcPts val="0"/>
              </a:spcBef>
              <a:buFont typeface="+mj-lt"/>
              <a:buAutoNum type="arabicPeriod"/>
            </a:pPr>
            <a:r>
              <a:rPr lang="en-US" sz="2800" dirty="0">
                <a:latin typeface="Tw Cen MT" panose="020B0602020104020603" pitchFamily="34" charset="0"/>
                <a:cs typeface="Arial" panose="020B0604020202020204" pitchFamily="34" charset="0"/>
              </a:rPr>
              <a:t>Knowledge on building a ML model</a:t>
            </a:r>
          </a:p>
          <a:p>
            <a:pPr marL="742950" indent="-742950">
              <a:spcBef>
                <a:spcPts val="0"/>
              </a:spcBef>
              <a:buFont typeface="+mj-lt"/>
              <a:buAutoNum type="arabicPeriod"/>
            </a:pPr>
            <a:r>
              <a:rPr lang="en-US" sz="2800" dirty="0">
                <a:latin typeface="Tw Cen MT" panose="020B0602020104020603" pitchFamily="34" charset="0"/>
                <a:cs typeface="Arial" panose="020B0604020202020204" pitchFamily="34" charset="0"/>
              </a:rPr>
              <a:t>Knowledge about KNN Algorithm</a:t>
            </a:r>
          </a:p>
          <a:p>
            <a:pPr marL="742950" indent="-742950">
              <a:spcBef>
                <a:spcPts val="0"/>
              </a:spcBef>
              <a:buFont typeface="+mj-lt"/>
              <a:buAutoNum type="arabicPeriod"/>
            </a:pPr>
            <a:r>
              <a:rPr lang="en-US" sz="2800" dirty="0">
                <a:latin typeface="Tw Cen MT" panose="020B0602020104020603" pitchFamily="34" charset="0"/>
                <a:cs typeface="Arial" panose="020B0604020202020204" pitchFamily="34" charset="0"/>
              </a:rPr>
              <a:t>Python 3</a:t>
            </a:r>
          </a:p>
          <a:p>
            <a:pPr marL="742950" indent="-742950">
              <a:spcBef>
                <a:spcPts val="0"/>
              </a:spcBef>
              <a:buFont typeface="+mj-lt"/>
              <a:buAutoNum type="arabicPeriod"/>
            </a:pPr>
            <a:r>
              <a:rPr lang="en-US" sz="2800" dirty="0">
                <a:latin typeface="Tw Cen MT" panose="020B0602020104020603" pitchFamily="34" charset="0"/>
                <a:cs typeface="Arial" panose="020B0604020202020204" pitchFamily="34" charset="0"/>
              </a:rPr>
              <a:t>IDE (JUPYTER/ COLAB)</a:t>
            </a:r>
          </a:p>
        </p:txBody>
      </p:sp>
    </p:spTree>
    <p:extLst>
      <p:ext uri="{BB962C8B-B14F-4D97-AF65-F5344CB8AC3E}">
        <p14:creationId xmlns:p14="http://schemas.microsoft.com/office/powerpoint/2010/main" val="243966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71;p15"/>
          <p:cNvSpPr txBox="1">
            <a:spLocks/>
          </p:cNvSpPr>
          <p:nvPr/>
        </p:nvSpPr>
        <p:spPr>
          <a:xfrm>
            <a:off x="574042" y="673407"/>
            <a:ext cx="10185398" cy="907706"/>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marR="3244850" indent="457200" algn="l">
              <a:lnSpc>
                <a:spcPct val="107000"/>
              </a:lnSpc>
              <a:spcBef>
                <a:spcPts val="375"/>
              </a:spcBef>
              <a:spcAft>
                <a:spcPts val="3280"/>
              </a:spcAft>
            </a:pPr>
            <a:r>
              <a:rPr lang="en-IN" sz="3600" b="1" kern="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n-IN" sz="3600" b="1"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35121CB-E226-45C1-9002-BA27B1DFEEE4}"/>
              </a:ext>
            </a:extLst>
          </p:cNvPr>
          <p:cNvSpPr txBox="1"/>
          <p:nvPr/>
        </p:nvSpPr>
        <p:spPr>
          <a:xfrm>
            <a:off x="1645920" y="2021840"/>
            <a:ext cx="9519920" cy="3088025"/>
          </a:xfrm>
          <a:prstGeom prst="rect">
            <a:avLst/>
          </a:prstGeom>
          <a:noFill/>
        </p:spPr>
        <p:txBody>
          <a:bodyPr wrap="square" rtlCol="0">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K-Nearest </a:t>
            </a:r>
            <a:r>
              <a:rPr lang="en-US" sz="2000" dirty="0" err="1">
                <a:solidFill>
                  <a:srgbClr val="000000"/>
                </a:solidFill>
                <a:latin typeface="Tw Cen MT" panose="020B0602020104020603" pitchFamily="34" charset="0"/>
                <a:ea typeface="Calibri" panose="020F0502020204030204" pitchFamily="34" charset="0"/>
                <a:cs typeface="Times New Roman" panose="02020603050405020304" pitchFamily="18" charset="0"/>
              </a:rPr>
              <a:t>n</a:t>
            </a:r>
            <a:r>
              <a:rPr lang="en-US" sz="2000" dirty="0" err="1">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eighbours</a:t>
            </a:r>
            <a:r>
              <a:rPr lang="en-US"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 is one of the simplest Machine Learning algorithms based on Supervised Learning technique.</a:t>
            </a:r>
            <a:endParaRPr lang="en-IN"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K-NN algorithm assumes the similarity between the new case/data and available cases and put the new case into the category that is most similar to the available categories.</a:t>
            </a:r>
            <a:endParaRPr lang="en-IN"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endParaRPr lang="en-IN"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K-NN algorithm can be used for Regression as well as for Classification but mostly it is used for the Classification problems.</a:t>
            </a:r>
            <a:endParaRPr lang="en-IN" sz="20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D231D38D-6031-402C-96F9-B9216A3E42F3}"/>
              </a:ext>
            </a:extLst>
          </p:cNvPr>
          <p:cNvSpPr txBox="1"/>
          <p:nvPr/>
        </p:nvSpPr>
        <p:spPr>
          <a:xfrm>
            <a:off x="965200" y="739648"/>
            <a:ext cx="8483600" cy="707886"/>
          </a:xfrm>
          <a:prstGeom prst="rect">
            <a:avLst/>
          </a:prstGeom>
          <a:noFill/>
        </p:spPr>
        <p:txBody>
          <a:bodyPr wrap="square" rtlCol="0">
            <a:spAutoFit/>
          </a:bodyPr>
          <a:lstStyle/>
          <a:p>
            <a:r>
              <a:rPr lang="en-US" sz="4000" dirty="0"/>
              <a:t>K NEAREST NEIGHBOURS ALGORITHM</a:t>
            </a:r>
            <a:endParaRPr lang="en-IN" sz="4000" dirty="0"/>
          </a:p>
        </p:txBody>
      </p:sp>
    </p:spTree>
    <p:extLst>
      <p:ext uri="{BB962C8B-B14F-4D97-AF65-F5344CB8AC3E}">
        <p14:creationId xmlns:p14="http://schemas.microsoft.com/office/powerpoint/2010/main" val="398926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71;p15"/>
          <p:cNvSpPr txBox="1">
            <a:spLocks/>
          </p:cNvSpPr>
          <p:nvPr/>
        </p:nvSpPr>
        <p:spPr>
          <a:xfrm>
            <a:off x="574042" y="673407"/>
            <a:ext cx="8458198" cy="907706"/>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marR="3244850" indent="457200" algn="l">
              <a:lnSpc>
                <a:spcPct val="107000"/>
              </a:lnSpc>
              <a:spcBef>
                <a:spcPts val="375"/>
              </a:spcBef>
              <a:spcAft>
                <a:spcPts val="3280"/>
              </a:spcAft>
            </a:pPr>
            <a:r>
              <a:rPr lang="en-IN" sz="4000" kern="0" dirty="0">
                <a:solidFill>
                  <a:srgbClr val="000000"/>
                </a:solidFill>
                <a:ea typeface="Calibri" panose="020F0502020204030204" pitchFamily="34" charset="0"/>
                <a:cs typeface="Times New Roman" panose="02020603050405020304" pitchFamily="18" charset="0"/>
              </a:rPr>
              <a:t>[contd..]</a:t>
            </a:r>
            <a:r>
              <a:rPr lang="en-IN" sz="4000" kern="0" dirty="0">
                <a:solidFill>
                  <a:srgbClr val="000000"/>
                </a:solidFill>
                <a:effectLst/>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835121CB-E226-45C1-9002-BA27B1DFEEE4}"/>
              </a:ext>
            </a:extLst>
          </p:cNvPr>
          <p:cNvSpPr txBox="1"/>
          <p:nvPr/>
        </p:nvSpPr>
        <p:spPr>
          <a:xfrm>
            <a:off x="1645920" y="1709298"/>
            <a:ext cx="9519920" cy="3694601"/>
          </a:xfrm>
          <a:prstGeom prst="rect">
            <a:avLst/>
          </a:prstGeom>
          <a:noFill/>
        </p:spPr>
        <p:txBody>
          <a:bodyPr wrap="square" rtlCol="0">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K-NN is a </a:t>
            </a:r>
            <a:r>
              <a:rPr lang="en-US" sz="2200" b="1"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non-parametric algorithm</a:t>
            </a:r>
            <a:r>
              <a:rPr lang="en-US"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 which means it does not make any assumption on underlying data.</a:t>
            </a:r>
            <a:endParaRPr lang="en-IN"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It is also called a </a:t>
            </a:r>
            <a:r>
              <a:rPr lang="en-US" sz="2200" b="1"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lazy learner algorithm</a:t>
            </a:r>
            <a:r>
              <a:rPr lang="en-US"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 because it does not learn from the training set immediately instead it stores the dataset and at the time of classification, it performs an action on the dataset.</a:t>
            </a:r>
            <a:endParaRPr lang="en-IN"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KNN algorithm at the training phase just stores the dataset and when it gets new data, then it classifies that data into a category that is much similar to the new data.</a:t>
            </a:r>
            <a:endParaRPr lang="en-IN"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b="1"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Example:</a:t>
            </a:r>
            <a:r>
              <a:rPr lang="en-US" sz="2200" dirty="0">
                <a:solidFill>
                  <a:srgbClr val="000000"/>
                </a:solidFill>
                <a:effectLst/>
                <a:latin typeface="Tw Cen MT" panose="020B0602020104020603" pitchFamily="34" charset="0"/>
                <a:ea typeface="Calibri" panose="020F0502020204030204" pitchFamily="34" charset="0"/>
                <a:cs typeface="Times New Roman" panose="02020603050405020304" pitchFamily="18" charset="0"/>
              </a:rPr>
              <a:t>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endParaRPr lang="en-IN" sz="2200" dirty="0">
              <a:latin typeface="Tw Cen MT" panose="020B0602020104020603" pitchFamily="34" charset="0"/>
            </a:endParaRPr>
          </a:p>
        </p:txBody>
      </p:sp>
    </p:spTree>
    <p:extLst>
      <p:ext uri="{BB962C8B-B14F-4D97-AF65-F5344CB8AC3E}">
        <p14:creationId xmlns:p14="http://schemas.microsoft.com/office/powerpoint/2010/main" val="261982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The flowchart of the KNN-based collision detection strategy. KNN:... |  Download Scientific Diagram">
            <a:extLst>
              <a:ext uri="{FF2B5EF4-FFF2-40B4-BE49-F238E27FC236}">
                <a16:creationId xmlns:a16="http://schemas.microsoft.com/office/drawing/2014/main" id="{FECEE4BA-890A-4B52-A6EB-09AB92110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630" y="1324293"/>
            <a:ext cx="4225925" cy="482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38E60FA-B2C9-4CD8-A607-9A46DFB4790C}"/>
              </a:ext>
            </a:extLst>
          </p:cNvPr>
          <p:cNvSpPr txBox="1"/>
          <p:nvPr/>
        </p:nvSpPr>
        <p:spPr>
          <a:xfrm>
            <a:off x="975360" y="436880"/>
            <a:ext cx="8290560" cy="707886"/>
          </a:xfrm>
          <a:prstGeom prst="rect">
            <a:avLst/>
          </a:prstGeom>
          <a:noFill/>
        </p:spPr>
        <p:txBody>
          <a:bodyPr wrap="square" rtlCol="0">
            <a:spAutoFit/>
          </a:bodyPr>
          <a:lstStyle/>
          <a:p>
            <a:r>
              <a:rPr lang="en-US" sz="4000" dirty="0"/>
              <a:t>FLOW CHART OF WORKING OF KNN </a:t>
            </a:r>
            <a:endParaRPr lang="en-IN" sz="4000" dirty="0"/>
          </a:p>
        </p:txBody>
      </p:sp>
    </p:spTree>
    <p:extLst>
      <p:ext uri="{BB962C8B-B14F-4D97-AF65-F5344CB8AC3E}">
        <p14:creationId xmlns:p14="http://schemas.microsoft.com/office/powerpoint/2010/main" val="1488679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199</TotalTime>
  <Words>888</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Courier New</vt:lpstr>
      <vt:lpstr>Helvetica</vt:lpstr>
      <vt:lpstr>Tw Cen MT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Venugopal Kuruva</dc:creator>
  <cp:lastModifiedBy>MADHAN DASARI</cp:lastModifiedBy>
  <cp:revision>45</cp:revision>
  <dcterms:created xsi:type="dcterms:W3CDTF">2021-08-25T06:14:52Z</dcterms:created>
  <dcterms:modified xsi:type="dcterms:W3CDTF">2021-12-23T05:41:49Z</dcterms:modified>
</cp:coreProperties>
</file>