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2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5/31/2024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740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5/31/2024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5959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5/31/2024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527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5/31/2024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9776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5/31/2024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7552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5/31/2024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3473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5/31/2024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3153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5/31/2024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2262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5/31/2024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8457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5/31/2024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0680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5/31/2024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3586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5/31/2024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784513557"/>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88" r:id="rId6"/>
    <p:sldLayoutId id="2147483784" r:id="rId7"/>
    <p:sldLayoutId id="2147483785" r:id="rId8"/>
    <p:sldLayoutId id="2147483786" r:id="rId9"/>
    <p:sldLayoutId id="2147483787" r:id="rId10"/>
    <p:sldLayoutId id="214748378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blog.teracy.com/2017/06/15/how-to-extend-teracy-dev-to-work-with-kubernet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major.io/2014/03/26/docker-trusted-builds-and-fedora-20/"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blog.teracy.com/2017/06/15/how-to-extend-teracy-dev-to-work-with-kubernetes/"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hare.stoeps.de/Meetup-MA-KubernetesBasics.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hare.stoeps.de/Meetup-MA-KubernetesBasics.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8" name="Rectangle 37">
            <a:extLst>
              <a:ext uri="{FF2B5EF4-FFF2-40B4-BE49-F238E27FC236}">
                <a16:creationId xmlns:a16="http://schemas.microsoft.com/office/drawing/2014/main" id="{065D938D-4DEA-46C4-A62E-9ABD23F87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865B66-4219-9EED-D125-D99E330EE27D}"/>
              </a:ext>
            </a:extLst>
          </p:cNvPr>
          <p:cNvSpPr>
            <a:spLocks noGrp="1"/>
          </p:cNvSpPr>
          <p:nvPr>
            <p:ph type="ctrTitle"/>
          </p:nvPr>
        </p:nvSpPr>
        <p:spPr>
          <a:xfrm>
            <a:off x="609600" y="1122363"/>
            <a:ext cx="4948844" cy="1997681"/>
          </a:xfrm>
        </p:spPr>
        <p:txBody>
          <a:bodyPr>
            <a:normAutofit/>
          </a:bodyPr>
          <a:lstStyle/>
          <a:p>
            <a:r>
              <a:rPr lang="en-IN" dirty="0"/>
              <a:t>Kubernetes</a:t>
            </a:r>
            <a:br>
              <a:rPr lang="en-IN" dirty="0"/>
            </a:br>
            <a:r>
              <a:rPr lang="en-IN" dirty="0"/>
              <a:t>K8S</a:t>
            </a:r>
          </a:p>
        </p:txBody>
      </p:sp>
      <p:pic>
        <p:nvPicPr>
          <p:cNvPr id="4" name="Picture 3" descr="Vector background of vibrant colors splashing">
            <a:extLst>
              <a:ext uri="{FF2B5EF4-FFF2-40B4-BE49-F238E27FC236}">
                <a16:creationId xmlns:a16="http://schemas.microsoft.com/office/drawing/2014/main" id="{8D3D690C-F339-CFFA-E33A-5DAA86759BDA}"/>
              </a:ext>
            </a:extLst>
          </p:cNvPr>
          <p:cNvPicPr>
            <a:picLocks noChangeAspect="1"/>
          </p:cNvPicPr>
          <p:nvPr/>
        </p:nvPicPr>
        <p:blipFill rotWithShape="1">
          <a:blip r:embed="rId2"/>
          <a:srcRect l="7687" r="7683" b="-2"/>
          <a:stretch/>
        </p:blipFill>
        <p:spPr>
          <a:xfrm>
            <a:off x="5124084" y="1"/>
            <a:ext cx="7067916" cy="5679191"/>
          </a:xfrm>
          <a:custGeom>
            <a:avLst/>
            <a:gdLst/>
            <a:ahLst/>
            <a:cxnLst/>
            <a:rect l="l" t="t" r="r" b="b"/>
            <a:pathLst>
              <a:path w="7067916" h="5679191">
                <a:moveTo>
                  <a:pt x="5937534" y="5135947"/>
                </a:moveTo>
                <a:cubicBezTo>
                  <a:pt x="5955933" y="5133031"/>
                  <a:pt x="5974326" y="5133563"/>
                  <a:pt x="5991684" y="5137321"/>
                </a:cubicBezTo>
                <a:cubicBezTo>
                  <a:pt x="6026400" y="5144836"/>
                  <a:pt x="6056978" y="5165255"/>
                  <a:pt x="6075187" y="5196795"/>
                </a:cubicBezTo>
                <a:cubicBezTo>
                  <a:pt x="6111607" y="5259875"/>
                  <a:pt x="6084765" y="5343555"/>
                  <a:pt x="6015234" y="5383699"/>
                </a:cubicBezTo>
                <a:cubicBezTo>
                  <a:pt x="5945703" y="5423842"/>
                  <a:pt x="5859813" y="5405248"/>
                  <a:pt x="5823394" y="5342168"/>
                </a:cubicBezTo>
                <a:cubicBezTo>
                  <a:pt x="5786974" y="5279088"/>
                  <a:pt x="5813816" y="5195408"/>
                  <a:pt x="5883347" y="5155264"/>
                </a:cubicBezTo>
                <a:cubicBezTo>
                  <a:pt x="5900730" y="5145228"/>
                  <a:pt x="5919135" y="5138864"/>
                  <a:pt x="5937534" y="5135947"/>
                </a:cubicBezTo>
                <a:close/>
                <a:moveTo>
                  <a:pt x="6569625" y="4727663"/>
                </a:moveTo>
                <a:cubicBezTo>
                  <a:pt x="6650640" y="4737356"/>
                  <a:pt x="6723696" y="4780631"/>
                  <a:pt x="6765110" y="4852362"/>
                </a:cubicBezTo>
                <a:cubicBezTo>
                  <a:pt x="6838735" y="4979883"/>
                  <a:pt x="6784472" y="5149048"/>
                  <a:pt x="6643912" y="5230200"/>
                </a:cubicBezTo>
                <a:cubicBezTo>
                  <a:pt x="6503351" y="5311353"/>
                  <a:pt x="6329720" y="5273763"/>
                  <a:pt x="6256095" y="5146242"/>
                </a:cubicBezTo>
                <a:cubicBezTo>
                  <a:pt x="6182471" y="5018721"/>
                  <a:pt x="6236733" y="4849557"/>
                  <a:pt x="6377294" y="4768404"/>
                </a:cubicBezTo>
                <a:cubicBezTo>
                  <a:pt x="6412434" y="4748116"/>
                  <a:pt x="6449641" y="4735249"/>
                  <a:pt x="6486836" y="4729354"/>
                </a:cubicBezTo>
                <a:cubicBezTo>
                  <a:pt x="6514732" y="4724932"/>
                  <a:pt x="6542621" y="4724432"/>
                  <a:pt x="6569625" y="4727663"/>
                </a:cubicBezTo>
                <a:close/>
                <a:moveTo>
                  <a:pt x="4883726" y="0"/>
                </a:moveTo>
                <a:lnTo>
                  <a:pt x="6067704" y="0"/>
                </a:lnTo>
                <a:lnTo>
                  <a:pt x="7067916" y="0"/>
                </a:lnTo>
                <a:lnTo>
                  <a:pt x="7067916" y="4561693"/>
                </a:lnTo>
                <a:lnTo>
                  <a:pt x="7034742" y="4557937"/>
                </a:lnTo>
                <a:cubicBezTo>
                  <a:pt x="6853258" y="4540713"/>
                  <a:pt x="6670056" y="4534243"/>
                  <a:pt x="6488514" y="4547719"/>
                </a:cubicBezTo>
                <a:cubicBezTo>
                  <a:pt x="6264162" y="4564516"/>
                  <a:pt x="6118747" y="4760666"/>
                  <a:pt x="5978019" y="4937720"/>
                </a:cubicBezTo>
                <a:cubicBezTo>
                  <a:pt x="5627350" y="5379064"/>
                  <a:pt x="5218215" y="5536615"/>
                  <a:pt x="4791586" y="5344798"/>
                </a:cubicBezTo>
                <a:cubicBezTo>
                  <a:pt x="4626126" y="5270408"/>
                  <a:pt x="4484365" y="5121197"/>
                  <a:pt x="4355354" y="4980490"/>
                </a:cubicBezTo>
                <a:cubicBezTo>
                  <a:pt x="4009469" y="4603119"/>
                  <a:pt x="3597504" y="4629399"/>
                  <a:pt x="3215143" y="4876126"/>
                </a:cubicBezTo>
                <a:cubicBezTo>
                  <a:pt x="2943692" y="5051874"/>
                  <a:pt x="2687599" y="5260847"/>
                  <a:pt x="2406113" y="5411544"/>
                </a:cubicBezTo>
                <a:cubicBezTo>
                  <a:pt x="1707773" y="5787063"/>
                  <a:pt x="1022273" y="5789747"/>
                  <a:pt x="421590" y="5276775"/>
                </a:cubicBezTo>
                <a:cubicBezTo>
                  <a:pt x="-56880" y="4867782"/>
                  <a:pt x="-271463" y="3840132"/>
                  <a:pt x="566218" y="3250270"/>
                </a:cubicBezTo>
                <a:cubicBezTo>
                  <a:pt x="760203" y="3113637"/>
                  <a:pt x="943222" y="2957027"/>
                  <a:pt x="1126371" y="2802345"/>
                </a:cubicBezTo>
                <a:cubicBezTo>
                  <a:pt x="1299556" y="2655997"/>
                  <a:pt x="1358675" y="2449385"/>
                  <a:pt x="1302357" y="2225687"/>
                </a:cubicBezTo>
                <a:cubicBezTo>
                  <a:pt x="1240067" y="1979799"/>
                  <a:pt x="1155407" y="1739276"/>
                  <a:pt x="1117638" y="1488008"/>
                </a:cubicBezTo>
                <a:cubicBezTo>
                  <a:pt x="1050261" y="1039959"/>
                  <a:pt x="1226674" y="663622"/>
                  <a:pt x="1730966" y="502696"/>
                </a:cubicBezTo>
                <a:cubicBezTo>
                  <a:pt x="2144524" y="370704"/>
                  <a:pt x="2521883" y="462351"/>
                  <a:pt x="2901105" y="610346"/>
                </a:cubicBezTo>
                <a:cubicBezTo>
                  <a:pt x="3229040" y="738211"/>
                  <a:pt x="3585064" y="864609"/>
                  <a:pt x="3927078" y="715576"/>
                </a:cubicBezTo>
                <a:cubicBezTo>
                  <a:pt x="4203888" y="594747"/>
                  <a:pt x="4439765" y="348646"/>
                  <a:pt x="4692158" y="155484"/>
                </a:cubicBezTo>
                <a:close/>
              </a:path>
            </a:pathLst>
          </a:custGeom>
        </p:spPr>
      </p:pic>
      <p:pic>
        <p:nvPicPr>
          <p:cNvPr id="10" name="Picture 9" descr="A blue hexagon with a white wheel&#10;&#10;Description automatically generated">
            <a:extLst>
              <a:ext uri="{FF2B5EF4-FFF2-40B4-BE49-F238E27FC236}">
                <a16:creationId xmlns:a16="http://schemas.microsoft.com/office/drawing/2014/main" id="{F938651B-C7C2-551A-5D94-38C1266213D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4209" y="4154161"/>
            <a:ext cx="2142633" cy="2079861"/>
          </a:xfrm>
          <a:prstGeom prst="rect">
            <a:avLst/>
          </a:prstGeom>
        </p:spPr>
      </p:pic>
    </p:spTree>
    <p:extLst>
      <p:ext uri="{BB962C8B-B14F-4D97-AF65-F5344CB8AC3E}">
        <p14:creationId xmlns:p14="http://schemas.microsoft.com/office/powerpoint/2010/main" val="213723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46CCC8-AA39-4037-B3E2-70602B93F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3AE2FF-4B3B-4649-B85A-E83D8C15749F}"/>
              </a:ext>
            </a:extLst>
          </p:cNvPr>
          <p:cNvSpPr>
            <a:spLocks noGrp="1"/>
          </p:cNvSpPr>
          <p:nvPr>
            <p:ph type="title"/>
          </p:nvPr>
        </p:nvSpPr>
        <p:spPr>
          <a:xfrm>
            <a:off x="562271" y="810563"/>
            <a:ext cx="3705572" cy="5409262"/>
          </a:xfrm>
        </p:spPr>
        <p:txBody>
          <a:bodyPr anchor="t">
            <a:normAutofit/>
          </a:bodyPr>
          <a:lstStyle/>
          <a:p>
            <a:r>
              <a:rPr lang="en-IN" i="1" dirty="0"/>
              <a:t>Kubernetes:</a:t>
            </a:r>
          </a:p>
        </p:txBody>
      </p:sp>
      <p:sp>
        <p:nvSpPr>
          <p:cNvPr id="4" name="Rectangle 3">
            <a:extLst>
              <a:ext uri="{FF2B5EF4-FFF2-40B4-BE49-F238E27FC236}">
                <a16:creationId xmlns:a16="http://schemas.microsoft.com/office/drawing/2014/main" id="{DB1DAEAA-3C3D-976C-3E2C-BEC63D5AC015}"/>
              </a:ext>
            </a:extLst>
          </p:cNvPr>
          <p:cNvSpPr/>
          <p:nvPr/>
        </p:nvSpPr>
        <p:spPr>
          <a:xfrm>
            <a:off x="5215693" y="1404544"/>
            <a:ext cx="4858734" cy="838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defTabSz="822960">
              <a:spcAft>
                <a:spcPts val="600"/>
              </a:spcAft>
            </a:pPr>
            <a:r>
              <a:rPr lang="en-US" sz="4860" b="1" i="1" kern="1200" spc="540">
                <a:ln/>
                <a:solidFill>
                  <a:srgbClr val="00593B"/>
                </a:solidFill>
                <a:latin typeface="+mn-lt"/>
                <a:ea typeface="+mn-ea"/>
                <a:cs typeface="+mn-cs"/>
              </a:rPr>
              <a:t>K</a:t>
            </a:r>
            <a:r>
              <a:rPr lang="en-US" sz="4860" b="1" i="1" kern="1200" spc="540">
                <a:ln/>
                <a:solidFill>
                  <a:srgbClr val="8C2443"/>
                </a:solidFill>
                <a:latin typeface="+mn-lt"/>
                <a:ea typeface="+mn-ea"/>
                <a:cs typeface="+mn-cs"/>
              </a:rPr>
              <a:t>UBERNETE</a:t>
            </a:r>
            <a:r>
              <a:rPr lang="en-US" sz="4860" b="1" i="1" kern="1200" spc="540">
                <a:ln/>
                <a:solidFill>
                  <a:srgbClr val="00593B"/>
                </a:solidFill>
                <a:latin typeface="+mn-lt"/>
                <a:ea typeface="+mn-ea"/>
                <a:cs typeface="+mn-cs"/>
              </a:rPr>
              <a:t>S</a:t>
            </a:r>
            <a:endParaRPr lang="en-US" sz="5400" b="1" i="1" cap="none" spc="600">
              <a:ln/>
              <a:solidFill>
                <a:schemeClr val="accent3"/>
              </a:solidFill>
              <a:effectLst/>
            </a:endParaRPr>
          </a:p>
        </p:txBody>
      </p:sp>
      <p:sp>
        <p:nvSpPr>
          <p:cNvPr id="5" name="Rectangle 4">
            <a:extLst>
              <a:ext uri="{FF2B5EF4-FFF2-40B4-BE49-F238E27FC236}">
                <a16:creationId xmlns:a16="http://schemas.microsoft.com/office/drawing/2014/main" id="{54CA603F-8037-E195-68E3-7F7B0022E0F2}"/>
              </a:ext>
            </a:extLst>
          </p:cNvPr>
          <p:cNvSpPr/>
          <p:nvPr/>
        </p:nvSpPr>
        <p:spPr>
          <a:xfrm>
            <a:off x="5471129" y="2240025"/>
            <a:ext cx="4858734" cy="838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defTabSz="822960">
              <a:spcAft>
                <a:spcPts val="600"/>
              </a:spcAft>
            </a:pPr>
            <a:r>
              <a:rPr lang="en-US" sz="4860" b="1" i="1" kern="1200" spc="540">
                <a:ln/>
                <a:solidFill>
                  <a:srgbClr val="00593B"/>
                </a:solidFill>
                <a:latin typeface="+mn-lt"/>
                <a:ea typeface="+mn-ea"/>
                <a:cs typeface="+mn-cs"/>
              </a:rPr>
              <a:t>K</a:t>
            </a:r>
            <a:r>
              <a:rPr lang="en-US" sz="4860" b="1" i="1" kern="1200" spc="540">
                <a:ln/>
                <a:solidFill>
                  <a:srgbClr val="8C2443"/>
                </a:solidFill>
                <a:latin typeface="+mn-lt"/>
                <a:ea typeface="+mn-ea"/>
                <a:cs typeface="+mn-cs"/>
              </a:rPr>
              <a:t>8</a:t>
            </a:r>
            <a:r>
              <a:rPr lang="en-US" sz="4860" b="1" i="1" kern="1200" spc="540">
                <a:ln/>
                <a:solidFill>
                  <a:srgbClr val="00593B"/>
                </a:solidFill>
                <a:latin typeface="+mn-lt"/>
                <a:ea typeface="+mn-ea"/>
                <a:cs typeface="+mn-cs"/>
              </a:rPr>
              <a:t>S</a:t>
            </a:r>
            <a:endParaRPr lang="en-US" sz="5400" b="1" i="1" cap="none" spc="600">
              <a:ln/>
              <a:solidFill>
                <a:schemeClr val="accent3"/>
              </a:solidFill>
              <a:effectLst/>
            </a:endParaRPr>
          </a:p>
        </p:txBody>
      </p:sp>
      <p:pic>
        <p:nvPicPr>
          <p:cNvPr id="7" name="Picture 6" descr="A whale with containers on it&#10;&#10;Description automatically generated">
            <a:extLst>
              <a:ext uri="{FF2B5EF4-FFF2-40B4-BE49-F238E27FC236}">
                <a16:creationId xmlns:a16="http://schemas.microsoft.com/office/drawing/2014/main" id="{D42D43C3-92D7-E4D8-69F2-80738053FA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91945" y="3689090"/>
            <a:ext cx="1899882" cy="1899882"/>
          </a:xfrm>
          <a:prstGeom prst="rect">
            <a:avLst/>
          </a:prstGeom>
        </p:spPr>
      </p:pic>
      <p:pic>
        <p:nvPicPr>
          <p:cNvPr id="9" name="Picture 8" descr="A blue hexagon with a white wheel&#10;&#10;Description automatically generated">
            <a:extLst>
              <a:ext uri="{FF2B5EF4-FFF2-40B4-BE49-F238E27FC236}">
                <a16:creationId xmlns:a16="http://schemas.microsoft.com/office/drawing/2014/main" id="{A26B56F2-6956-F795-A7DF-2312FD6AF7B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707172" y="3723695"/>
            <a:ext cx="1643386" cy="1595241"/>
          </a:xfrm>
          <a:prstGeom prst="rect">
            <a:avLst/>
          </a:prstGeom>
        </p:spPr>
      </p:pic>
    </p:spTree>
    <p:extLst>
      <p:ext uri="{BB962C8B-B14F-4D97-AF65-F5344CB8AC3E}">
        <p14:creationId xmlns:p14="http://schemas.microsoft.com/office/powerpoint/2010/main" val="74069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D04D76-50AA-1D43-0074-93184A7DDC06}"/>
              </a:ext>
            </a:extLst>
          </p:cNvPr>
          <p:cNvSpPr>
            <a:spLocks noGrp="1"/>
          </p:cNvSpPr>
          <p:nvPr>
            <p:ph type="title"/>
          </p:nvPr>
        </p:nvSpPr>
        <p:spPr>
          <a:xfrm>
            <a:off x="609600" y="359761"/>
            <a:ext cx="10972800" cy="749511"/>
          </a:xfrm>
        </p:spPr>
        <p:txBody>
          <a:bodyPr>
            <a:normAutofit fontScale="90000"/>
          </a:bodyPr>
          <a:lstStyle/>
          <a:p>
            <a:r>
              <a:rPr lang="en-IN" dirty="0">
                <a:solidFill>
                  <a:schemeClr val="accent2">
                    <a:lumMod val="75000"/>
                  </a:schemeClr>
                </a:solidFill>
              </a:rPr>
              <a:t>WHY KUBERNETES</a:t>
            </a:r>
          </a:p>
        </p:txBody>
      </p:sp>
      <p:graphicFrame>
        <p:nvGraphicFramePr>
          <p:cNvPr id="10" name="Content Placeholder 9">
            <a:extLst>
              <a:ext uri="{FF2B5EF4-FFF2-40B4-BE49-F238E27FC236}">
                <a16:creationId xmlns:a16="http://schemas.microsoft.com/office/drawing/2014/main" id="{8635C09A-94F8-9951-AEAC-C4918342DB54}"/>
              </a:ext>
            </a:extLst>
          </p:cNvPr>
          <p:cNvGraphicFramePr>
            <a:graphicFrameLocks noGrp="1"/>
          </p:cNvGraphicFramePr>
          <p:nvPr>
            <p:ph sz="half" idx="1"/>
            <p:extLst>
              <p:ext uri="{D42A27DB-BD31-4B8C-83A1-F6EECF244321}">
                <p14:modId xmlns:p14="http://schemas.microsoft.com/office/powerpoint/2010/main" val="3926954116"/>
              </p:ext>
            </p:extLst>
          </p:nvPr>
        </p:nvGraphicFramePr>
        <p:xfrm>
          <a:off x="609600" y="2081212"/>
          <a:ext cx="11112708" cy="4349570"/>
        </p:xfrm>
        <a:graphic>
          <a:graphicData uri="http://schemas.openxmlformats.org/drawingml/2006/table">
            <a:tbl>
              <a:tblPr firstRow="1" bandRow="1">
                <a:tableStyleId>{5C22544A-7EE6-4342-B048-85BDC9FD1C3A}</a:tableStyleId>
              </a:tblPr>
              <a:tblGrid>
                <a:gridCol w="2523344">
                  <a:extLst>
                    <a:ext uri="{9D8B030D-6E8A-4147-A177-3AD203B41FA5}">
                      <a16:colId xmlns:a16="http://schemas.microsoft.com/office/drawing/2014/main" val="3801119581"/>
                    </a:ext>
                  </a:extLst>
                </a:gridCol>
                <a:gridCol w="4152276">
                  <a:extLst>
                    <a:ext uri="{9D8B030D-6E8A-4147-A177-3AD203B41FA5}">
                      <a16:colId xmlns:a16="http://schemas.microsoft.com/office/drawing/2014/main" val="3234937722"/>
                    </a:ext>
                  </a:extLst>
                </a:gridCol>
                <a:gridCol w="4437088">
                  <a:extLst>
                    <a:ext uri="{9D8B030D-6E8A-4147-A177-3AD203B41FA5}">
                      <a16:colId xmlns:a16="http://schemas.microsoft.com/office/drawing/2014/main" val="4122280832"/>
                    </a:ext>
                  </a:extLst>
                </a:gridCol>
              </a:tblGrid>
              <a:tr h="869914">
                <a:tc>
                  <a:txBody>
                    <a:bodyPr/>
                    <a:lstStyle/>
                    <a:p>
                      <a:pPr algn="ctr"/>
                      <a:r>
                        <a:rPr lang="en-IN" b="1" dirty="0"/>
                        <a:t>FEATRUES</a:t>
                      </a:r>
                    </a:p>
                  </a:txBody>
                  <a:tcPr anchor="ctr"/>
                </a:tc>
                <a:tc>
                  <a:txBody>
                    <a:bodyPr/>
                    <a:lstStyle/>
                    <a:p>
                      <a:pPr algn="ctr"/>
                      <a:r>
                        <a:rPr lang="en-IN" b="1" dirty="0"/>
                        <a:t>DOCKER SWARM</a:t>
                      </a:r>
                    </a:p>
                  </a:txBody>
                  <a:tcPr anchor="ctr"/>
                </a:tc>
                <a:tc>
                  <a:txBody>
                    <a:bodyPr/>
                    <a:lstStyle/>
                    <a:p>
                      <a:pPr algn="ctr"/>
                      <a:r>
                        <a:rPr lang="en-IN" b="1" dirty="0"/>
                        <a:t>KUBERNETES</a:t>
                      </a:r>
                    </a:p>
                  </a:txBody>
                  <a:tcPr anchor="ctr"/>
                </a:tc>
                <a:extLst>
                  <a:ext uri="{0D108BD9-81ED-4DB2-BD59-A6C34878D82A}">
                    <a16:rowId xmlns:a16="http://schemas.microsoft.com/office/drawing/2014/main" val="1888580970"/>
                  </a:ext>
                </a:extLst>
              </a:tr>
              <a:tr h="869914">
                <a:tc>
                  <a:txBody>
                    <a:bodyPr/>
                    <a:lstStyle/>
                    <a:p>
                      <a:pPr algn="ctr"/>
                      <a:r>
                        <a:rPr lang="en-IN" b="0" dirty="0"/>
                        <a:t>Setup</a:t>
                      </a:r>
                    </a:p>
                  </a:txBody>
                  <a:tcPr anchor="ctr"/>
                </a:tc>
                <a:tc>
                  <a:txBody>
                    <a:bodyPr/>
                    <a:lstStyle/>
                    <a:p>
                      <a:pPr algn="ctr"/>
                      <a:r>
                        <a:rPr lang="en-IN" b="0" dirty="0"/>
                        <a:t>Easy</a:t>
                      </a:r>
                    </a:p>
                  </a:txBody>
                  <a:tcPr anchor="ctr"/>
                </a:tc>
                <a:tc>
                  <a:txBody>
                    <a:bodyPr/>
                    <a:lstStyle/>
                    <a:p>
                      <a:pPr algn="ctr"/>
                      <a:r>
                        <a:rPr lang="en-IN" b="0" dirty="0"/>
                        <a:t>Complex</a:t>
                      </a:r>
                    </a:p>
                  </a:txBody>
                  <a:tcPr anchor="ctr"/>
                </a:tc>
                <a:extLst>
                  <a:ext uri="{0D108BD9-81ED-4DB2-BD59-A6C34878D82A}">
                    <a16:rowId xmlns:a16="http://schemas.microsoft.com/office/drawing/2014/main" val="3442395020"/>
                  </a:ext>
                </a:extLst>
              </a:tr>
              <a:tr h="869914">
                <a:tc>
                  <a:txBody>
                    <a:bodyPr/>
                    <a:lstStyle/>
                    <a:p>
                      <a:pPr algn="ctr"/>
                      <a:r>
                        <a:rPr lang="en-IN" b="0" dirty="0"/>
                        <a:t>Auto Scaling</a:t>
                      </a:r>
                    </a:p>
                  </a:txBody>
                  <a:tcPr anchor="ctr"/>
                </a:tc>
                <a:tc>
                  <a:txBody>
                    <a:bodyPr/>
                    <a:lstStyle/>
                    <a:p>
                      <a:pPr algn="ctr"/>
                      <a:r>
                        <a:rPr lang="en-IN" b="0" dirty="0"/>
                        <a:t>No Auto Scaling</a:t>
                      </a:r>
                    </a:p>
                  </a:txBody>
                  <a:tcPr anchor="ctr"/>
                </a:tc>
                <a:tc>
                  <a:txBody>
                    <a:bodyPr/>
                    <a:lstStyle/>
                    <a:p>
                      <a:pPr algn="ctr"/>
                      <a:r>
                        <a:rPr lang="en-IN" b="0" dirty="0"/>
                        <a:t>Auto Scaling</a:t>
                      </a:r>
                    </a:p>
                  </a:txBody>
                  <a:tcPr anchor="ctr"/>
                </a:tc>
                <a:extLst>
                  <a:ext uri="{0D108BD9-81ED-4DB2-BD59-A6C34878D82A}">
                    <a16:rowId xmlns:a16="http://schemas.microsoft.com/office/drawing/2014/main" val="4231084928"/>
                  </a:ext>
                </a:extLst>
              </a:tr>
              <a:tr h="869914">
                <a:tc>
                  <a:txBody>
                    <a:bodyPr/>
                    <a:lstStyle/>
                    <a:p>
                      <a:pPr algn="ctr"/>
                      <a:r>
                        <a:rPr lang="en-IN" b="0" dirty="0"/>
                        <a:t>Community</a:t>
                      </a:r>
                    </a:p>
                  </a:txBody>
                  <a:tcPr anchor="ctr"/>
                </a:tc>
                <a:tc>
                  <a:txBody>
                    <a:bodyPr/>
                    <a:lstStyle/>
                    <a:p>
                      <a:pPr algn="ctr"/>
                      <a:r>
                        <a:rPr lang="en-IN" b="0" dirty="0"/>
                        <a:t>Good community</a:t>
                      </a:r>
                    </a:p>
                  </a:txBody>
                  <a:tcPr anchor="ctr"/>
                </a:tc>
                <a:tc>
                  <a:txBody>
                    <a:bodyPr/>
                    <a:lstStyle/>
                    <a:p>
                      <a:pPr algn="ctr"/>
                      <a:r>
                        <a:rPr lang="en-IN" b="0" dirty="0"/>
                        <a:t>Greater community for users like documentation, support and resources</a:t>
                      </a:r>
                    </a:p>
                  </a:txBody>
                  <a:tcPr anchor="ctr"/>
                </a:tc>
                <a:extLst>
                  <a:ext uri="{0D108BD9-81ED-4DB2-BD59-A6C34878D82A}">
                    <a16:rowId xmlns:a16="http://schemas.microsoft.com/office/drawing/2014/main" val="4102928277"/>
                  </a:ext>
                </a:extLst>
              </a:tr>
              <a:tr h="869914">
                <a:tc>
                  <a:txBody>
                    <a:bodyPr/>
                    <a:lstStyle/>
                    <a:p>
                      <a:pPr algn="ctr"/>
                      <a:r>
                        <a:rPr lang="en-IN" b="0" dirty="0"/>
                        <a:t>GUI</a:t>
                      </a:r>
                    </a:p>
                  </a:txBody>
                  <a:tcPr anchor="ctr"/>
                </a:tc>
                <a:tc>
                  <a:txBody>
                    <a:bodyPr/>
                    <a:lstStyle/>
                    <a:p>
                      <a:pPr algn="ctr"/>
                      <a:r>
                        <a:rPr lang="en-IN" b="0" dirty="0"/>
                        <a:t>No GUI</a:t>
                      </a:r>
                    </a:p>
                  </a:txBody>
                  <a:tcPr anchor="ctr"/>
                </a:tc>
                <a:tc>
                  <a:txBody>
                    <a:bodyPr/>
                    <a:lstStyle/>
                    <a:p>
                      <a:pPr algn="ctr"/>
                      <a:r>
                        <a:rPr lang="en-IN" b="0" dirty="0"/>
                        <a:t>GUI</a:t>
                      </a:r>
                    </a:p>
                  </a:txBody>
                  <a:tcPr anchor="ctr"/>
                </a:tc>
                <a:extLst>
                  <a:ext uri="{0D108BD9-81ED-4DB2-BD59-A6C34878D82A}">
                    <a16:rowId xmlns:a16="http://schemas.microsoft.com/office/drawing/2014/main" val="1843367487"/>
                  </a:ext>
                </a:extLst>
              </a:tr>
            </a:tbl>
          </a:graphicData>
        </a:graphic>
      </p:graphicFrame>
      <p:sp>
        <p:nvSpPr>
          <p:cNvPr id="11" name="Title 6">
            <a:extLst>
              <a:ext uri="{FF2B5EF4-FFF2-40B4-BE49-F238E27FC236}">
                <a16:creationId xmlns:a16="http://schemas.microsoft.com/office/drawing/2014/main" id="{F9339E1F-87E5-8136-2787-C2E81431BF8F}"/>
              </a:ext>
            </a:extLst>
          </p:cNvPr>
          <p:cNvSpPr txBox="1">
            <a:spLocks/>
          </p:cNvSpPr>
          <p:nvPr/>
        </p:nvSpPr>
        <p:spPr>
          <a:xfrm>
            <a:off x="679554" y="1226769"/>
            <a:ext cx="10972800" cy="749511"/>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IN" sz="2000" dirty="0"/>
              <a:t>Earlier we used Docker Swarm as a container orchestration tool that we used to manage</a:t>
            </a:r>
          </a:p>
          <a:p>
            <a:r>
              <a:rPr lang="en-IN" sz="2000" dirty="0"/>
              <a:t>Multiple containerized applications on our environments.</a:t>
            </a:r>
          </a:p>
        </p:txBody>
      </p:sp>
    </p:spTree>
    <p:extLst>
      <p:ext uri="{BB962C8B-B14F-4D97-AF65-F5344CB8AC3E}">
        <p14:creationId xmlns:p14="http://schemas.microsoft.com/office/powerpoint/2010/main" val="21614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9" name="Picture 18" descr="Forklift lifting a container in the yard">
            <a:extLst>
              <a:ext uri="{FF2B5EF4-FFF2-40B4-BE49-F238E27FC236}">
                <a16:creationId xmlns:a16="http://schemas.microsoft.com/office/drawing/2014/main" id="{22018B94-ADBD-B2DA-E577-8F5C02453E0A}"/>
              </a:ext>
            </a:extLst>
          </p:cNvPr>
          <p:cNvPicPr>
            <a:picLocks noChangeAspect="1"/>
          </p:cNvPicPr>
          <p:nvPr/>
        </p:nvPicPr>
        <p:blipFill rotWithShape="1">
          <a:blip r:embed="rId2"/>
          <a:srcRect l="3647" r="21939" b="-2"/>
          <a:stretch/>
        </p:blipFill>
        <p:spPr>
          <a:xfrm>
            <a:off x="2" y="10"/>
            <a:ext cx="5934154" cy="5921105"/>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7" name="Content Placeholder 6">
            <a:extLst>
              <a:ext uri="{FF2B5EF4-FFF2-40B4-BE49-F238E27FC236}">
                <a16:creationId xmlns:a16="http://schemas.microsoft.com/office/drawing/2014/main" id="{8459269F-578C-507A-0B0B-2F8831099EFE}"/>
              </a:ext>
            </a:extLst>
          </p:cNvPr>
          <p:cNvSpPr>
            <a:spLocks noGrp="1"/>
          </p:cNvSpPr>
          <p:nvPr>
            <p:ph idx="1"/>
          </p:nvPr>
        </p:nvSpPr>
        <p:spPr>
          <a:xfrm>
            <a:off x="6096000" y="314161"/>
            <a:ext cx="5671278" cy="6371451"/>
          </a:xfrm>
        </p:spPr>
        <p:txBody>
          <a:bodyPr>
            <a:normAutofit lnSpcReduction="10000"/>
          </a:bodyPr>
          <a:lstStyle/>
          <a:p>
            <a:pPr>
              <a:lnSpc>
                <a:spcPct val="100000"/>
              </a:lnSpc>
            </a:pPr>
            <a:r>
              <a:rPr lang="en-IN" sz="1800" b="1" dirty="0"/>
              <a:t>KUBERNETES:</a:t>
            </a:r>
          </a:p>
          <a:p>
            <a:pPr>
              <a:lnSpc>
                <a:spcPct val="100000"/>
              </a:lnSpc>
            </a:pPr>
            <a:r>
              <a:rPr lang="en-IN" sz="1800" dirty="0"/>
              <a:t>It is an open-source container orchestration platform.</a:t>
            </a:r>
          </a:p>
          <a:p>
            <a:pPr>
              <a:lnSpc>
                <a:spcPct val="100000"/>
              </a:lnSpc>
            </a:pPr>
            <a:r>
              <a:rPr lang="en-IN" sz="1800" dirty="0"/>
              <a:t>It is used to automates many of the manual process like deploying, managing and scaling containerized applications.</a:t>
            </a:r>
          </a:p>
          <a:p>
            <a:pPr>
              <a:lnSpc>
                <a:spcPct val="100000"/>
              </a:lnSpc>
            </a:pPr>
            <a:r>
              <a:rPr lang="en-IN" sz="1800" dirty="0"/>
              <a:t>Kubernetes was developed by GOOGLE using GO Language.</a:t>
            </a:r>
          </a:p>
          <a:p>
            <a:pPr>
              <a:lnSpc>
                <a:spcPct val="100000"/>
              </a:lnSpc>
            </a:pPr>
            <a:r>
              <a:rPr lang="en-IN" sz="1800" dirty="0"/>
              <a:t>Google donated K8’s to CNCF in 2014.</a:t>
            </a:r>
          </a:p>
          <a:p>
            <a:pPr>
              <a:lnSpc>
                <a:spcPct val="100000"/>
              </a:lnSpc>
            </a:pPr>
            <a:r>
              <a:rPr lang="en-IN" sz="1800" dirty="0"/>
              <a:t>1</a:t>
            </a:r>
            <a:r>
              <a:rPr lang="en-IN" sz="1800" baseline="30000" dirty="0"/>
              <a:t>st</a:t>
            </a:r>
            <a:r>
              <a:rPr lang="en-IN" sz="1800" dirty="0"/>
              <a:t> version was released in 2015.</a:t>
            </a:r>
          </a:p>
          <a:p>
            <a:pPr>
              <a:lnSpc>
                <a:spcPct val="100000"/>
              </a:lnSpc>
            </a:pPr>
            <a:endParaRPr lang="en-IN" sz="1800" dirty="0"/>
          </a:p>
          <a:p>
            <a:pPr>
              <a:lnSpc>
                <a:spcPct val="100000"/>
              </a:lnSpc>
            </a:pPr>
            <a:r>
              <a:rPr lang="en-IN" sz="1800" b="1" dirty="0"/>
              <a:t>WHY KUBERNETES:</a:t>
            </a:r>
          </a:p>
          <a:p>
            <a:pPr>
              <a:lnSpc>
                <a:spcPct val="100000"/>
              </a:lnSpc>
            </a:pPr>
            <a:r>
              <a:rPr lang="en-IN" sz="1800" dirty="0"/>
              <a:t>Containers are a good and easy way to bundle and run your applications. </a:t>
            </a:r>
          </a:p>
          <a:p>
            <a:pPr>
              <a:lnSpc>
                <a:spcPct val="100000"/>
              </a:lnSpc>
            </a:pPr>
            <a:r>
              <a:rPr lang="en-IN" sz="1800" dirty="0"/>
              <a:t>In a production environment, you need to manage the containers that run the applications and ensure that there is no downtime. In docker we used docker swarm for this, but any how docker has drawbacks!</a:t>
            </a:r>
          </a:p>
          <a:p>
            <a:pPr>
              <a:lnSpc>
                <a:spcPct val="100000"/>
              </a:lnSpc>
            </a:pPr>
            <a:r>
              <a:rPr lang="en-IN" sz="1800" dirty="0"/>
              <a:t>So we moved to KUBERNETES.</a:t>
            </a:r>
          </a:p>
        </p:txBody>
      </p:sp>
    </p:spTree>
    <p:extLst>
      <p:ext uri="{BB962C8B-B14F-4D97-AF65-F5344CB8AC3E}">
        <p14:creationId xmlns:p14="http://schemas.microsoft.com/office/powerpoint/2010/main" val="214247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uter server&#10;&#10;Description automatically generated">
            <a:extLst>
              <a:ext uri="{FF2B5EF4-FFF2-40B4-BE49-F238E27FC236}">
                <a16:creationId xmlns:a16="http://schemas.microsoft.com/office/drawing/2014/main" id="{00FD2BF0-3921-C773-0770-22CDDC8A338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4813" y="180565"/>
            <a:ext cx="11587397" cy="6490058"/>
          </a:xfrm>
        </p:spPr>
      </p:pic>
      <p:pic>
        <p:nvPicPr>
          <p:cNvPr id="7" name="Content Placeholder 4" descr="A diagram of a computer server&#10;&#10;Description automatically generated">
            <a:extLst>
              <a:ext uri="{FF2B5EF4-FFF2-40B4-BE49-F238E27FC236}">
                <a16:creationId xmlns:a16="http://schemas.microsoft.com/office/drawing/2014/main" id="{4F77FAD2-3977-AC26-0024-B8708808D1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7213" y="332965"/>
            <a:ext cx="11587397" cy="6490058"/>
          </a:xfrm>
          <a:prstGeom prst="rect">
            <a:avLst/>
          </a:prstGeom>
        </p:spPr>
      </p:pic>
    </p:spTree>
    <p:extLst>
      <p:ext uri="{BB962C8B-B14F-4D97-AF65-F5344CB8AC3E}">
        <p14:creationId xmlns:p14="http://schemas.microsoft.com/office/powerpoint/2010/main" val="311117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F7281-6B58-9014-81B2-F0B1B80B2158}"/>
              </a:ext>
            </a:extLst>
          </p:cNvPr>
          <p:cNvSpPr>
            <a:spLocks noGrp="1"/>
          </p:cNvSpPr>
          <p:nvPr>
            <p:ph idx="1"/>
          </p:nvPr>
        </p:nvSpPr>
        <p:spPr>
          <a:xfrm>
            <a:off x="609600" y="209862"/>
            <a:ext cx="10972800" cy="6340840"/>
          </a:xfrm>
        </p:spPr>
        <p:txBody>
          <a:bodyPr/>
          <a:lstStyle/>
          <a:p>
            <a:r>
              <a:rPr lang="en-IN" dirty="0"/>
              <a:t>CLUSTER:</a:t>
            </a:r>
          </a:p>
          <a:p>
            <a:pPr marL="342900" indent="-342900">
              <a:buSzPct val="150000"/>
              <a:buFont typeface="Arial" panose="020B0604020202020204" pitchFamily="34" charset="0"/>
              <a:buChar char="•"/>
            </a:pPr>
            <a:r>
              <a:rPr lang="en-IN" dirty="0"/>
              <a:t>It is a group of servers it will have both manager and worker nodes.</a:t>
            </a:r>
          </a:p>
          <a:p>
            <a:pPr marL="342900" indent="-342900">
              <a:buSzPct val="150000"/>
              <a:buFont typeface="Arial" panose="020B0604020202020204" pitchFamily="34" charset="0"/>
              <a:buChar char="•"/>
            </a:pPr>
            <a:r>
              <a:rPr lang="en-IN" dirty="0"/>
              <a:t>Master Node is used to assign tasks to Worker Nodes.</a:t>
            </a:r>
          </a:p>
          <a:p>
            <a:pPr marL="342900" indent="-342900">
              <a:buSzPct val="150000"/>
              <a:buFont typeface="Arial" panose="020B0604020202020204" pitchFamily="34" charset="0"/>
              <a:buChar char="•"/>
            </a:pPr>
            <a:r>
              <a:rPr lang="en-IN" dirty="0"/>
              <a:t>Worker Node will perform the task.</a:t>
            </a:r>
          </a:p>
          <a:p>
            <a:pPr marL="342900" indent="-342900">
              <a:buSzPct val="150000"/>
              <a:buFont typeface="Arial" panose="020B0604020202020204" pitchFamily="34" charset="0"/>
              <a:buChar char="•"/>
            </a:pPr>
            <a:r>
              <a:rPr lang="en-IN" dirty="0"/>
              <a:t>We have 4 components in Master Node</a:t>
            </a:r>
          </a:p>
          <a:p>
            <a:pPr marL="571500" lvl="1" indent="-342900">
              <a:buFont typeface="+mj-lt"/>
              <a:buAutoNum type="arabicPeriod"/>
            </a:pPr>
            <a:r>
              <a:rPr lang="en-IN" dirty="0"/>
              <a:t>API Server</a:t>
            </a:r>
          </a:p>
          <a:p>
            <a:pPr marL="571500" lvl="1" indent="-342900">
              <a:buFont typeface="+mj-lt"/>
              <a:buAutoNum type="arabicPeriod"/>
            </a:pPr>
            <a:r>
              <a:rPr lang="en-IN" dirty="0"/>
              <a:t>ETCD</a:t>
            </a:r>
          </a:p>
          <a:p>
            <a:pPr marL="571500" lvl="1" indent="-342900">
              <a:buFont typeface="+mj-lt"/>
              <a:buAutoNum type="arabicPeriod"/>
            </a:pPr>
            <a:r>
              <a:rPr lang="en-IN" dirty="0"/>
              <a:t>Controllers-manager</a:t>
            </a:r>
          </a:p>
          <a:p>
            <a:pPr marL="571500" lvl="1" indent="-342900">
              <a:buFont typeface="+mj-lt"/>
              <a:buAutoNum type="arabicPeriod"/>
            </a:pPr>
            <a:r>
              <a:rPr lang="en-IN" dirty="0"/>
              <a:t>Schedulers</a:t>
            </a:r>
          </a:p>
          <a:p>
            <a:pPr marL="342900" indent="-342900">
              <a:buSzPct val="150000"/>
              <a:buFont typeface="Arial" panose="020B0604020202020204" pitchFamily="34" charset="0"/>
              <a:buChar char="•"/>
            </a:pPr>
            <a:r>
              <a:rPr lang="en-IN" dirty="0"/>
              <a:t>We have 4 components in Worker Node</a:t>
            </a:r>
          </a:p>
          <a:p>
            <a:pPr marL="571500" lvl="1" indent="-342900">
              <a:buFont typeface="+mj-lt"/>
              <a:buAutoNum type="arabicPeriod"/>
            </a:pPr>
            <a:r>
              <a:rPr lang="en-IN" dirty="0" err="1"/>
              <a:t>Kubelet</a:t>
            </a:r>
            <a:endParaRPr lang="en-IN" dirty="0"/>
          </a:p>
          <a:p>
            <a:pPr marL="571500" lvl="1" indent="-342900">
              <a:buFont typeface="+mj-lt"/>
              <a:buAutoNum type="arabicPeriod"/>
            </a:pPr>
            <a:r>
              <a:rPr lang="en-IN" dirty="0" err="1"/>
              <a:t>Kube</a:t>
            </a:r>
            <a:r>
              <a:rPr lang="en-IN" dirty="0"/>
              <a:t>-Proxy</a:t>
            </a:r>
          </a:p>
          <a:p>
            <a:pPr marL="571500" lvl="1" indent="-342900">
              <a:buFont typeface="+mj-lt"/>
              <a:buAutoNum type="arabicPeriod"/>
            </a:pPr>
            <a:r>
              <a:rPr lang="en-IN" dirty="0"/>
              <a:t>Pod</a:t>
            </a:r>
          </a:p>
          <a:p>
            <a:pPr marL="571500" lvl="1" indent="-342900">
              <a:buFont typeface="+mj-lt"/>
              <a:buAutoNum type="arabicPeriod"/>
            </a:pPr>
            <a:r>
              <a:rPr lang="en-IN" dirty="0"/>
              <a:t>Container</a:t>
            </a:r>
          </a:p>
          <a:p>
            <a:pPr marL="571500" lvl="1" indent="-342900">
              <a:buFontTx/>
              <a:buChar char="-"/>
            </a:pPr>
            <a:endParaRPr lang="en-IN" dirty="0"/>
          </a:p>
        </p:txBody>
      </p:sp>
      <p:pic>
        <p:nvPicPr>
          <p:cNvPr id="4" name="Content Placeholder 4" descr="A diagram of a computer server&#10;&#10;Description automatically generated">
            <a:extLst>
              <a:ext uri="{FF2B5EF4-FFF2-40B4-BE49-F238E27FC236}">
                <a16:creationId xmlns:a16="http://schemas.microsoft.com/office/drawing/2014/main" id="{17E0129F-85C2-6EB3-A7A7-863CE4AC8C0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34374" y="1549831"/>
            <a:ext cx="6187536" cy="5000871"/>
          </a:xfrm>
          <a:prstGeom prst="rect">
            <a:avLst/>
          </a:prstGeom>
        </p:spPr>
      </p:pic>
    </p:spTree>
    <p:extLst>
      <p:ext uri="{BB962C8B-B14F-4D97-AF65-F5344CB8AC3E}">
        <p14:creationId xmlns:p14="http://schemas.microsoft.com/office/powerpoint/2010/main" val="497253132"/>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108</TotalTime>
  <Words>235</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Posterama</vt:lpstr>
      <vt:lpstr>SplashVTI</vt:lpstr>
      <vt:lpstr>Kubernetes K8S</vt:lpstr>
      <vt:lpstr>Kubernetes:</vt:lpstr>
      <vt:lpstr>WHY KUBERNETES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K8S</dc:title>
  <dc:creator>Chaithanya G</dc:creator>
  <cp:lastModifiedBy>Chaithanya G</cp:lastModifiedBy>
  <cp:revision>1</cp:revision>
  <dcterms:created xsi:type="dcterms:W3CDTF">2024-05-31T17:20:15Z</dcterms:created>
  <dcterms:modified xsi:type="dcterms:W3CDTF">2024-05-31T19:08:42Z</dcterms:modified>
</cp:coreProperties>
</file>