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5" r:id="rId3"/>
    <p:sldId id="305" r:id="rId4"/>
    <p:sldId id="296" r:id="rId5"/>
    <p:sldId id="297" r:id="rId6"/>
    <p:sldId id="298" r:id="rId7"/>
    <p:sldId id="299" r:id="rId8"/>
    <p:sldId id="306" r:id="rId9"/>
    <p:sldId id="300" r:id="rId10"/>
    <p:sldId id="302" r:id="rId11"/>
    <p:sldId id="304" r:id="rId12"/>
    <p:sldId id="30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70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39C0-5D46-DEFE-47EA-C5D2DE6C3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53F3B6-1728-F577-8797-38266757F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5BD7E9-32FF-9335-A69F-0312AE815763}"/>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5" name="Footer Placeholder 4">
            <a:extLst>
              <a:ext uri="{FF2B5EF4-FFF2-40B4-BE49-F238E27FC236}">
                <a16:creationId xmlns:a16="http://schemas.microsoft.com/office/drawing/2014/main" id="{9A78B311-6DD1-E36F-9D34-A7CCC3F89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54921-3A87-E7B7-7CF7-A4F04CD6B7D4}"/>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113365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DDD0-3259-6CAE-ECE2-32E9DE75C6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0883BD-0C46-492A-A6E5-AC4FFDD704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7BD049-8FC6-9E8C-9271-D538762F66FB}"/>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5" name="Footer Placeholder 4">
            <a:extLst>
              <a:ext uri="{FF2B5EF4-FFF2-40B4-BE49-F238E27FC236}">
                <a16:creationId xmlns:a16="http://schemas.microsoft.com/office/drawing/2014/main" id="{96813278-C7CA-01E9-B454-59E393A488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70C77A-5433-FF3A-B5F5-DA4995D182B8}"/>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404787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2620CE-EAD2-34C9-CB82-FE897DF1A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85DA08-BAA5-970F-C972-E2A5547B67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82D78B-543B-090C-C135-A2A64FDAE493}"/>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5" name="Footer Placeholder 4">
            <a:extLst>
              <a:ext uri="{FF2B5EF4-FFF2-40B4-BE49-F238E27FC236}">
                <a16:creationId xmlns:a16="http://schemas.microsoft.com/office/drawing/2014/main" id="{CE03F6CE-4368-CAC4-14F7-A2557382C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33039-C06F-F33F-C723-A991A29D553F}"/>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4068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2241-305D-B368-AFAA-A416F5783A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225805-29B5-A130-8390-AE836D3A25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A57D9-6A4C-78C8-8F52-D7965449D5A7}"/>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5" name="Footer Placeholder 4">
            <a:extLst>
              <a:ext uri="{FF2B5EF4-FFF2-40B4-BE49-F238E27FC236}">
                <a16:creationId xmlns:a16="http://schemas.microsoft.com/office/drawing/2014/main" id="{D3A22449-65AE-C6D6-3C0D-DBE3135CA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EEAE0-50B4-EDE9-B4E8-706E295A9F01}"/>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309986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7F7B-CF5A-ED57-8189-24F562B213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10CBA5-D948-42E8-F727-3CD1B9F80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24DB91-7FF9-37A3-1884-3DFD401B53FA}"/>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5" name="Footer Placeholder 4">
            <a:extLst>
              <a:ext uri="{FF2B5EF4-FFF2-40B4-BE49-F238E27FC236}">
                <a16:creationId xmlns:a16="http://schemas.microsoft.com/office/drawing/2014/main" id="{D2F37966-24E7-9EBA-9E46-74014E190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219ED-A671-A956-92C8-33A78A393767}"/>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170359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19EE-8B10-DCAF-055A-2CCDD9B817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4B29EC-00B7-280C-D9F1-CB0043DA82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422789-02FA-8672-529E-4513FE3A3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B438FF-BADC-F855-7E8F-02739FBDFDA8}"/>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6" name="Footer Placeholder 5">
            <a:extLst>
              <a:ext uri="{FF2B5EF4-FFF2-40B4-BE49-F238E27FC236}">
                <a16:creationId xmlns:a16="http://schemas.microsoft.com/office/drawing/2014/main" id="{B2712589-4CEB-F272-5C07-202A71C2FC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91B265-A08E-D25B-9ECD-A6AB86771CFF}"/>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821706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866C-45F5-E365-3DAE-669AC5AD27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A6819B-02D8-D6C7-DAD9-20F31039F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146824-4D96-E574-D1D3-1D17BC2C4A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0FE5DF-D939-865F-3F12-6096C7E82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042246-CA03-5E37-FC35-7714377DE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C6D7D5-E2B2-E403-A33A-11C2C51DB322}"/>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8" name="Footer Placeholder 7">
            <a:extLst>
              <a:ext uri="{FF2B5EF4-FFF2-40B4-BE49-F238E27FC236}">
                <a16:creationId xmlns:a16="http://schemas.microsoft.com/office/drawing/2014/main" id="{02E5E3C1-CDA0-DF2F-E1CB-4AA292F310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6FA4CC-007F-AED7-8F58-E0453F10FDFE}"/>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151392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185E-FE13-ADCA-37B7-7F759905CD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C0C80F-1514-CC13-BF54-C6F2FAF500C5}"/>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4" name="Footer Placeholder 3">
            <a:extLst>
              <a:ext uri="{FF2B5EF4-FFF2-40B4-BE49-F238E27FC236}">
                <a16:creationId xmlns:a16="http://schemas.microsoft.com/office/drawing/2014/main" id="{7029ECDC-1565-42AE-6A7E-C62A3DC9DD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399EC1-4EA3-46E7-CD39-5B26409CAE95}"/>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74924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62BCC-7138-B449-B398-2083FF6EA2DC}"/>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3" name="Footer Placeholder 2">
            <a:extLst>
              <a:ext uri="{FF2B5EF4-FFF2-40B4-BE49-F238E27FC236}">
                <a16:creationId xmlns:a16="http://schemas.microsoft.com/office/drawing/2014/main" id="{A7F9CDB0-0ECF-E5F1-73C4-6806B13C86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6BE33D-9608-D9D1-AC47-772C7A054C85}"/>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328862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732B-30A6-4A84-F7B0-C53F2E863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1C818D-11FF-DD1D-C711-D08FCC3E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843DBE-E050-5AFA-2095-7263CB9E6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4D54C-83A0-7AA6-0BC8-6327977F039F}"/>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6" name="Footer Placeholder 5">
            <a:extLst>
              <a:ext uri="{FF2B5EF4-FFF2-40B4-BE49-F238E27FC236}">
                <a16:creationId xmlns:a16="http://schemas.microsoft.com/office/drawing/2014/main" id="{5A37AA60-7D7D-6331-D396-63B3D68CA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76BA98-82F3-616E-E68E-027AD6366B8A}"/>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321172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A99C-02AE-19FE-B914-D10D05375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593566-1440-9B18-7D45-058230D89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B00AFC-D65B-405F-C004-5B06C0FA9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43E32-383C-B5CF-9469-5BE1464E62AF}"/>
              </a:ext>
            </a:extLst>
          </p:cNvPr>
          <p:cNvSpPr>
            <a:spLocks noGrp="1"/>
          </p:cNvSpPr>
          <p:nvPr>
            <p:ph type="dt" sz="half" idx="10"/>
          </p:nvPr>
        </p:nvSpPr>
        <p:spPr/>
        <p:txBody>
          <a:bodyPr/>
          <a:lstStyle/>
          <a:p>
            <a:fld id="{2BC6357C-C4BE-4409-9884-DA91AB61A774}" type="datetimeFigureOut">
              <a:rPr lang="en-IN" smtClean="0"/>
              <a:t>10-05-2024</a:t>
            </a:fld>
            <a:endParaRPr lang="en-IN"/>
          </a:p>
        </p:txBody>
      </p:sp>
      <p:sp>
        <p:nvSpPr>
          <p:cNvPr id="6" name="Footer Placeholder 5">
            <a:extLst>
              <a:ext uri="{FF2B5EF4-FFF2-40B4-BE49-F238E27FC236}">
                <a16:creationId xmlns:a16="http://schemas.microsoft.com/office/drawing/2014/main" id="{597FF54A-F005-9E8E-EDA1-8C076FDE1A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F2C29B-1411-FC3C-2E5D-09188925FD10}"/>
              </a:ext>
            </a:extLst>
          </p:cNvPr>
          <p:cNvSpPr>
            <a:spLocks noGrp="1"/>
          </p:cNvSpPr>
          <p:nvPr>
            <p:ph type="sldNum" sz="quarter" idx="12"/>
          </p:nvPr>
        </p:nvSpPr>
        <p:spPr/>
        <p:txBody>
          <a:bodyPr/>
          <a:lstStyle/>
          <a:p>
            <a:fld id="{3F53F04F-B2CE-4A46-B5C6-A63B812C8B53}" type="slidenum">
              <a:rPr lang="en-IN" smtClean="0"/>
              <a:t>‹#›</a:t>
            </a:fld>
            <a:endParaRPr lang="en-IN"/>
          </a:p>
        </p:txBody>
      </p:sp>
    </p:spTree>
    <p:extLst>
      <p:ext uri="{BB962C8B-B14F-4D97-AF65-F5344CB8AC3E}">
        <p14:creationId xmlns:p14="http://schemas.microsoft.com/office/powerpoint/2010/main" val="408930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6B5A-E826-44C3-48F6-77A4D06E5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A002F4-2308-5E07-BA06-1D447679E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37DA6-EA32-9191-D411-872AEA9F7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6357C-C4BE-4409-9884-DA91AB61A774}" type="datetimeFigureOut">
              <a:rPr lang="en-IN" smtClean="0"/>
              <a:t>10-05-2024</a:t>
            </a:fld>
            <a:endParaRPr lang="en-IN"/>
          </a:p>
        </p:txBody>
      </p:sp>
      <p:sp>
        <p:nvSpPr>
          <p:cNvPr id="5" name="Footer Placeholder 4">
            <a:extLst>
              <a:ext uri="{FF2B5EF4-FFF2-40B4-BE49-F238E27FC236}">
                <a16:creationId xmlns:a16="http://schemas.microsoft.com/office/drawing/2014/main" id="{9089BB6A-DB75-3AAC-2AEB-5D1FA9820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5C991D-4616-79B8-6E6F-5B4B55FEB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3F04F-B2CE-4A46-B5C6-A63B812C8B53}" type="slidenum">
              <a:rPr lang="en-IN" smtClean="0"/>
              <a:t>‹#›</a:t>
            </a:fld>
            <a:endParaRPr lang="en-IN"/>
          </a:p>
        </p:txBody>
      </p:sp>
    </p:spTree>
    <p:extLst>
      <p:ext uri="{BB962C8B-B14F-4D97-AF65-F5344CB8AC3E}">
        <p14:creationId xmlns:p14="http://schemas.microsoft.com/office/powerpoint/2010/main" val="1049029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EBC739-A970-442F-F95C-210B7E98F0CF}"/>
              </a:ext>
            </a:extLst>
          </p:cNvPr>
          <p:cNvSpPr txBox="1"/>
          <p:nvPr/>
        </p:nvSpPr>
        <p:spPr>
          <a:xfrm>
            <a:off x="620975" y="333183"/>
            <a:ext cx="11383347" cy="1138773"/>
          </a:xfrm>
          <a:prstGeom prst="rect">
            <a:avLst/>
          </a:prstGeom>
          <a:noFill/>
        </p:spPr>
        <p:txBody>
          <a:bodyPr wrap="square">
            <a:spAutoFit/>
          </a:bodyPr>
          <a:lstStyle/>
          <a:p>
            <a:pPr algn="ctr">
              <a:lnSpc>
                <a:spcPct val="100000"/>
              </a:lnSpc>
            </a:pPr>
            <a:r>
              <a:rPr lang="en-US" sz="3200" dirty="0">
                <a:solidFill>
                  <a:srgbClr val="C00000"/>
                </a:solidFill>
                <a:latin typeface="Times New Roman" panose="02020603050405020304" pitchFamily="18" charset="0"/>
                <a:cs typeface="Times New Roman" panose="02020603050405020304" pitchFamily="18" charset="0"/>
              </a:rPr>
              <a:t>Lingayas Institute of Management and Technology </a:t>
            </a:r>
          </a:p>
          <a:p>
            <a:pPr algn="ctr"/>
            <a:r>
              <a:rPr lang="en-US" sz="1800" b="1" dirty="0">
                <a:latin typeface="Times New Roman" panose="02020603050405020304" pitchFamily="18" charset="0"/>
                <a:ea typeface="Batang" panose="02030600000101010101" pitchFamily="18" charset="-127"/>
                <a:cs typeface="Times New Roman" panose="02020603050405020304" pitchFamily="18" charset="0"/>
              </a:rPr>
              <a:t>Approved by AICTE, Affiliated to JNTU Kakinada, </a:t>
            </a:r>
            <a:r>
              <a:rPr lang="en-US" sz="1800" b="1" dirty="0">
                <a:solidFill>
                  <a:srgbClr val="C00000"/>
                </a:solidFill>
                <a:latin typeface="Times New Roman" panose="02020603050405020304" pitchFamily="18" charset="0"/>
                <a:cs typeface="Times New Roman" panose="02020603050405020304" pitchFamily="18" charset="0"/>
              </a:rPr>
              <a:t>Accredited with </a:t>
            </a:r>
            <a:r>
              <a:rPr lang="en-US" sz="1800" b="1" u="sng" dirty="0">
                <a:solidFill>
                  <a:srgbClr val="C00000"/>
                </a:solidFill>
                <a:latin typeface="Times New Roman" panose="02020603050405020304" pitchFamily="18" charset="0"/>
                <a:cs typeface="Times New Roman" panose="02020603050405020304" pitchFamily="18" charset="0"/>
              </a:rPr>
              <a:t>A Grade by NAAC </a:t>
            </a:r>
            <a:r>
              <a:rPr lang="en-US" sz="1800" b="1" dirty="0">
                <a:solidFill>
                  <a:srgbClr val="C00000"/>
                </a:solidFill>
                <a:latin typeface="Times New Roman" panose="02020603050405020304" pitchFamily="18" charset="0"/>
                <a:cs typeface="Times New Roman" panose="02020603050405020304" pitchFamily="18" charset="0"/>
              </a:rPr>
              <a:t>and </a:t>
            </a:r>
          </a:p>
          <a:p>
            <a:pPr algn="ctr"/>
            <a:r>
              <a:rPr lang="en-US" sz="1800" b="1" u="sng" dirty="0">
                <a:solidFill>
                  <a:srgbClr val="002060"/>
                </a:solidFill>
                <a:latin typeface="Times New Roman" panose="02020603050405020304" pitchFamily="18" charset="0"/>
                <a:cs typeface="Times New Roman" panose="02020603050405020304" pitchFamily="18" charset="0"/>
              </a:rPr>
              <a:t>UG-CSE is accredited by NBA</a:t>
            </a:r>
          </a:p>
        </p:txBody>
      </p:sp>
      <p:pic>
        <p:nvPicPr>
          <p:cNvPr id="9" name="object 4">
            <a:extLst>
              <a:ext uri="{FF2B5EF4-FFF2-40B4-BE49-F238E27FC236}">
                <a16:creationId xmlns:a16="http://schemas.microsoft.com/office/drawing/2014/main" id="{A657978E-9FAB-C9BA-F7CB-64164DB0EB60}"/>
              </a:ext>
            </a:extLst>
          </p:cNvPr>
          <p:cNvPicPr/>
          <p:nvPr/>
        </p:nvPicPr>
        <p:blipFill>
          <a:blip r:embed="rId2" cstate="print"/>
          <a:stretch>
            <a:fillRect/>
          </a:stretch>
        </p:blipFill>
        <p:spPr>
          <a:xfrm>
            <a:off x="187678" y="46653"/>
            <a:ext cx="1314340" cy="1766085"/>
          </a:xfrm>
          <a:prstGeom prst="rect">
            <a:avLst/>
          </a:prstGeom>
        </p:spPr>
      </p:pic>
      <p:sp>
        <p:nvSpPr>
          <p:cNvPr id="10" name="TextBox 9">
            <a:extLst>
              <a:ext uri="{FF2B5EF4-FFF2-40B4-BE49-F238E27FC236}">
                <a16:creationId xmlns:a16="http://schemas.microsoft.com/office/drawing/2014/main" id="{EF635000-FC82-8062-B024-407643475D32}"/>
              </a:ext>
            </a:extLst>
          </p:cNvPr>
          <p:cNvSpPr txBox="1"/>
          <p:nvPr/>
        </p:nvSpPr>
        <p:spPr>
          <a:xfrm>
            <a:off x="3681313" y="1701324"/>
            <a:ext cx="4829371"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F52E1C0-5B95-EA61-F3F9-9C2CDD9D1C7D}"/>
              </a:ext>
            </a:extLst>
          </p:cNvPr>
          <p:cNvSpPr txBox="1"/>
          <p:nvPr/>
        </p:nvSpPr>
        <p:spPr>
          <a:xfrm>
            <a:off x="8610600" y="4362802"/>
            <a:ext cx="3027947" cy="769441"/>
          </a:xfrm>
          <a:prstGeom prst="rect">
            <a:avLst/>
          </a:prstGeom>
          <a:noFill/>
        </p:spPr>
        <p:txBody>
          <a:bodyPr wrap="square">
            <a:spAutoFit/>
          </a:bodyPr>
          <a:lstStyle/>
          <a:p>
            <a:r>
              <a:rPr lang="en-IN" sz="2200" b="1" dirty="0">
                <a:latin typeface="Times New Roman" panose="02020603050405020304" pitchFamily="18" charset="0"/>
              </a:rPr>
              <a:t>Under the guidance of :  </a:t>
            </a:r>
          </a:p>
          <a:p>
            <a:r>
              <a:rPr lang="en-IN" sz="2200" dirty="0">
                <a:latin typeface="Times New Roman" panose="02020603050405020304" pitchFamily="18" charset="0"/>
              </a:rPr>
              <a:t>Mylapalli kanthi rekha</a:t>
            </a:r>
          </a:p>
        </p:txBody>
      </p:sp>
      <p:sp>
        <p:nvSpPr>
          <p:cNvPr id="12" name="TextBox 11">
            <a:extLst>
              <a:ext uri="{FF2B5EF4-FFF2-40B4-BE49-F238E27FC236}">
                <a16:creationId xmlns:a16="http://schemas.microsoft.com/office/drawing/2014/main" id="{F15ED5D3-3CC8-F6C1-0DC7-5B54D3E429B1}"/>
              </a:ext>
            </a:extLst>
          </p:cNvPr>
          <p:cNvSpPr txBox="1"/>
          <p:nvPr/>
        </p:nvSpPr>
        <p:spPr>
          <a:xfrm>
            <a:off x="553452" y="4309164"/>
            <a:ext cx="5715145" cy="1472198"/>
          </a:xfrm>
          <a:prstGeom prst="rect">
            <a:avLst/>
          </a:prstGeom>
          <a:noFill/>
        </p:spPr>
        <p:txBody>
          <a:bodyPr wrap="square">
            <a:spAutoFit/>
          </a:bodyPr>
          <a:lstStyle/>
          <a:p>
            <a:pPr marL="12700" marR="5080">
              <a:lnSpc>
                <a:spcPct val="100000"/>
              </a:lnSpc>
              <a:spcBef>
                <a:spcPts val="100"/>
              </a:spcBef>
            </a:pPr>
            <a:r>
              <a:rPr lang="en-IN" sz="2200" b="1" spc="-5" dirty="0">
                <a:uFill>
                  <a:solidFill>
                    <a:srgbClr val="000000"/>
                  </a:solidFill>
                </a:uFill>
                <a:latin typeface="Times New Roman" panose="02020603050405020304"/>
                <a:cs typeface="Times New Roman" panose="02020603050405020304"/>
              </a:rPr>
              <a:t>Batch No : 23</a:t>
            </a:r>
          </a:p>
          <a:p>
            <a:pPr marL="12700" marR="5080">
              <a:lnSpc>
                <a:spcPct val="100000"/>
              </a:lnSpc>
              <a:spcBef>
                <a:spcPts val="100"/>
              </a:spcBef>
            </a:pPr>
            <a:r>
              <a:rPr lang="en-IN" sz="2200" spc="5" dirty="0">
                <a:latin typeface="Times New Roman" panose="02020603050405020304"/>
                <a:cs typeface="Times New Roman" panose="02020603050405020304"/>
              </a:rPr>
              <a:t>1</a:t>
            </a:r>
            <a:r>
              <a:rPr lang="en-IN" sz="2200" b="1" spc="-5" dirty="0">
                <a:uFill>
                  <a:solidFill>
                    <a:srgbClr val="000000"/>
                  </a:solidFill>
                </a:uFill>
                <a:latin typeface="Times New Roman" panose="02020603050405020304"/>
                <a:cs typeface="Times New Roman" panose="02020603050405020304"/>
              </a:rPr>
              <a:t> . </a:t>
            </a:r>
            <a:r>
              <a:rPr lang="en-IN" sz="2200" spc="5" dirty="0">
                <a:latin typeface="Times New Roman" panose="02020603050405020304"/>
                <a:cs typeface="Times New Roman" panose="02020603050405020304"/>
              </a:rPr>
              <a:t>20NA1A0546 </a:t>
            </a:r>
            <a:r>
              <a:rPr lang="en-IN" sz="2200" b="1" spc="-5" dirty="0">
                <a:uFill>
                  <a:solidFill>
                    <a:srgbClr val="000000"/>
                  </a:solidFill>
                </a:uFill>
                <a:latin typeface="Times New Roman" panose="02020603050405020304"/>
                <a:cs typeface="Times New Roman" panose="02020603050405020304"/>
              </a:rPr>
              <a:t>- </a:t>
            </a:r>
            <a:r>
              <a:rPr lang="en-IN" sz="2200" spc="-5" dirty="0">
                <a:uFill>
                  <a:solidFill>
                    <a:srgbClr val="000000"/>
                  </a:solidFill>
                </a:uFill>
                <a:latin typeface="Times New Roman" panose="02020603050405020304"/>
                <a:cs typeface="Times New Roman" panose="02020603050405020304"/>
              </a:rPr>
              <a:t>A Madhan Mohan Reddy</a:t>
            </a:r>
            <a:br>
              <a:rPr lang="en-IN" sz="2200" spc="-5" dirty="0">
                <a:uFill>
                  <a:solidFill>
                    <a:srgbClr val="000000"/>
                  </a:solidFill>
                </a:uFill>
                <a:latin typeface="Times New Roman" panose="02020603050405020304"/>
                <a:cs typeface="Times New Roman" panose="02020603050405020304"/>
              </a:rPr>
            </a:br>
            <a:r>
              <a:rPr lang="en-IN" sz="2200" spc="-5" dirty="0">
                <a:uFill>
                  <a:solidFill>
                    <a:srgbClr val="000000"/>
                  </a:solidFill>
                </a:uFill>
                <a:latin typeface="Times New Roman" panose="02020603050405020304"/>
                <a:cs typeface="Times New Roman" panose="02020603050405020304"/>
              </a:rPr>
              <a:t>2 . 20NA1A0522 - M Durga Mahesh</a:t>
            </a:r>
          </a:p>
          <a:p>
            <a:pPr marL="12700" marR="5080">
              <a:lnSpc>
                <a:spcPct val="100000"/>
              </a:lnSpc>
              <a:spcBef>
                <a:spcPts val="100"/>
              </a:spcBef>
            </a:pPr>
            <a:r>
              <a:rPr lang="en-IN" sz="2200" spc="-5" dirty="0">
                <a:uFill>
                  <a:solidFill>
                    <a:srgbClr val="000000"/>
                  </a:solidFill>
                </a:uFill>
                <a:latin typeface="Times New Roman" panose="02020603050405020304"/>
                <a:cs typeface="Times New Roman" panose="02020603050405020304"/>
              </a:rPr>
              <a:t>3 . 20NA1A0586 - Sk Muzammil</a:t>
            </a:r>
            <a:endParaRPr lang="en-IN" sz="2200" spc="5" dirty="0">
              <a:latin typeface="Times New Roman" panose="02020603050405020304"/>
              <a:cs typeface="Times New Roman" panose="02020603050405020304"/>
            </a:endParaRPr>
          </a:p>
        </p:txBody>
      </p:sp>
      <p:sp>
        <p:nvSpPr>
          <p:cNvPr id="3" name="Rectangle 2">
            <a:extLst>
              <a:ext uri="{FF2B5EF4-FFF2-40B4-BE49-F238E27FC236}">
                <a16:creationId xmlns:a16="http://schemas.microsoft.com/office/drawing/2014/main" id="{6AB1A4D1-A0FD-89D1-33C1-302598B5EABC}"/>
              </a:ext>
            </a:extLst>
          </p:cNvPr>
          <p:cNvSpPr/>
          <p:nvPr/>
        </p:nvSpPr>
        <p:spPr>
          <a:xfrm>
            <a:off x="3141475" y="2300025"/>
            <a:ext cx="5909049" cy="523220"/>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Major Project  presentation on</a:t>
            </a:r>
          </a:p>
        </p:txBody>
      </p:sp>
      <p:sp>
        <p:nvSpPr>
          <p:cNvPr id="4" name="TextBox 3">
            <a:extLst>
              <a:ext uri="{FF2B5EF4-FFF2-40B4-BE49-F238E27FC236}">
                <a16:creationId xmlns:a16="http://schemas.microsoft.com/office/drawing/2014/main" id="{D670ED5E-5A10-16D3-2849-5658236B5736}"/>
              </a:ext>
            </a:extLst>
          </p:cNvPr>
          <p:cNvSpPr txBox="1"/>
          <p:nvPr/>
        </p:nvSpPr>
        <p:spPr>
          <a:xfrm>
            <a:off x="553453" y="3182542"/>
            <a:ext cx="11177993" cy="415498"/>
          </a:xfrm>
          <a:prstGeom prst="rect">
            <a:avLst/>
          </a:prstGeom>
          <a:noFill/>
        </p:spPr>
        <p:txBody>
          <a:bodyPr wrap="square" rtlCol="0">
            <a:spAutoFit/>
          </a:bodyPr>
          <a:lstStyle/>
          <a:p>
            <a:pPr algn="ctr"/>
            <a:r>
              <a:rPr lang="en-US" sz="2100" b="1" dirty="0">
                <a:latin typeface="Times New Roman" panose="02020603050405020304" pitchFamily="18" charset="0"/>
                <a:ea typeface="ADLaM Display" panose="02010000000000000000" pitchFamily="2" charset="0"/>
                <a:cs typeface="Times New Roman" panose="02020603050405020304" pitchFamily="18" charset="0"/>
              </a:rPr>
              <a:t>INTERACTIVE PRODUCT ENQUIRY CHATBOT WITH VIDEO CALL INTEGRATION</a:t>
            </a:r>
            <a:endParaRPr lang="en-IN"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304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06FF-E95A-1C97-43C7-284B1175337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C10122C-FC70-0A59-EAB2-5873C09A8564}"/>
              </a:ext>
            </a:extLst>
          </p:cNvPr>
          <p:cNvSpPr>
            <a:spLocks noGrp="1"/>
          </p:cNvSpPr>
          <p:nvPr>
            <p:ph idx="1"/>
          </p:nvPr>
        </p:nvSpPr>
        <p:spPr/>
        <p:txBody>
          <a:bodyPr>
            <a:noAutofit/>
          </a:bodyPr>
          <a:lstStyle/>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The Android Ionic app for object detection, utilizing TensorFlow's </a:t>
            </a:r>
            <a:r>
              <a:rPr lang="en-US" sz="2500" dirty="0" err="1">
                <a:latin typeface="Times New Roman" panose="02020603050405020304" pitchFamily="18" charset="0"/>
                <a:cs typeface="Times New Roman" panose="02020603050405020304" pitchFamily="18" charset="0"/>
              </a:rPr>
              <a:t>cocoSsd</a:t>
            </a:r>
            <a:r>
              <a:rPr lang="en-US" sz="2500" dirty="0">
                <a:latin typeface="Times New Roman" panose="02020603050405020304" pitchFamily="18" charset="0"/>
                <a:cs typeface="Times New Roman" panose="02020603050405020304" pitchFamily="18" charset="0"/>
              </a:rPr>
              <a:t> model, demonstrates effective use of cutting-edge technology to address real-world challenges.</a:t>
            </a:r>
          </a:p>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Features like user authentication, camera preview, and speech capabilities enhance user experience and accessibility, ensuring seamless interaction.</a:t>
            </a:r>
          </a:p>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The modular system architecture enables scalability and flexibility for future feature additions and performance improvements.</a:t>
            </a:r>
          </a:p>
        </p:txBody>
      </p:sp>
    </p:spTree>
    <p:extLst>
      <p:ext uri="{BB962C8B-B14F-4D97-AF65-F5344CB8AC3E}">
        <p14:creationId xmlns:p14="http://schemas.microsoft.com/office/powerpoint/2010/main" val="378383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33FC-63AC-EBAE-48EB-0844336BFCF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 FUTURE WORK</a:t>
            </a:r>
          </a:p>
        </p:txBody>
      </p:sp>
      <p:sp>
        <p:nvSpPr>
          <p:cNvPr id="3" name="Content Placeholder 2">
            <a:extLst>
              <a:ext uri="{FF2B5EF4-FFF2-40B4-BE49-F238E27FC236}">
                <a16:creationId xmlns:a16="http://schemas.microsoft.com/office/drawing/2014/main" id="{1721C787-C847-42A5-90B7-622E94A0B488}"/>
              </a:ext>
            </a:extLst>
          </p:cNvPr>
          <p:cNvSpPr>
            <a:spLocks noGrp="1"/>
          </p:cNvSpPr>
          <p:nvPr>
            <p:ph idx="1"/>
          </p:nvPr>
        </p:nvSpPr>
        <p:spPr/>
        <p:txBody>
          <a:bodyPr/>
          <a:lstStyle/>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Comprehensive testing ensures reliability, accuracy, and security, while iterative user feedback drives continuous enhancement and adaptation.</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As the app evolves, future work includes exploring advanced object detection models, real-time tracking, cloud-based processing, augmented reality integration, customization options, collaborative features, edge computing, and machine learning integration to further elevate user experience and functionality.</a:t>
            </a:r>
          </a:p>
          <a:p>
            <a:pPr algn="just">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81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52E16-C804-B1EF-1FCF-82EE5B719FD1}"/>
              </a:ext>
            </a:extLst>
          </p:cNvPr>
          <p:cNvSpPr>
            <a:spLocks noGrp="1"/>
          </p:cNvSpPr>
          <p:nvPr>
            <p:ph idx="1"/>
          </p:nvPr>
        </p:nvSpPr>
        <p:spPr>
          <a:xfrm>
            <a:off x="838200" y="2607823"/>
            <a:ext cx="10515600" cy="1666719"/>
          </a:xfrm>
        </p:spPr>
        <p:txBody>
          <a:bodyPr>
            <a:normAutofit/>
          </a:bodyPr>
          <a:lstStyle/>
          <a:p>
            <a:pPr marL="0" indent="0" algn="ctr">
              <a:buNone/>
            </a:pPr>
            <a:r>
              <a:rPr lang="en-IN" sz="100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33860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B275-B542-C62C-67BE-CC739B412A3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65F77317-F023-2F84-3F0B-08FC52DE491F}"/>
              </a:ext>
            </a:extLst>
          </p:cNvPr>
          <p:cNvSpPr>
            <a:spLocks noGrp="1"/>
          </p:cNvSpPr>
          <p:nvPr>
            <p:ph idx="1"/>
          </p:nvPr>
        </p:nvSpPr>
        <p:spPr/>
        <p:txBody>
          <a:bodyPr>
            <a:normAutofit fontScale="70000" lnSpcReduction="20000"/>
          </a:bodyPr>
          <a:lstStyle/>
          <a:p>
            <a:pPr algn="just">
              <a:lnSpc>
                <a:spcPct val="150000"/>
              </a:lnSpc>
              <a:buFont typeface="Wingdings" panose="05000000000000000000" pitchFamily="2" charset="2"/>
              <a:buChar char="§"/>
            </a:pPr>
            <a:r>
              <a:rPr lang="en-GB" sz="2800" dirty="0">
                <a:latin typeface="Times New Roman" pitchFamily="18" charset="0"/>
                <a:cs typeface="Times New Roman" pitchFamily="18" charset="0"/>
              </a:rPr>
              <a:t>ABSTRACT</a:t>
            </a:r>
            <a:endParaRPr lang="en-IN" sz="2800" dirty="0">
              <a:latin typeface="Times New Roman" pitchFamily="18" charset="0"/>
              <a:cs typeface="Times New Roman" pitchFamily="18" charset="0"/>
            </a:endParaRPr>
          </a:p>
          <a:p>
            <a:pPr algn="just">
              <a:lnSpc>
                <a:spcPct val="150000"/>
              </a:lnSpc>
              <a:buFont typeface="Wingdings" panose="05000000000000000000" pitchFamily="2" charset="2"/>
              <a:buChar char="§"/>
            </a:pPr>
            <a:r>
              <a:rPr lang="en-IN" sz="2800" dirty="0">
                <a:latin typeface="Times New Roman" pitchFamily="18" charset="0"/>
                <a:cs typeface="Times New Roman" pitchFamily="18" charset="0"/>
              </a:rPr>
              <a:t> OBJECTIVES</a:t>
            </a:r>
          </a:p>
          <a:p>
            <a:pPr algn="just">
              <a:lnSpc>
                <a:spcPct val="150000"/>
              </a:lnSpc>
              <a:buFont typeface="Wingdings" panose="05000000000000000000" pitchFamily="2" charset="2"/>
              <a:buChar char="§"/>
            </a:pPr>
            <a:r>
              <a:rPr lang="en-GB" sz="2800" dirty="0">
                <a:latin typeface="Times New Roman" pitchFamily="18" charset="0"/>
                <a:cs typeface="Times New Roman" pitchFamily="18" charset="0"/>
              </a:rPr>
              <a:t> INTRODUCTION</a:t>
            </a:r>
          </a:p>
          <a:p>
            <a:pPr algn="just">
              <a:lnSpc>
                <a:spcPct val="150000"/>
              </a:lnSpc>
              <a:buFont typeface="Wingdings" panose="05000000000000000000" pitchFamily="2" charset="2"/>
              <a:buChar char="§"/>
            </a:pPr>
            <a:r>
              <a:rPr lang="en-IN" sz="2800" dirty="0">
                <a:latin typeface="Times New Roman" pitchFamily="18" charset="0"/>
                <a:cs typeface="Times New Roman" pitchFamily="18" charset="0"/>
              </a:rPr>
              <a:t>LITERATURE SURVEY</a:t>
            </a:r>
          </a:p>
          <a:p>
            <a:pPr algn="just">
              <a:lnSpc>
                <a:spcPct val="150000"/>
              </a:lnSpc>
              <a:buFont typeface="Wingdings" panose="05000000000000000000" pitchFamily="2" charset="2"/>
              <a:buChar char="§"/>
            </a:pPr>
            <a:r>
              <a:rPr lang="en-IN" sz="2800" dirty="0">
                <a:latin typeface="Times New Roman" pitchFamily="18" charset="0"/>
                <a:cs typeface="Times New Roman" pitchFamily="18" charset="0"/>
              </a:rPr>
              <a:t>METHODOLOGY</a:t>
            </a:r>
          </a:p>
          <a:p>
            <a:pPr algn="just">
              <a:lnSpc>
                <a:spcPct val="150000"/>
              </a:lnSpc>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rPr>
              <a:t>ARCHITECTURE</a:t>
            </a:r>
            <a:endParaRPr lang="en-IN" sz="2800" dirty="0">
              <a:latin typeface="Times New Roman" pitchFamily="18" charset="0"/>
              <a:cs typeface="Times New Roman" pitchFamily="18" charset="0"/>
            </a:endParaRPr>
          </a:p>
          <a:p>
            <a:pPr algn="just">
              <a:lnSpc>
                <a:spcPct val="150000"/>
              </a:lnSpc>
              <a:buFont typeface="Wingdings" panose="05000000000000000000" pitchFamily="2" charset="2"/>
              <a:buChar char="§"/>
            </a:pPr>
            <a:r>
              <a:rPr lang="en-IN" sz="2800" dirty="0">
                <a:latin typeface="Times New Roman" pitchFamily="18" charset="0"/>
                <a:cs typeface="Times New Roman" pitchFamily="18" charset="0"/>
              </a:rPr>
              <a:t>RESULTS</a:t>
            </a:r>
          </a:p>
          <a:p>
            <a:pPr algn="just">
              <a:lnSpc>
                <a:spcPct val="150000"/>
              </a:lnSpc>
              <a:buFont typeface="Wingdings" panose="05000000000000000000" pitchFamily="2" charset="2"/>
              <a:buChar char="§"/>
            </a:pPr>
            <a:r>
              <a:rPr lang="en-IN" sz="2800" dirty="0">
                <a:latin typeface="Times New Roman" pitchFamily="18" charset="0"/>
                <a:cs typeface="Times New Roman" pitchFamily="18" charset="0"/>
              </a:rPr>
              <a:t>CONCLUSION</a:t>
            </a:r>
            <a:endParaRPr lang="en-IN" dirty="0"/>
          </a:p>
        </p:txBody>
      </p:sp>
    </p:spTree>
    <p:extLst>
      <p:ext uri="{BB962C8B-B14F-4D97-AF65-F5344CB8AC3E}">
        <p14:creationId xmlns:p14="http://schemas.microsoft.com/office/powerpoint/2010/main" val="11820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4C59-01AC-2B05-EBF6-E69970AB155B}"/>
              </a:ext>
            </a:extLst>
          </p:cNvPr>
          <p:cNvSpPr>
            <a:spLocks noGrp="1"/>
          </p:cNvSpPr>
          <p:nvPr>
            <p:ph type="title"/>
          </p:nvPr>
        </p:nvSpPr>
        <p:spPr/>
        <p:txBody>
          <a:bodyPr/>
          <a:lstStyle/>
          <a:p>
            <a:pPr algn="ctr"/>
            <a:r>
              <a:rPr lang="en-GB" sz="4400" dirty="0">
                <a:latin typeface="Times New Roman" pitchFamily="18" charset="0"/>
                <a:cs typeface="Times New Roman" pitchFamily="18" charset="0"/>
              </a:rPr>
              <a:t>ABSTRACT</a:t>
            </a:r>
            <a:endParaRPr lang="en-IN" dirty="0"/>
          </a:p>
        </p:txBody>
      </p:sp>
      <p:sp>
        <p:nvSpPr>
          <p:cNvPr id="3" name="Content Placeholder 2">
            <a:extLst>
              <a:ext uri="{FF2B5EF4-FFF2-40B4-BE49-F238E27FC236}">
                <a16:creationId xmlns:a16="http://schemas.microsoft.com/office/drawing/2014/main" id="{2948105D-1A79-835A-FEF5-808EABB96875}"/>
              </a:ext>
            </a:extLst>
          </p:cNvPr>
          <p:cNvSpPr>
            <a:spLocks noGrp="1"/>
          </p:cNvSpPr>
          <p:nvPr>
            <p:ph idx="1"/>
          </p:nvPr>
        </p:nvSpPr>
        <p:spPr>
          <a:xfrm>
            <a:off x="838200" y="1480457"/>
            <a:ext cx="10515600" cy="4696506"/>
          </a:xfrm>
        </p:spPr>
        <p:txBody>
          <a:bodyPr>
            <a:noAutofit/>
          </a:bodyPr>
          <a:lstStyle/>
          <a:p>
            <a:pPr marL="0" indent="0" algn="just">
              <a:buNone/>
            </a:pPr>
            <a:r>
              <a:rPr lang="en-US" sz="3000" dirty="0">
                <a:latin typeface="Times New Roman" panose="02020603050405020304" pitchFamily="18" charset="0"/>
                <a:cs typeface="Times New Roman" panose="02020603050405020304" pitchFamily="18" charset="0"/>
              </a:rPr>
              <a:t>The project developed an Interactive Product inquiry chatbot with Video Call Integration to improve customer engagement and accessibility in product inquiries. It uses image-based product identification, object detection, and text-to-speech conversion for user interaction. Key features include real-time camera preview, picture capture, object detection using TensorFlow.js and COCO-SSD, and text-to-speech conversion for accessibility. Implemented Ionic React for the front, Capacitor plugins for device features, and TensorFlow.js for object detection. Challenges included integration and optimisation, with future plans for natural language processing and database integration. The chatbot aims to provide a dynamic and engaging shopping experience.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44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A1B6-B9DF-68C9-FF5B-A40200E79AE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22CDE64-7764-F78B-5563-20ED577828E4}"/>
              </a:ext>
            </a:extLst>
          </p:cNvPr>
          <p:cNvSpPr>
            <a:spLocks noGrp="1"/>
          </p:cNvSpPr>
          <p:nvPr>
            <p:ph idx="1"/>
          </p:nvPr>
        </p:nvSpPr>
        <p:spPr>
          <a:xfrm>
            <a:off x="838200" y="1825625"/>
            <a:ext cx="10515600" cy="2323294"/>
          </a:xfrm>
        </p:spPr>
        <p:txBody>
          <a:bodyPr/>
          <a:lstStyle/>
          <a:p>
            <a:pPr marL="0" indent="0" algn="just">
              <a:buNone/>
            </a:pPr>
            <a:r>
              <a:rPr lang="en-US" sz="3000" dirty="0">
                <a:latin typeface="Times New Roman" panose="02020603050405020304" pitchFamily="18" charset="0"/>
                <a:cs typeface="Times New Roman" panose="02020603050405020304" pitchFamily="18" charset="0"/>
              </a:rPr>
              <a:t> 	The main objective of this project is to develop an interactive chatbot system equipped with video call functionality and text-based conversation to assist users in obtaining detailed product information. </a:t>
            </a:r>
            <a:r>
              <a:rPr lang="en-US" sz="3000" i="0" dirty="0">
                <a:effectLst/>
                <a:latin typeface="Times New Roman" panose="02020603050405020304" pitchFamily="18" charset="0"/>
                <a:cs typeface="Times New Roman" panose="02020603050405020304" pitchFamily="18" charset="0"/>
              </a:rPr>
              <a:t>human-like interaction for improved user engagement and satisfaction</a:t>
            </a:r>
            <a:endParaRPr lang="en-IN" sz="3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1326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F264-F33C-AFBB-F8AF-02FDD4A2C41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5F8A120-53F1-8A70-BC4F-284C35849426}"/>
              </a:ext>
            </a:extLst>
          </p:cNvPr>
          <p:cNvSpPr>
            <a:spLocks noGrp="1"/>
          </p:cNvSpPr>
          <p:nvPr>
            <p:ph idx="1"/>
          </p:nvPr>
        </p:nvSpPr>
        <p:spPr/>
        <p:txBody>
          <a:bodyPr>
            <a:noAutofit/>
          </a:bodyPr>
          <a:lstStyle/>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The Interactive Product Enquiry Chatbot integrates image-based product identification, object detection, and text-to-speech to enhance customer engagement in e-commerce.</a:t>
            </a:r>
          </a:p>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Users can capture product images via device camera, enabling real-time object identification powered by TensorFlow.js and COCO-SSD model.</a:t>
            </a:r>
          </a:p>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Text-to-speech conversion enhances accessibility, catering to visually impaired users by providing auditory feedback on detected objects.</a:t>
            </a:r>
          </a:p>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Built on Ionic React for frontend and Capacitor plugins for device features, the chatbot ensures seamless interaction.</a:t>
            </a:r>
          </a:p>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This innovative approach redefines e-commerce customer engagement, offering a dynamic and inclusive shopping experience through visual and auditory feedback.</a:t>
            </a:r>
            <a:endParaRPr lang="en-IN" sz="2500" dirty="0">
              <a:latin typeface="Times New Roman" panose="02020603050405020304" pitchFamily="18" charset="0"/>
              <a:cs typeface="Times New Roman" panose="02020603050405020304" pitchFamily="18" charset="0"/>
            </a:endParaRPr>
          </a:p>
          <a:p>
            <a:pPr marL="0" indent="0">
              <a:buNone/>
            </a:pPr>
            <a:endParaRPr lang="en-IN" sz="2500" dirty="0"/>
          </a:p>
        </p:txBody>
      </p:sp>
    </p:spTree>
    <p:extLst>
      <p:ext uri="{BB962C8B-B14F-4D97-AF65-F5344CB8AC3E}">
        <p14:creationId xmlns:p14="http://schemas.microsoft.com/office/powerpoint/2010/main" val="271014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3F64-D406-90FA-F31A-9ABBC8561F1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E7F82476-583F-CB6D-7241-3CC2300C762F}"/>
              </a:ext>
            </a:extLst>
          </p:cNvPr>
          <p:cNvSpPr>
            <a:spLocks noGrp="1"/>
          </p:cNvSpPr>
          <p:nvPr>
            <p:ph idx="1"/>
          </p:nvPr>
        </p:nvSpPr>
        <p:spPr>
          <a:xfrm>
            <a:off x="838200" y="1825625"/>
            <a:ext cx="10515600" cy="4667250"/>
          </a:xfrm>
        </p:spPr>
        <p:txBody>
          <a:bodyPr>
            <a:noAutofit/>
          </a:bodyPr>
          <a:lstStyle/>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Existing literature underscores the efficacy of text-based chatbots in e-commerce but acknowledges their limitations in handling product inquiries requiring visual context.</a:t>
            </a:r>
          </a:p>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Studies advocate for integrating image recognition technologies like TensorFlow.js and COCO-SSD into chatbots to enable real-time product identification and enhance user experience.</a:t>
            </a:r>
          </a:p>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Accessibility concerns are addressed through text-to-speech conversion functionalities, ensuring inclusivity for visually impaired users in chatbot interactions.</a:t>
            </a:r>
          </a:p>
          <a:p>
            <a:pPr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Frameworks such as Ionic React and Capacitor plugins facilitate the development of responsive frontend interfaces and access to device features.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8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8B71-DCF0-518C-ABD3-BDB9D0A32CA7}"/>
              </a:ext>
            </a:extLst>
          </p:cNvPr>
          <p:cNvSpPr>
            <a:spLocks noGrp="1"/>
          </p:cNvSpPr>
          <p:nvPr>
            <p:ph type="title"/>
          </p:nvPr>
        </p:nvSpPr>
        <p:spPr/>
        <p:txBody>
          <a:bodyPr/>
          <a:lstStyle/>
          <a:p>
            <a:pPr algn="ctr"/>
            <a:r>
              <a:rPr lang="en-IN" sz="4400" dirty="0">
                <a:latin typeface="Times New Roman" pitchFamily="18" charset="0"/>
                <a:cs typeface="Times New Roman"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AB208F-4D4B-F3EE-2C9E-5C9CB808978F}"/>
              </a:ext>
            </a:extLst>
          </p:cNvPr>
          <p:cNvSpPr>
            <a:spLocks noGrp="1"/>
          </p:cNvSpPr>
          <p:nvPr>
            <p:ph idx="1"/>
          </p:nvPr>
        </p:nvSpPr>
        <p:spPr/>
        <p:txBody>
          <a:bodyPr>
            <a:normAutofit/>
          </a:bodyPr>
          <a:lstStyle/>
          <a:p>
            <a:pPr algn="jus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Requirement Analysis: User needs, industry trends, e-commerce, visual context.</a:t>
            </a:r>
          </a:p>
          <a:p>
            <a:pPr algn="jus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Technology Selection: TensorFlow.js, image recognition, object detection, text-to-speech, scalability.</a:t>
            </a:r>
          </a:p>
          <a:p>
            <a:pPr algn="jus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System Design: Architecture, frontend, backend, external APIs, integration.</a:t>
            </a:r>
          </a:p>
          <a:p>
            <a:pPr algn="jus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Implementation: Ionic React, Capacitor plugins, camera, TensorFlow.js.</a:t>
            </a:r>
          </a:p>
          <a:p>
            <a:pPr algn="jus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Testing and Validation: Functionality, performance, usability, accuracy.</a:t>
            </a:r>
          </a:p>
          <a:p>
            <a:pPr algn="jus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User Feedback Integration: Refinement, interface, features, user experience.</a:t>
            </a:r>
          </a:p>
          <a:p>
            <a:pPr algn="jus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Deployment and Integration: Production environment, seamless integration, documentation, support.</a:t>
            </a:r>
          </a:p>
        </p:txBody>
      </p:sp>
    </p:spTree>
    <p:extLst>
      <p:ext uri="{BB962C8B-B14F-4D97-AF65-F5344CB8AC3E}">
        <p14:creationId xmlns:p14="http://schemas.microsoft.com/office/powerpoint/2010/main" val="169490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D21C-2E06-4139-3F73-EEC8F23B9F36}"/>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Times New Roman" panose="02020603050405020304" pitchFamily="18" charset="0"/>
              </a:rPr>
              <a:t>ARCHITECTURE</a:t>
            </a:r>
            <a:endParaRPr lang="en-IN" dirty="0"/>
          </a:p>
        </p:txBody>
      </p:sp>
      <p:pic>
        <p:nvPicPr>
          <p:cNvPr id="4" name="Content Placeholder 3">
            <a:extLst>
              <a:ext uri="{FF2B5EF4-FFF2-40B4-BE49-F238E27FC236}">
                <a16:creationId xmlns:a16="http://schemas.microsoft.com/office/drawing/2014/main" id="{D2652C8C-4BD9-1850-B1E1-7007AD95774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0939" y="1850372"/>
            <a:ext cx="10990122" cy="4642503"/>
          </a:xfrm>
          <a:prstGeom prst="rect">
            <a:avLst/>
          </a:prstGeom>
          <a:noFill/>
          <a:ln>
            <a:noFill/>
          </a:ln>
        </p:spPr>
      </p:pic>
    </p:spTree>
    <p:extLst>
      <p:ext uri="{BB962C8B-B14F-4D97-AF65-F5344CB8AC3E}">
        <p14:creationId xmlns:p14="http://schemas.microsoft.com/office/powerpoint/2010/main" val="100406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6DF5-DB4B-763E-4FD8-31AD44C621B9}"/>
              </a:ext>
            </a:extLst>
          </p:cNvPr>
          <p:cNvSpPr>
            <a:spLocks noGrp="1"/>
          </p:cNvSpPr>
          <p:nvPr>
            <p:ph type="title"/>
          </p:nvPr>
        </p:nvSpPr>
        <p:spPr/>
        <p:txBody>
          <a:bodyPr/>
          <a:lstStyle/>
          <a:p>
            <a:pPr algn="ctr"/>
            <a:r>
              <a:rPr lang="en-IN" sz="4400" dirty="0">
                <a:latin typeface="Times New Roman" pitchFamily="18" charset="0"/>
                <a:cs typeface="Times New Roman" pitchFamily="18" charset="0"/>
              </a:rPr>
              <a:t>RESULTS SCREENSHOTS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B60B8BC-174A-425C-240C-4FC875B410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533" y="2156199"/>
            <a:ext cx="2015371" cy="3334827"/>
          </a:xfrm>
        </p:spPr>
      </p:pic>
      <p:pic>
        <p:nvPicPr>
          <p:cNvPr id="7" name="Picture 6">
            <a:extLst>
              <a:ext uri="{FF2B5EF4-FFF2-40B4-BE49-F238E27FC236}">
                <a16:creationId xmlns:a16="http://schemas.microsoft.com/office/drawing/2014/main" id="{BE5BC104-7B67-3A61-A542-FD7E93E93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033" y="2156199"/>
            <a:ext cx="2015371" cy="3334827"/>
          </a:xfrm>
          <a:prstGeom prst="rect">
            <a:avLst/>
          </a:prstGeom>
        </p:spPr>
      </p:pic>
      <p:pic>
        <p:nvPicPr>
          <p:cNvPr id="9" name="Picture 8">
            <a:extLst>
              <a:ext uri="{FF2B5EF4-FFF2-40B4-BE49-F238E27FC236}">
                <a16:creationId xmlns:a16="http://schemas.microsoft.com/office/drawing/2014/main" id="{0F276F4B-C4AE-4DEB-EB71-78EE539BE5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8315" y="2143261"/>
            <a:ext cx="2015370" cy="3334827"/>
          </a:xfrm>
          <a:prstGeom prst="rect">
            <a:avLst/>
          </a:prstGeom>
        </p:spPr>
      </p:pic>
      <p:pic>
        <p:nvPicPr>
          <p:cNvPr id="11" name="Picture 10">
            <a:extLst>
              <a:ext uri="{FF2B5EF4-FFF2-40B4-BE49-F238E27FC236}">
                <a16:creationId xmlns:a16="http://schemas.microsoft.com/office/drawing/2014/main" id="{032ACE64-C8BA-8269-48BD-6ADD7B4304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1582" y="2143262"/>
            <a:ext cx="2015371" cy="3334827"/>
          </a:xfrm>
          <a:prstGeom prst="rect">
            <a:avLst/>
          </a:prstGeom>
        </p:spPr>
      </p:pic>
      <p:pic>
        <p:nvPicPr>
          <p:cNvPr id="13" name="Picture 12">
            <a:extLst>
              <a:ext uri="{FF2B5EF4-FFF2-40B4-BE49-F238E27FC236}">
                <a16:creationId xmlns:a16="http://schemas.microsoft.com/office/drawing/2014/main" id="{BD41BDC6-C910-02F1-97E0-D5127E6A85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4674" y="2156197"/>
            <a:ext cx="2015370" cy="3334827"/>
          </a:xfrm>
          <a:prstGeom prst="rect">
            <a:avLst/>
          </a:prstGeom>
        </p:spPr>
      </p:pic>
      <p:sp>
        <p:nvSpPr>
          <p:cNvPr id="14" name="TextBox 13">
            <a:extLst>
              <a:ext uri="{FF2B5EF4-FFF2-40B4-BE49-F238E27FC236}">
                <a16:creationId xmlns:a16="http://schemas.microsoft.com/office/drawing/2014/main" id="{C40A4E76-7AD8-E3E9-75AC-35AF9591310B}"/>
              </a:ext>
            </a:extLst>
          </p:cNvPr>
          <p:cNvSpPr txBox="1"/>
          <p:nvPr/>
        </p:nvSpPr>
        <p:spPr>
          <a:xfrm>
            <a:off x="339037" y="5943600"/>
            <a:ext cx="1138651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fig1 Login Page	        fig 2 Home Page         fig 3 Object Detection    fig 4,5  Enquiry about Product</a:t>
            </a:r>
          </a:p>
        </p:txBody>
      </p:sp>
    </p:spTree>
    <p:extLst>
      <p:ext uri="{BB962C8B-B14F-4D97-AF65-F5344CB8AC3E}">
        <p14:creationId xmlns:p14="http://schemas.microsoft.com/office/powerpoint/2010/main" val="3014469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689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CONTENT</vt:lpstr>
      <vt:lpstr>ABSTRACT</vt:lpstr>
      <vt:lpstr>OBJECTIVE</vt:lpstr>
      <vt:lpstr>INTRODUCTION</vt:lpstr>
      <vt:lpstr>LITERATURE SURVEY</vt:lpstr>
      <vt:lpstr>METHODOLOGY</vt:lpstr>
      <vt:lpstr>ARCHITECTURE</vt:lpstr>
      <vt:lpstr>RESULTS SCREENSHOTS</vt:lpstr>
      <vt:lpstr>CONCLUSION</vt:lpstr>
      <vt:lpst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madhan mohan reddy avula</dc:creator>
  <cp:lastModifiedBy>madhan mohan reddy avula</cp:lastModifiedBy>
  <cp:revision>6</cp:revision>
  <dcterms:created xsi:type="dcterms:W3CDTF">2024-05-09T15:48:18Z</dcterms:created>
  <dcterms:modified xsi:type="dcterms:W3CDTF">2024-05-10T09:17:50Z</dcterms:modified>
</cp:coreProperties>
</file>