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91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2982595" y="2841625"/>
            <a:ext cx="3260725" cy="746760"/>
          </a:xfrm>
          <a:prstGeom prst="rect">
            <a:avLst/>
          </a:prstGeom>
          <a:noFill/>
        </p:spPr>
        <p:txBody>
          <a:bodyPr wrap="square" rtlCol="0">
            <a:noAutofit/>
          </a:bodyPr>
          <a:lstStyle/>
          <a:p>
            <a:pPr algn="ctr"/>
            <a:r>
              <a:rPr lang="en-IN" altLang="en-US" sz="3200" b="1">
                <a:gradFill>
                  <a:gsLst>
                    <a:gs pos="21000">
                      <a:srgbClr val="53575C"/>
                    </a:gs>
                    <a:gs pos="88000">
                      <a:srgbClr val="C5C7CA"/>
                    </a:gs>
                  </a:gsLst>
                  <a:lin ang="5400000"/>
                </a:gradFill>
                <a:effectLst/>
                <a:latin typeface="Bahnschrift Light" panose="020B0502040204020203" charset="0"/>
                <a:cs typeface="Bahnschrift Light" panose="020B0502040204020203" charset="0"/>
              </a:rPr>
              <a:t>MADHAN BABU</a:t>
            </a:r>
            <a:endParaRPr lang="en-IN" altLang="en-US" sz="3200" b="1">
              <a:gradFill>
                <a:gsLst>
                  <a:gs pos="21000">
                    <a:srgbClr val="53575C"/>
                  </a:gs>
                  <a:gs pos="88000">
                    <a:srgbClr val="C5C7CA"/>
                  </a:gs>
                </a:gsLst>
                <a:lin ang="5400000"/>
              </a:gradFill>
              <a:effectLst/>
              <a:latin typeface="Bahnschrift Light" panose="020B0502040204020203" charset="0"/>
              <a:cs typeface="Bahnschrift Light" panose="020B0502040204020203" charset="0"/>
            </a:endParaRPr>
          </a:p>
        </p:txBody>
      </p:sp>
      <p:sp>
        <p:nvSpPr>
          <p:cNvPr id="14" name="Text Box 13"/>
          <p:cNvSpPr txBox="1"/>
          <p:nvPr/>
        </p:nvSpPr>
        <p:spPr>
          <a:xfrm>
            <a:off x="990600" y="3429000"/>
            <a:ext cx="7780655" cy="751840"/>
          </a:xfrm>
          <a:prstGeom prst="rect">
            <a:avLst/>
          </a:prstGeom>
          <a:noFill/>
        </p:spPr>
        <p:txBody>
          <a:bodyPr wrap="square" rtlCol="0">
            <a:noAutofit/>
          </a:bodyPr>
          <a:lstStyle/>
          <a:p>
            <a:pPr algn="ctr"/>
            <a:r>
              <a:rPr lang="en-IN" altLang="en-US" sz="4400">
                <a:ln w="6600">
                  <a:solidFill>
                    <a:schemeClr val="accent2"/>
                  </a:solidFill>
                  <a:prstDash val="solid"/>
                </a:ln>
                <a:solidFill>
                  <a:srgbClr val="FFFFFF"/>
                </a:solidFill>
                <a:effectLst>
                  <a:outerShdw dist="38100" dir="2700000" algn="tl" rotWithShape="0">
                    <a:schemeClr val="accent2"/>
                  </a:outerShdw>
                </a:effectLst>
              </a:rPr>
              <a:t>KEYLOGGER AND SECURITY</a:t>
            </a:r>
            <a:endParaRPr lang="en-IN" altLang="en-US" sz="4400">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Text Box 18"/>
          <p:cNvSpPr txBox="1"/>
          <p:nvPr/>
        </p:nvSpPr>
        <p:spPr>
          <a:xfrm>
            <a:off x="6736715" y="299148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76199"/>
            <a:ext cx="2437130" cy="758190"/>
          </a:xfrm>
          <a:prstGeom prst="rect">
            <a:avLst/>
          </a:prstGeom>
        </p:spPr>
        <p:txBody>
          <a:bodyPr vert="horz" wrap="square" lIns="0" tIns="13335" rIns="0" bIns="0" rtlCol="0">
            <a:spAutoFit/>
            <a:scene3d>
              <a:camera prst="orthographicFront"/>
              <a:lightRig rig="threePt" dir="t"/>
            </a:scene3d>
          </a:bodyPr>
          <a:lstStyle/>
          <a:p>
            <a:pPr marL="12700">
              <a:lnSpc>
                <a:spcPct val="100000"/>
              </a:lnSpc>
              <a:spcBef>
                <a:spcPts val="105"/>
              </a:spcBef>
            </a:pPr>
            <a:r>
              <a:rPr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a:t>
            </a:r>
            <a:r>
              <a:rPr spc="-4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a:t>
            </a:r>
            <a:r>
              <a:rPr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t>
            </a:r>
            <a:r>
              <a:rPr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a:t>
            </a:r>
            <a:r>
              <a:rPr spc="-40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a:t>
            </a:r>
            <a:r>
              <a:rPr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TS</a:t>
            </a:r>
            <a:endParaRPr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762000" y="457200"/>
            <a:ext cx="8226425" cy="6082665"/>
          </a:xfrm>
          <a:prstGeom prst="rect">
            <a:avLst/>
          </a:prstGeom>
          <a:noFill/>
        </p:spPr>
        <p:txBody>
          <a:bodyPr wrap="square" rtlCol="0">
            <a:noAutofit/>
          </a:bodyPr>
          <a:p>
            <a:pPr marL="612140" lvl="2" indent="-203835" algn="just">
              <a:lnSpc>
                <a:spcPts val="5220"/>
              </a:lnSpc>
              <a:buFont typeface="Arial" panose="020B0604020202020204"/>
              <a:buChar char="⚬"/>
            </a:pPr>
            <a:r>
              <a:rPr lang="en-US" sz="2400">
                <a:solidFill>
                  <a:srgbClr val="000000"/>
                </a:solidFill>
                <a:latin typeface="+mn-ea"/>
                <a:cs typeface="+mn-ea"/>
                <a:sym typeface="+mn-ea"/>
              </a:rPr>
              <a:t>Enhanced Detection: Improved capability to identify and mitigate keylogger threats promptly.</a:t>
            </a:r>
            <a:endParaRPr lang="en-US" sz="2400">
              <a:solidFill>
                <a:srgbClr val="000000"/>
              </a:solidFill>
              <a:latin typeface="+mn-ea"/>
              <a:cs typeface="+mn-ea"/>
              <a:sym typeface="+mn-ea"/>
            </a:endParaRPr>
          </a:p>
          <a:p>
            <a:pPr marL="612140" lvl="2" indent="-203835" algn="just">
              <a:lnSpc>
                <a:spcPts val="5220"/>
              </a:lnSpc>
              <a:buFont typeface="Arial" panose="020B0604020202020204"/>
              <a:buChar char="⚬"/>
            </a:pPr>
            <a:r>
              <a:rPr lang="en-US" sz="2400" spc="26">
                <a:solidFill>
                  <a:srgbClr val="000000"/>
                </a:solidFill>
                <a:latin typeface="+mn-ea"/>
                <a:cs typeface="+mn-ea"/>
                <a:sym typeface="+mn-ea"/>
              </a:rPr>
              <a:t>Reduced Vulnerabilities: Minimized risk of data breaches and unauthorized access.</a:t>
            </a:r>
            <a:endParaRPr lang="en-US" sz="2400" spc="26">
              <a:solidFill>
                <a:srgbClr val="000000"/>
              </a:solidFill>
              <a:latin typeface="+mn-ea"/>
              <a:cs typeface="+mn-ea"/>
              <a:sym typeface="+mn-ea"/>
            </a:endParaRPr>
          </a:p>
          <a:p>
            <a:pPr marL="612140" lvl="2" indent="-203835" algn="just">
              <a:lnSpc>
                <a:spcPts val="5220"/>
              </a:lnSpc>
              <a:buFont typeface="Arial" panose="020B0604020202020204"/>
              <a:buChar char="⚬"/>
            </a:pPr>
            <a:r>
              <a:rPr lang="en-US" sz="2400" spc="26">
                <a:solidFill>
                  <a:srgbClr val="000000"/>
                </a:solidFill>
                <a:latin typeface="+mn-ea"/>
                <a:cs typeface="+mn-ea"/>
                <a:sym typeface="+mn-ea"/>
              </a:rPr>
              <a:t>Improved Compliance: Ensured adherence to legal and ethical standards in monitoring practices.</a:t>
            </a:r>
            <a:endParaRPr lang="en-US" sz="2400" spc="26">
              <a:solidFill>
                <a:srgbClr val="000000"/>
              </a:solidFill>
              <a:latin typeface="+mn-ea"/>
              <a:cs typeface="+mn-ea"/>
              <a:sym typeface="+mn-ea"/>
            </a:endParaRPr>
          </a:p>
          <a:p>
            <a:pPr marL="612140" lvl="2" indent="-203835" algn="just">
              <a:lnSpc>
                <a:spcPts val="5220"/>
              </a:lnSpc>
              <a:buFont typeface="Arial" panose="020B0604020202020204"/>
              <a:buChar char="⚬"/>
            </a:pPr>
            <a:r>
              <a:rPr lang="en-US" sz="2400" spc="27">
                <a:solidFill>
                  <a:srgbClr val="000000"/>
                </a:solidFill>
                <a:latin typeface="+mn-ea"/>
                <a:cs typeface="+mn-ea"/>
                <a:sym typeface="+mn-ea"/>
              </a:rPr>
              <a:t>Heightened Awareness: Increased knowledge and vigilance among users regarding keylogger risks and preventive measures.</a:t>
            </a:r>
            <a:endParaRPr lang="en-US" sz="2400" spc="27">
              <a:solidFill>
                <a:srgbClr val="000000"/>
              </a:solidFill>
              <a:latin typeface="+mn-ea"/>
              <a:cs typeface="+mn-ea"/>
              <a:sym typeface="+mn-ea"/>
            </a:endParaRPr>
          </a:p>
          <a:p>
            <a:pPr marL="612140" lvl="2" indent="-203835" algn="just">
              <a:lnSpc>
                <a:spcPts val="3480"/>
              </a:lnSpc>
            </a:pPr>
            <a:endParaRPr lang="en-US" sz="2400" spc="27">
              <a:solidFill>
                <a:srgbClr val="000000"/>
              </a:solidFill>
              <a:latin typeface="+mn-ea"/>
              <a:cs typeface="+mn-ea"/>
            </a:endParaRPr>
          </a:p>
          <a:p>
            <a:pPr marL="612140" lvl="2" indent="-203835" algn="just">
              <a:lnSpc>
                <a:spcPts val="3480"/>
              </a:lnSpc>
            </a:pPr>
            <a:endParaRPr lang="en-US" sz="2400" spc="27">
              <a:solidFill>
                <a:srgbClr val="000000"/>
              </a:solidFill>
              <a:latin typeface="+mn-ea"/>
              <a:cs typeface="+mn-ea"/>
            </a:endParaRPr>
          </a:p>
          <a:p>
            <a:pPr marL="612140" lvl="2" indent="-203835" algn="just">
              <a:lnSpc>
                <a:spcPts val="3480"/>
              </a:lnSpc>
            </a:pPr>
            <a:endParaRPr lang="en-US" sz="2400" spc="27">
              <a:solidFill>
                <a:srgbClr val="000000"/>
              </a:solidFill>
              <a:latin typeface="+mn-ea"/>
              <a:cs typeface="+mn-ea"/>
            </a:endParaRPr>
          </a:p>
          <a:p>
            <a:pPr algn="just"/>
            <a:endParaRPr lang="en-US" sz="2400">
              <a:latin typeface="+mn-ea"/>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scene3d>
              <a:camera prst="orthographicFront"/>
              <a:lightRig rig="threePt" dir="t"/>
            </a:scene3d>
          </a:bodyPr>
          <a:p>
            <a:r>
              <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LINK</a:t>
            </a:r>
            <a:endPar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Box 3"/>
          <p:cNvSpPr txBox="1"/>
          <p:nvPr/>
        </p:nvSpPr>
        <p:spPr>
          <a:xfrm>
            <a:off x="909955" y="3219450"/>
            <a:ext cx="8310245" cy="583565"/>
          </a:xfrm>
          <a:prstGeom prst="rect">
            <a:avLst/>
          </a:prstGeom>
          <a:noFill/>
        </p:spPr>
        <p:txBody>
          <a:bodyPr wrap="square" rtlCol="0">
            <a:spAutoFit/>
          </a:bodyPr>
          <a:p>
            <a:r>
              <a:rPr lang="en-US" sz="3200" b="1">
                <a:solidFill>
                  <a:srgbClr val="0070C0"/>
                </a:solidFill>
              </a:rPr>
              <a:t>https://github.com/Madhan-mdn/Madhan.git</a:t>
            </a:r>
            <a:endParaRPr lang="en-US" sz="3200" b="1">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1"/>
          <a:stretch>
            <a:fillRect/>
          </a:stretch>
        </a:blip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itle 22"/>
          <p:cNvSpPr>
            <a:spLocks noGrp="1"/>
          </p:cNvSpPr>
          <p:nvPr>
            <p:ph type="title"/>
          </p:nvPr>
        </p:nvSpPr>
        <p:spPr>
          <a:xfrm>
            <a:off x="755332" y="385444"/>
            <a:ext cx="10681335" cy="738505"/>
          </a:xfrm>
        </p:spPr>
        <p:txBody>
          <a:bodyPr/>
          <a:lstStyle/>
          <a:p>
            <a:r>
              <a:rPr lang="en-I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ea typeface="Yu Gothic Light" panose="020B0300000000000000" charset="-128"/>
                <a:cs typeface="Dubai Medium" panose="020B0603030403030204" charset="0"/>
              </a:rPr>
              <a:t>KEYLOGGER AND SECURITY</a:t>
            </a:r>
            <a:endParaRPr lang="en-I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ea typeface="Yu Gothic Light" panose="020B0300000000000000" charset="-128"/>
              <a:cs typeface="Dubai Medium" panose="020B0603030403030204" charset="0"/>
            </a:endParaRPr>
          </a:p>
        </p:txBody>
      </p:sp>
      <p:sp>
        <p:nvSpPr>
          <p:cNvPr id="25" name="Text Box 24"/>
          <p:cNvSpPr txBox="1"/>
          <p:nvPr/>
        </p:nvSpPr>
        <p:spPr>
          <a:xfrm>
            <a:off x="850265" y="2073910"/>
            <a:ext cx="8650605" cy="4038600"/>
          </a:xfrm>
          <a:prstGeom prst="rect">
            <a:avLst/>
          </a:prstGeom>
          <a:noFill/>
        </p:spPr>
        <p:txBody>
          <a:bodyPr wrap="square" rtlCol="0">
            <a:noAutofit/>
          </a:bodyPr>
          <a:lstStyle/>
          <a:p>
            <a:endParaRPr lang="en-US"/>
          </a:p>
          <a:p>
            <a:pPr algn="just"/>
            <a:r>
              <a:rPr lang="en-US" sz="2400" b="1">
                <a:effectLst/>
                <a:cs typeface="+mn-lt"/>
              </a:rPr>
              <a:t>A keylogger is a type of software or hardware device designed to record keystrokes on a computer or mobile device. Its primary purpose is often to capture sensitive information such as passwords, credit card numbers, or other confidential data typed by users. Keyloggers can be used for legitimate purposes like monitoring children's online activities or employee computer usage in a corporate setting, but they can also be malicious tools used by hackers to steal personal information.</a:t>
            </a:r>
            <a:endParaRPr lang="en-US" sz="2400" b="1">
              <a:effectLs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76200"/>
            <a:ext cx="2898775" cy="751840"/>
          </a:xfrm>
          <a:prstGeom prst="rect">
            <a:avLst/>
          </a:prstGeom>
        </p:spPr>
        <p:txBody>
          <a:bodyPr vert="horz" wrap="square" lIns="0" tIns="13335" rIns="0" bIns="0" rtlCol="0">
            <a:spAutoFit/>
            <a:scene3d>
              <a:camera prst="orthographicFront"/>
              <a:lightRig rig="threePt" dir="t"/>
            </a:scene3d>
          </a:bodyPr>
          <a:lstStyle/>
          <a:p>
            <a:pPr marL="12700">
              <a:lnSpc>
                <a:spcPct val="100000"/>
              </a:lnSpc>
              <a:spcBef>
                <a:spcPts val="105"/>
              </a:spcBef>
            </a:pPr>
            <a:r>
              <a:rPr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A</a:t>
            </a:r>
            <a:r>
              <a:rPr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G</a:t>
            </a:r>
            <a:r>
              <a:rPr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a:t>
            </a:r>
            <a:r>
              <a:rPr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DA</a:t>
            </a:r>
            <a:endParaRPr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28600" y="685800"/>
            <a:ext cx="6622415" cy="3535045"/>
          </a:xfrm>
          <a:prstGeom prst="rect">
            <a:avLst/>
          </a:prstGeom>
          <a:noFill/>
        </p:spPr>
        <p:txBody>
          <a:bodyPr wrap="square" rtlCol="0">
            <a:noAutofit/>
          </a:bodyPr>
          <a:lstStyle/>
          <a:p>
            <a:pPr marL="749935" lvl="2" indent="-285750" algn="l">
              <a:lnSpc>
                <a:spcPts val="3960"/>
              </a:lnSpc>
              <a:buFont typeface="Wingdings" panose="05000000000000000000" charset="0"/>
              <a:buChar char="Ø"/>
            </a:pPr>
            <a:r>
              <a:rPr lang="en-US" b="1" spc="29">
                <a:solidFill>
                  <a:schemeClr val="tx1"/>
                </a:solidFill>
                <a:latin typeface="+mj-ea"/>
                <a:cs typeface="+mj-ea"/>
                <a:sym typeface="+mn-ea"/>
              </a:rPr>
              <a:t>Theft of Sensitive Information</a:t>
            </a:r>
            <a:endParaRPr lang="en-US" b="1" spc="29">
              <a:solidFill>
                <a:schemeClr val="tx1"/>
              </a:solidFill>
              <a:latin typeface="+mj-ea"/>
              <a:cs typeface="+mj-ea"/>
              <a:sym typeface="+mn-ea"/>
            </a:endParaRPr>
          </a:p>
          <a:p>
            <a:pPr marL="749935" lvl="2" indent="-285750" algn="l">
              <a:lnSpc>
                <a:spcPts val="3960"/>
              </a:lnSpc>
              <a:buFont typeface="Wingdings" panose="05000000000000000000" charset="0"/>
              <a:buChar char="Ø"/>
            </a:pPr>
            <a:r>
              <a:rPr lang="en-US" b="1" spc="29">
                <a:solidFill>
                  <a:schemeClr val="tx1"/>
                </a:solidFill>
                <a:latin typeface="+mj-ea"/>
                <a:cs typeface="+mj-ea"/>
                <a:sym typeface="+mn-ea"/>
              </a:rPr>
              <a:t>Surveillance and Espionage</a:t>
            </a:r>
            <a:endParaRPr lang="en-US" b="1" spc="29">
              <a:solidFill>
                <a:schemeClr val="tx1"/>
              </a:solidFill>
              <a:latin typeface="+mj-ea"/>
              <a:cs typeface="+mj-ea"/>
              <a:sym typeface="+mn-ea"/>
            </a:endParaRPr>
          </a:p>
          <a:p>
            <a:pPr marL="749935" lvl="2" indent="-285750" algn="l">
              <a:lnSpc>
                <a:spcPts val="3960"/>
              </a:lnSpc>
              <a:buFont typeface="Wingdings" panose="05000000000000000000" charset="0"/>
              <a:buChar char="Ø"/>
            </a:pPr>
            <a:r>
              <a:rPr lang="en-US" b="1" spc="29">
                <a:solidFill>
                  <a:schemeClr val="tx1"/>
                </a:solidFill>
                <a:latin typeface="+mj-ea"/>
                <a:cs typeface="+mj-ea"/>
                <a:sym typeface="+mn-ea"/>
              </a:rPr>
              <a:t>Unauthorized Access and Control</a:t>
            </a:r>
            <a:endParaRPr lang="en-US" b="1" spc="29">
              <a:solidFill>
                <a:schemeClr val="tx1"/>
              </a:solidFill>
              <a:latin typeface="+mj-ea"/>
              <a:cs typeface="+mj-ea"/>
              <a:sym typeface="+mn-ea"/>
            </a:endParaRPr>
          </a:p>
          <a:p>
            <a:pPr marL="749935" lvl="2" indent="-285750" algn="l">
              <a:lnSpc>
                <a:spcPts val="3960"/>
              </a:lnSpc>
              <a:buFont typeface="Wingdings" panose="05000000000000000000" charset="0"/>
              <a:buChar char="Ø"/>
            </a:pPr>
            <a:r>
              <a:rPr lang="en-US" b="1" spc="29">
                <a:solidFill>
                  <a:schemeClr val="tx1"/>
                </a:solidFill>
                <a:latin typeface="+mj-ea"/>
                <a:cs typeface="+mj-ea"/>
                <a:sym typeface="+mn-ea"/>
              </a:rPr>
              <a:t>Monitoring and Control in a Domestic Context</a:t>
            </a:r>
            <a:endParaRPr lang="en-US" b="1" spc="29">
              <a:solidFill>
                <a:schemeClr val="tx1"/>
              </a:solidFill>
              <a:latin typeface="+mj-ea"/>
              <a:cs typeface="+mj-ea"/>
              <a:sym typeface="+mn-ea"/>
            </a:endParaRPr>
          </a:p>
          <a:p>
            <a:pPr marL="749935" lvl="2" indent="-285750" algn="l">
              <a:lnSpc>
                <a:spcPts val="3960"/>
              </a:lnSpc>
              <a:buFont typeface="Wingdings" panose="05000000000000000000" charset="0"/>
              <a:buChar char="Ø"/>
            </a:pPr>
            <a:r>
              <a:rPr lang="en-US" b="1" spc="29">
                <a:solidFill>
                  <a:schemeClr val="tx1"/>
                </a:solidFill>
                <a:latin typeface="+mj-ea"/>
                <a:cs typeface="+mj-ea"/>
                <a:sym typeface="+mn-ea"/>
              </a:rPr>
              <a:t>Blackmail and Extortion</a:t>
            </a:r>
            <a:endParaRPr lang="en-US" b="1" spc="29">
              <a:solidFill>
                <a:schemeClr val="tx1"/>
              </a:solidFill>
              <a:latin typeface="+mj-ea"/>
              <a:cs typeface="+mj-ea"/>
              <a:sym typeface="+mn-ea"/>
            </a:endParaRPr>
          </a:p>
          <a:p>
            <a:pPr marL="749935" lvl="2" indent="-285750" algn="l">
              <a:lnSpc>
                <a:spcPts val="3960"/>
              </a:lnSpc>
              <a:buFont typeface="Wingdings" panose="05000000000000000000" charset="0"/>
              <a:buChar char="Ø"/>
            </a:pPr>
            <a:r>
              <a:rPr lang="en-US" b="1" spc="30">
                <a:solidFill>
                  <a:schemeClr val="tx1"/>
                </a:solidFill>
                <a:latin typeface="+mj-ea"/>
                <a:cs typeface="+mj-ea"/>
                <a:sym typeface="+mn-ea"/>
              </a:rPr>
              <a:t>Behavioral Analysis and Targeting</a:t>
            </a:r>
            <a:endParaRPr lang="en-US" b="1" spc="30">
              <a:solidFill>
                <a:schemeClr val="tx1"/>
              </a:solidFill>
              <a:latin typeface="+mj-ea"/>
              <a:cs typeface="+mj-ea"/>
              <a:sym typeface="+mn-ea"/>
            </a:endParaRPr>
          </a:p>
          <a:p>
            <a:pPr marL="285750" indent="-285750">
              <a:buFont typeface="Wingdings" panose="05000000000000000000" charset="0"/>
              <a:buChar char="Ø"/>
            </a:pPr>
            <a:endParaRPr lang="en-US" altLang="en-US" b="1" spc="30">
              <a:solidFill>
                <a:schemeClr val="tx1"/>
              </a:solidFill>
              <a:latin typeface="+mj-ea"/>
              <a:cs typeface="+mj-ea"/>
              <a:sym typeface="+mn-ea"/>
            </a:endParaRPr>
          </a:p>
        </p:txBody>
      </p:sp>
      <p:sp>
        <p:nvSpPr>
          <p:cNvPr id="24" name="Text Box 23"/>
          <p:cNvSpPr txBox="1"/>
          <p:nvPr/>
        </p:nvSpPr>
        <p:spPr>
          <a:xfrm>
            <a:off x="2000885" y="3915410"/>
            <a:ext cx="7143115" cy="2737485"/>
          </a:xfrm>
          <a:prstGeom prst="rect">
            <a:avLst/>
          </a:prstGeom>
          <a:noFill/>
        </p:spPr>
        <p:txBody>
          <a:bodyPr wrap="square" rtlCol="0">
            <a:noAutofit/>
          </a:bodyPr>
          <a:lstStyle/>
          <a:p>
            <a:pPr algn="just"/>
            <a:r>
              <a:rPr lang="en-IN" altLang="en-US" sz="2400"/>
              <a:t>K</a:t>
            </a:r>
            <a:r>
              <a:rPr lang="en-US" sz="2400"/>
              <a:t>eyloggers can serve legitimate purposes in specific contexts, their malicious use poses significant threats to privacy, security, and personal safety. Understanding their agendas helps individuals and organizations take proactive measures to protect against unauthorized access and mitigate the risks associated with these intrusive tools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3755" y="228600"/>
            <a:ext cx="694880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P</a:t>
            </a:r>
            <a:r>
              <a:rPr sz="425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ROB</a:t>
            </a:r>
            <a:r>
              <a:rPr sz="4250" spc="5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L</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M</a:t>
            </a:r>
            <a:r>
              <a:rPr sz="425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r>
              <a:rPr sz="4250" spc="-37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4250" spc="-37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A</a:t>
            </a:r>
            <a:r>
              <a:rPr sz="425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ME</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NT</a:t>
            </a:r>
            <a:endPar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38200" y="844550"/>
            <a:ext cx="8567420" cy="2089150"/>
          </a:xfrm>
          <a:prstGeom prst="rect">
            <a:avLst/>
          </a:prstGeom>
          <a:noFill/>
        </p:spPr>
        <p:txBody>
          <a:bodyPr wrap="square" rtlCol="0">
            <a:noAutofit/>
          </a:bodyPr>
          <a:lstStyle/>
          <a:p>
            <a:pPr algn="just"/>
            <a:r>
              <a:rPr lang="en-US" sz="2200"/>
              <a:t>Keyloggers pose a significant cybersecurity threat due to their ability to surreptitiously capture keystrokes and potentially compromise sensitive information such as passwords, credit card details, and personal communications.Effective protection against keyloggers requires a multifaceted approach including robust cybersecurity measures, user education on recognizing phishing attempts</a:t>
            </a:r>
            <a:r>
              <a:rPr lang="en-IN" altLang="en-US" sz="2200"/>
              <a:t>.</a:t>
            </a:r>
            <a:endParaRPr lang="en-US" sz="2200"/>
          </a:p>
          <a:p>
            <a:endParaRPr lang="en-US"/>
          </a:p>
          <a:p>
            <a:endParaRPr lang="en-US"/>
          </a:p>
          <a:p>
            <a:endParaRPr lang="en-US"/>
          </a:p>
        </p:txBody>
      </p:sp>
      <p:sp>
        <p:nvSpPr>
          <p:cNvPr id="13" name="Text Box 12"/>
          <p:cNvSpPr txBox="1"/>
          <p:nvPr/>
        </p:nvSpPr>
        <p:spPr>
          <a:xfrm>
            <a:off x="833755" y="2819400"/>
            <a:ext cx="2559050" cy="378460"/>
          </a:xfrm>
          <a:prstGeom prst="rect">
            <a:avLst/>
          </a:prstGeom>
          <a:noFill/>
        </p:spPr>
        <p:txBody>
          <a:bodyPr wrap="square" rtlCol="0">
            <a:noAutofit/>
          </a:bodyPr>
          <a:lstStyle/>
          <a:p>
            <a:r>
              <a:rPr lang="en-IN" altLang="en-US" sz="2000" b="1">
                <a:solidFill>
                  <a:srgbClr val="00B050"/>
                </a:solidFill>
                <a:latin typeface="+mj-lt"/>
                <a:cs typeface="+mj-lt"/>
              </a:rPr>
              <a:t>OBJECTIVES:</a:t>
            </a:r>
            <a:endParaRPr lang="en-IN" altLang="en-US" sz="2000" b="1">
              <a:solidFill>
                <a:srgbClr val="00B050"/>
              </a:solidFill>
              <a:latin typeface="+mj-lt"/>
              <a:cs typeface="+mj-lt"/>
            </a:endParaRPr>
          </a:p>
        </p:txBody>
      </p:sp>
      <p:sp>
        <p:nvSpPr>
          <p:cNvPr id="14" name="Text Box 13"/>
          <p:cNvSpPr txBox="1"/>
          <p:nvPr/>
        </p:nvSpPr>
        <p:spPr>
          <a:xfrm>
            <a:off x="838200" y="3034665"/>
            <a:ext cx="7059295" cy="1631315"/>
          </a:xfrm>
          <a:prstGeom prst="rect">
            <a:avLst/>
          </a:prstGeom>
          <a:noFill/>
        </p:spPr>
        <p:txBody>
          <a:bodyPr wrap="square" rtlCol="0">
            <a:noAutofit/>
          </a:bodyPr>
          <a:lstStyle/>
          <a:p>
            <a:pPr marL="537210" lvl="2" indent="-179070" algn="l">
              <a:lnSpc>
                <a:spcPts val="3055"/>
              </a:lnSpc>
              <a:buFont typeface="Arial" panose="020B0604020202020204"/>
              <a:buChar char="⚬"/>
            </a:pPr>
            <a:r>
              <a:rPr lang="en-IN" altLang="en-US" sz="2000" b="1" spc="23">
                <a:solidFill>
                  <a:srgbClr val="000000"/>
                </a:solidFill>
                <a:latin typeface="Roboto"/>
                <a:sym typeface="+mn-ea"/>
              </a:rPr>
              <a:t>I</a:t>
            </a:r>
            <a:r>
              <a:rPr lang="en-US" sz="2000" b="1" spc="23">
                <a:solidFill>
                  <a:srgbClr val="000000"/>
                </a:solidFill>
                <a:latin typeface="Roboto"/>
                <a:sym typeface="+mn-ea"/>
              </a:rPr>
              <a:t>dentify and categorize keyloggers.</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Assess security risks.</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Develop detection and prevention strategies.</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Explore legal and ethical considerations.</a:t>
            </a:r>
            <a:endParaRPr lang="en-US" sz="2000" b="1"/>
          </a:p>
        </p:txBody>
      </p:sp>
      <p:sp>
        <p:nvSpPr>
          <p:cNvPr id="15" name="Text Box 14"/>
          <p:cNvSpPr txBox="1"/>
          <p:nvPr/>
        </p:nvSpPr>
        <p:spPr>
          <a:xfrm>
            <a:off x="838200" y="4572000"/>
            <a:ext cx="2403475" cy="398780"/>
          </a:xfrm>
          <a:prstGeom prst="rect">
            <a:avLst/>
          </a:prstGeom>
          <a:noFill/>
        </p:spPr>
        <p:txBody>
          <a:bodyPr wrap="square" rtlCol="0">
            <a:spAutoFit/>
          </a:bodyPr>
          <a:lstStyle/>
          <a:p>
            <a:r>
              <a:rPr lang="en-IN" altLang="en-US" sz="2000" b="1">
                <a:solidFill>
                  <a:srgbClr val="00B050"/>
                </a:solidFill>
              </a:rPr>
              <a:t>CHALLENGES:</a:t>
            </a:r>
            <a:endParaRPr lang="en-IN" altLang="en-US" sz="2000" b="1">
              <a:solidFill>
                <a:srgbClr val="00B050"/>
              </a:solidFill>
            </a:endParaRPr>
          </a:p>
        </p:txBody>
      </p:sp>
      <p:sp>
        <p:nvSpPr>
          <p:cNvPr id="16" name="Text Box 15"/>
          <p:cNvSpPr txBox="1"/>
          <p:nvPr/>
        </p:nvSpPr>
        <p:spPr>
          <a:xfrm>
            <a:off x="833755" y="4766945"/>
            <a:ext cx="5327650" cy="1625600"/>
          </a:xfrm>
          <a:prstGeom prst="rect">
            <a:avLst/>
          </a:prstGeom>
          <a:noFill/>
        </p:spPr>
        <p:txBody>
          <a:bodyPr wrap="square" rtlCol="0">
            <a:noAutofit/>
          </a:bodyPr>
          <a:lstStyle/>
          <a:p>
            <a:pPr marL="537210" lvl="2" indent="-179070" algn="l">
              <a:lnSpc>
                <a:spcPts val="3055"/>
              </a:lnSpc>
              <a:buFont typeface="Arial" panose="020B0604020202020204"/>
              <a:buChar char="⚬"/>
            </a:pPr>
            <a:r>
              <a:rPr lang="en-US" sz="2000" b="1" spc="23">
                <a:solidFill>
                  <a:srgbClr val="000000"/>
                </a:solidFill>
                <a:latin typeface="Roboto"/>
                <a:sym typeface="+mn-ea"/>
              </a:rPr>
              <a:t>Detection Complexity.</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Evolving Threats.</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User Awareness.</a:t>
            </a:r>
            <a:endParaRPr lang="en-US" sz="2000" b="1" spc="23">
              <a:solidFill>
                <a:srgbClr val="000000"/>
              </a:solidFill>
              <a:latin typeface="Roboto"/>
              <a:sym typeface="+mn-ea"/>
            </a:endParaRPr>
          </a:p>
          <a:p>
            <a:pPr marL="537210" lvl="2" indent="-179070" algn="l">
              <a:lnSpc>
                <a:spcPts val="3055"/>
              </a:lnSpc>
              <a:buFont typeface="Arial" panose="020B0604020202020204"/>
              <a:buChar char="⚬"/>
            </a:pPr>
            <a:r>
              <a:rPr lang="en-US" sz="2000" b="1" spc="23">
                <a:solidFill>
                  <a:srgbClr val="000000"/>
                </a:solidFill>
                <a:latin typeface="Roboto"/>
                <a:sym typeface="+mn-ea"/>
              </a:rPr>
              <a:t>Balance security and privacy.</a:t>
            </a:r>
            <a:endParaRPr 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31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PROJECT</a:t>
            </a:r>
            <a:r>
              <a:rPr sz="425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OVERVIEW</a:t>
            </a:r>
            <a:endPar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762000" y="838200"/>
            <a:ext cx="7094855" cy="944880"/>
          </a:xfrm>
          <a:prstGeom prst="rect">
            <a:avLst/>
          </a:prstGeom>
          <a:noFill/>
        </p:spPr>
        <p:txBody>
          <a:bodyPr wrap="square" rtlCol="0">
            <a:noAutofit/>
          </a:bodyPr>
          <a:lstStyle/>
          <a:p>
            <a:endParaRPr lang="en-US"/>
          </a:p>
        </p:txBody>
      </p:sp>
      <p:sp>
        <p:nvSpPr>
          <p:cNvPr id="14" name="Text Box 13"/>
          <p:cNvSpPr txBox="1"/>
          <p:nvPr/>
        </p:nvSpPr>
        <p:spPr>
          <a:xfrm>
            <a:off x="609600" y="914400"/>
            <a:ext cx="9010015" cy="869315"/>
          </a:xfrm>
          <a:prstGeom prst="rect">
            <a:avLst/>
          </a:prstGeom>
          <a:noFill/>
        </p:spPr>
        <p:txBody>
          <a:bodyPr wrap="square" rtlCol="0">
            <a:noAutofit/>
          </a:bodyPr>
          <a:lstStyle/>
          <a:p>
            <a:pPr algn="l">
              <a:lnSpc>
                <a:spcPts val="3165"/>
              </a:lnSpc>
            </a:pPr>
            <a:r>
              <a:rPr lang="en-US" sz="2000" b="1" spc="23">
                <a:solidFill>
                  <a:srgbClr val="0070C0"/>
                </a:solidFill>
                <a:latin typeface="+mj-ea"/>
                <a:cs typeface="+mj-ea"/>
                <a:sym typeface="+mn-ea"/>
              </a:rPr>
              <a:t>Objective:</a:t>
            </a:r>
            <a:r>
              <a:rPr lang="en-US" sz="2000" b="1" spc="23">
                <a:solidFill>
                  <a:srgbClr val="FFC000"/>
                </a:solidFill>
                <a:latin typeface="+mj-ea"/>
                <a:cs typeface="+mj-ea"/>
                <a:sym typeface="+mn-ea"/>
              </a:rPr>
              <a:t> </a:t>
            </a:r>
            <a:r>
              <a:rPr lang="en-US" sz="2000" spc="23">
                <a:solidFill>
                  <a:srgbClr val="000000"/>
                </a:solidFill>
                <a:latin typeface="Roboto"/>
                <a:sym typeface="+mn-ea"/>
              </a:rPr>
              <a:t>To understand, detect, and prevent keylogger attacks, enhancing cybersecurity and protecting sensitive data for individuals and organizations.</a:t>
            </a:r>
            <a:endParaRPr lang="en-US" sz="2000" spc="23">
              <a:solidFill>
                <a:srgbClr val="000000"/>
              </a:solidFill>
              <a:latin typeface="Roboto"/>
              <a:sym typeface="+mn-ea"/>
            </a:endParaRPr>
          </a:p>
          <a:p>
            <a:pPr algn="l">
              <a:lnSpc>
                <a:spcPts val="3165"/>
              </a:lnSpc>
            </a:pPr>
            <a:endParaRPr lang="en-US" sz="2000"/>
          </a:p>
        </p:txBody>
      </p:sp>
      <p:sp>
        <p:nvSpPr>
          <p:cNvPr id="18" name="Text Box 17"/>
          <p:cNvSpPr txBox="1"/>
          <p:nvPr/>
        </p:nvSpPr>
        <p:spPr>
          <a:xfrm>
            <a:off x="578485" y="1676400"/>
            <a:ext cx="8775065" cy="429895"/>
          </a:xfrm>
          <a:prstGeom prst="rect">
            <a:avLst/>
          </a:prstGeom>
          <a:noFill/>
        </p:spPr>
        <p:txBody>
          <a:bodyPr wrap="square" rtlCol="0">
            <a:spAutoFit/>
          </a:bodyPr>
          <a:lstStyle/>
          <a:p>
            <a:r>
              <a:rPr lang="en-IN" altLang="en-US" sz="2200" b="1">
                <a:solidFill>
                  <a:srgbClr val="0070C0"/>
                </a:solidFill>
              </a:rPr>
              <a:t>Scope:</a:t>
            </a:r>
            <a:endParaRPr lang="en-IN" altLang="en-US" sz="2200" b="1">
              <a:solidFill>
                <a:srgbClr val="0070C0"/>
              </a:solidFill>
            </a:endParaRPr>
          </a:p>
        </p:txBody>
      </p:sp>
      <p:sp>
        <p:nvSpPr>
          <p:cNvPr id="19" name="Text Box 18"/>
          <p:cNvSpPr txBox="1"/>
          <p:nvPr/>
        </p:nvSpPr>
        <p:spPr>
          <a:xfrm>
            <a:off x="692785" y="2041525"/>
            <a:ext cx="8756015" cy="4319270"/>
          </a:xfrm>
          <a:prstGeom prst="rect">
            <a:avLst/>
          </a:prstGeom>
          <a:noFill/>
        </p:spPr>
        <p:txBody>
          <a:bodyPr wrap="square" rtlCol="0">
            <a:noAutofit/>
          </a:bodyPr>
          <a:lstStyle/>
          <a:p>
            <a:pPr marL="457200" indent="-457200" algn="just">
              <a:buFont typeface="Arial" panose="020B0604020202020204" pitchFamily="34" charset="0"/>
              <a:buAutoNum type="arabicPeriod"/>
            </a:pPr>
            <a:r>
              <a:rPr lang="en-IN" altLang="en-US" sz="2400" b="1">
                <a:solidFill>
                  <a:srgbClr val="0070C0"/>
                </a:solidFill>
              </a:rPr>
              <a:t>Identify Keyloggers:</a:t>
            </a:r>
            <a:r>
              <a:rPr lang="en-US" sz="2400" spc="23">
                <a:solidFill>
                  <a:srgbClr val="000000"/>
                </a:solidFill>
                <a:latin typeface="Roboto"/>
                <a:sym typeface="+mn-ea"/>
              </a:rPr>
              <a:t>Categorize types: software (application-based, kernel-based, hypervisor-based) and hardware (inline devices, wireless keyloggers)</a:t>
            </a:r>
            <a:r>
              <a:rPr lang="en-IN" altLang="en-US" sz="2400" spc="23">
                <a:solidFill>
                  <a:srgbClr val="000000"/>
                </a:solidFill>
                <a:latin typeface="Roboto"/>
                <a:sym typeface="+mn-ea"/>
              </a:rPr>
              <a:t>,</a:t>
            </a:r>
            <a:endParaRPr lang="en-IN" altLang="en-US" sz="2400" spc="23">
              <a:solidFill>
                <a:srgbClr val="000000"/>
              </a:solidFill>
              <a:latin typeface="Roboto"/>
              <a:sym typeface="+mn-ea"/>
            </a:endParaRPr>
          </a:p>
          <a:p>
            <a:pPr marL="457200" indent="-457200" algn="just">
              <a:buFont typeface="Arial" panose="020B0604020202020204" pitchFamily="34" charset="0"/>
              <a:buAutoNum type="arabicPeriod"/>
            </a:pPr>
            <a:r>
              <a:rPr lang="en-IN" altLang="en-US" sz="2400" b="1">
                <a:solidFill>
                  <a:srgbClr val="0070C0"/>
                </a:solidFill>
              </a:rPr>
              <a:t>Develop Stategies:</a:t>
            </a:r>
            <a:r>
              <a:rPr lang="en-US" sz="2400" spc="23">
                <a:solidFill>
                  <a:srgbClr val="000000"/>
                </a:solidFill>
                <a:latin typeface="Roboto"/>
                <a:sym typeface="+mn-ea"/>
              </a:rPr>
              <a:t>Detection: Use of anti-malware, network monitoring, hardware inspection.Prevention: Regular updates, two-factor authentication, virtual keyboards, user education.</a:t>
            </a:r>
            <a:r>
              <a:rPr lang="en-IN" altLang="en-US" sz="2400" spc="23">
                <a:solidFill>
                  <a:srgbClr val="000000"/>
                </a:solidFill>
                <a:latin typeface="Roboto"/>
                <a:sym typeface="+mn-ea"/>
              </a:rPr>
              <a:t> </a:t>
            </a:r>
            <a:endParaRPr lang="en-IN" altLang="en-US" sz="2400" spc="23">
              <a:solidFill>
                <a:srgbClr val="000000"/>
              </a:solidFill>
              <a:latin typeface="Roboto"/>
              <a:sym typeface="+mn-ea"/>
            </a:endParaRPr>
          </a:p>
          <a:p>
            <a:pPr marL="457200" indent="-457200" algn="just">
              <a:buFont typeface="Arial" panose="020B0604020202020204" pitchFamily="34" charset="0"/>
              <a:buAutoNum type="arabicPeriod"/>
            </a:pPr>
            <a:r>
              <a:rPr lang="en-IN" altLang="en-US" sz="2400" b="1" spc="23">
                <a:solidFill>
                  <a:srgbClr val="0070C0"/>
                </a:solidFill>
                <a:cs typeface="+mn-lt"/>
                <a:sym typeface="+mn-ea"/>
              </a:rPr>
              <a:t>Response Framework:</a:t>
            </a:r>
            <a:r>
              <a:rPr lang="en-US" sz="2400" spc="23">
                <a:solidFill>
                  <a:srgbClr val="000000"/>
                </a:solidFill>
                <a:latin typeface="Roboto"/>
                <a:sym typeface="+mn-ea"/>
              </a:rPr>
              <a:t>Steps upon detection: disconnect from internet, run full system scans, change passwords, seek professional help.</a:t>
            </a:r>
            <a:r>
              <a:rPr lang="en-IN" altLang="en-US" sz="2400" spc="23">
                <a:solidFill>
                  <a:srgbClr val="000000"/>
                </a:solidFill>
                <a:latin typeface="Roboto"/>
                <a:sym typeface="+mn-ea"/>
              </a:rPr>
              <a:t> </a:t>
            </a:r>
            <a:endParaRPr lang="en-IN" altLang="en-US" sz="2400" spc="23">
              <a:solidFill>
                <a:srgbClr val="000000"/>
              </a:solidFill>
              <a:latin typeface="Roboto"/>
              <a:sym typeface="+mn-ea"/>
            </a:endParaRPr>
          </a:p>
          <a:p>
            <a:pPr marL="457200" indent="-457200" algn="just">
              <a:buFont typeface="Arial" panose="020B0604020202020204" pitchFamily="34" charset="0"/>
              <a:buAutoNum type="arabicPeriod"/>
            </a:pPr>
            <a:r>
              <a:rPr lang="en-IN" altLang="en-US" sz="2400" b="1" spc="23">
                <a:solidFill>
                  <a:srgbClr val="0070C0"/>
                </a:solidFill>
                <a:cs typeface="+mn-lt"/>
                <a:sym typeface="+mn-ea"/>
              </a:rPr>
              <a:t>Assets Risk:</a:t>
            </a:r>
            <a:r>
              <a:rPr lang="en-US" sz="2400" spc="23">
                <a:solidFill>
                  <a:srgbClr val="000000"/>
                </a:solidFill>
                <a:latin typeface="Roboto"/>
                <a:sym typeface="+mn-ea"/>
              </a:rPr>
              <a:t>Examine impacts: data theft, privacy invasion, identity theft, corporate espionage.</a:t>
            </a:r>
            <a:endParaRPr lang="en-US" sz="2400" spc="23">
              <a:solidFill>
                <a:srgbClr val="000000"/>
              </a:solidFill>
              <a:latin typeface="Roboto"/>
              <a:sym typeface="+mn-ea"/>
            </a:endParaRPr>
          </a:p>
          <a:p>
            <a:pPr indent="0" algn="just">
              <a:buFont typeface="Arial" panose="020B0604020202020204" pitchFamily="34" charset="0"/>
              <a:buNone/>
            </a:pPr>
            <a:endParaRPr lang="en-IN" altLang="en-US" sz="2400" b="1">
              <a:solidFill>
                <a:srgbClr val="0070C0"/>
              </a:solidFill>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62317" y="533653"/>
            <a:ext cx="5014595" cy="508635"/>
          </a:xfrm>
          <a:prstGeom prst="rect">
            <a:avLst/>
          </a:prstGeom>
        </p:spPr>
        <p:txBody>
          <a:bodyPr vert="horz" wrap="square" lIns="0" tIns="16510" rIns="0" bIns="0" rtlCol="0">
            <a:spAutoFit/>
          </a:bodyPr>
          <a:lstStyle/>
          <a:p>
            <a:pPr marL="12700">
              <a:lnSpc>
                <a:spcPct val="100000"/>
              </a:lnSpc>
              <a:spcBef>
                <a:spcPts val="130"/>
              </a:spcBef>
            </a:pPr>
            <a:r>
              <a:rPr sz="32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W</a:t>
            </a:r>
            <a:r>
              <a:rPr sz="320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H</a:t>
            </a:r>
            <a:r>
              <a:rPr sz="320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200" spc="-2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2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AR</a:t>
            </a:r>
            <a:r>
              <a:rPr sz="32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32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2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32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H</a:t>
            </a:r>
            <a:r>
              <a:rPr sz="32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32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20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32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a:t>
            </a:r>
            <a:r>
              <a:rPr sz="32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D</a:t>
            </a:r>
            <a:r>
              <a:rPr sz="3200" spc="-4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U</a:t>
            </a:r>
            <a:r>
              <a:rPr sz="32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r>
              <a:rPr sz="32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32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R</a:t>
            </a:r>
            <a:r>
              <a:rPr sz="320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endParaRPr sz="320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676400" y="1695450"/>
            <a:ext cx="4889500" cy="4607560"/>
          </a:xfrm>
          <a:prstGeom prst="rect">
            <a:avLst/>
          </a:prstGeom>
          <a:noFill/>
        </p:spPr>
        <p:txBody>
          <a:bodyPr wrap="square" rtlCol="0">
            <a:noAutofit/>
          </a:bodyPr>
          <a:lstStyle/>
          <a:p>
            <a:pPr marL="342900" indent="-342900">
              <a:buFont typeface="Wingdings" panose="05000000000000000000" charset="0"/>
              <a:buChar char="§"/>
            </a:pPr>
            <a:r>
              <a:rPr lang="en-IN" altLang="en-US" sz="2800"/>
              <a:t>Law Enforecement Agencies</a:t>
            </a:r>
            <a:endParaRPr lang="en-IN" altLang="en-US" sz="2800"/>
          </a:p>
          <a:p>
            <a:pPr indent="0">
              <a:buFont typeface="Wingdings" panose="05000000000000000000" charset="0"/>
              <a:buNone/>
            </a:pPr>
            <a:endParaRPr lang="en-IN" altLang="en-US" sz="2800"/>
          </a:p>
          <a:p>
            <a:pPr marL="342900" indent="-342900">
              <a:buFont typeface="Wingdings" panose="05000000000000000000" charset="0"/>
              <a:buChar char="§"/>
            </a:pPr>
            <a:r>
              <a:rPr lang="en-IN" altLang="en-US" sz="2800"/>
              <a:t>Parents and Guardians</a:t>
            </a:r>
            <a:endParaRPr lang="en-IN" altLang="en-US" sz="2800"/>
          </a:p>
          <a:p>
            <a:pPr indent="0">
              <a:buFont typeface="Wingdings" panose="05000000000000000000" charset="0"/>
              <a:buNone/>
            </a:pPr>
            <a:endParaRPr lang="en-IN" altLang="en-US" sz="2800"/>
          </a:p>
          <a:p>
            <a:pPr marL="342900" indent="-342900">
              <a:buFont typeface="Wingdings" panose="05000000000000000000" charset="0"/>
              <a:buChar char="§"/>
            </a:pPr>
            <a:r>
              <a:rPr lang="en-IN" altLang="en-US" sz="2800"/>
              <a:t>Educational Institutions</a:t>
            </a:r>
            <a:endParaRPr lang="en-IN" altLang="en-US" sz="2800"/>
          </a:p>
          <a:p>
            <a:pPr marL="342900" indent="-342900">
              <a:buFont typeface="Wingdings" panose="05000000000000000000" charset="0"/>
              <a:buChar char="§"/>
            </a:pPr>
            <a:endParaRPr lang="en-IN" altLang="en-US" sz="2800"/>
          </a:p>
          <a:p>
            <a:pPr marL="342900" indent="-342900">
              <a:buFont typeface="Wingdings" panose="05000000000000000000" charset="0"/>
              <a:buChar char="§"/>
            </a:pPr>
            <a:r>
              <a:rPr lang="en-IN" altLang="en-US" sz="2800"/>
              <a:t>Cybersecurity Professionals</a:t>
            </a:r>
            <a:endParaRPr lang="en-IN" altLang="en-US" sz="2800"/>
          </a:p>
          <a:p>
            <a:pPr marL="342900" indent="-342900">
              <a:buFont typeface="Wingdings" panose="05000000000000000000" charset="0"/>
              <a:buChar char="§"/>
            </a:pPr>
            <a:endParaRPr lang="en-IN" altLang="en-US" sz="2800"/>
          </a:p>
          <a:p>
            <a:pPr marL="342900" indent="-342900">
              <a:buFont typeface="Wingdings" panose="05000000000000000000" charset="0"/>
              <a:buChar char="§"/>
            </a:pPr>
            <a:r>
              <a:rPr lang="en-IN" altLang="en-US" sz="2800"/>
              <a:t>Individuals</a:t>
            </a:r>
            <a:endParaRPr lang="en-IN" altLang="en-US" sz="2800"/>
          </a:p>
          <a:p>
            <a:pPr marL="342900" indent="-342900">
              <a:buFont typeface="Wingdings" panose="05000000000000000000" charset="0"/>
              <a:buChar char="§"/>
            </a:pPr>
            <a:endParaRPr lang="en-IN" altLang="en-US" sz="2800"/>
          </a:p>
          <a:p>
            <a:pPr marL="342900" indent="-342900">
              <a:buFont typeface="Wingdings" panose="05000000000000000000" charset="0"/>
              <a:buChar char="o"/>
            </a:pP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4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Y</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U</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R</a:t>
            </a:r>
            <a:r>
              <a:rPr sz="360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6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LU</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36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I</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a:t>
            </a:r>
            <a:r>
              <a:rPr sz="3600" spc="-34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A</a:t>
            </a:r>
            <a:r>
              <a:rPr sz="360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D</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6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I</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r>
              <a:rPr sz="3600" spc="6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600" spc="-29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V</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A</a:t>
            </a:r>
            <a:r>
              <a:rPr sz="36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LU</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E</a:t>
            </a:r>
            <a:r>
              <a:rPr sz="3600" spc="-6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36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P</a:t>
            </a:r>
            <a:r>
              <a:rPr sz="36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R</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P</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spc="2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a:t>
            </a:r>
            <a:r>
              <a:rPr sz="36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I</a:t>
            </a:r>
            <a:r>
              <a:rPr sz="3600"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a:t>
            </a:r>
            <a:r>
              <a:rPr sz="3600"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I</a:t>
            </a:r>
            <a:r>
              <a:rPr sz="360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O</a:t>
            </a:r>
            <a:r>
              <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N</a:t>
            </a:r>
            <a:endParaRPr sz="3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743200" y="1412240"/>
            <a:ext cx="6880860" cy="2245360"/>
          </a:xfrm>
          <a:prstGeom prst="rect">
            <a:avLst/>
          </a:prstGeom>
          <a:noFill/>
        </p:spPr>
        <p:txBody>
          <a:bodyPr wrap="square" rtlCol="0">
            <a:spAutoFit/>
          </a:bodyPr>
          <a:lstStyle/>
          <a:p>
            <a:pPr algn="just"/>
            <a:r>
              <a:rPr lang="en-IN" altLang="en-US" sz="2400" b="1">
                <a:solidFill>
                  <a:srgbClr val="0070C0"/>
                </a:solidFill>
              </a:rPr>
              <a:t>Solution:</a:t>
            </a:r>
            <a:r>
              <a:rPr lang="en-IN" altLang="en-US" sz="2800" b="1">
                <a:solidFill>
                  <a:srgbClr val="0070C0"/>
                </a:solidFill>
              </a:rPr>
              <a:t> </a:t>
            </a:r>
            <a:r>
              <a:rPr lang="en-IN" altLang="en-US" sz="2800">
                <a:solidFill>
                  <a:schemeClr val="tx1"/>
                </a:solidFill>
              </a:rPr>
              <a:t>Implementing preventive measures and detection strategies, organizations and individuals can significantly reduce the risks associated with keyloggers and enhance overall cybersecurity posture.</a:t>
            </a:r>
            <a:endParaRPr lang="en-IN" altLang="en-US" sz="2800">
              <a:solidFill>
                <a:schemeClr val="tx1"/>
              </a:solidFill>
            </a:endParaRPr>
          </a:p>
        </p:txBody>
      </p:sp>
      <p:sp>
        <p:nvSpPr>
          <p:cNvPr id="11" name="Text Box 10"/>
          <p:cNvSpPr txBox="1"/>
          <p:nvPr/>
        </p:nvSpPr>
        <p:spPr>
          <a:xfrm>
            <a:off x="2743200" y="3810000"/>
            <a:ext cx="6279515" cy="3338195"/>
          </a:xfrm>
          <a:prstGeom prst="rect">
            <a:avLst/>
          </a:prstGeom>
          <a:noFill/>
        </p:spPr>
        <p:txBody>
          <a:bodyPr wrap="square" rtlCol="0">
            <a:noAutofit/>
          </a:bodyPr>
          <a:lstStyle/>
          <a:p>
            <a:r>
              <a:rPr lang="en-IN" altLang="en-US" sz="2400" b="1">
                <a:solidFill>
                  <a:srgbClr val="0070C0"/>
                </a:solidFill>
              </a:rPr>
              <a:t>Value Proposition: </a:t>
            </a:r>
            <a:endParaRPr lang="en-IN" altLang="en-US" sz="2400" b="1">
              <a:solidFill>
                <a:srgbClr val="0070C0"/>
              </a:solidFill>
            </a:endParaRPr>
          </a:p>
          <a:p>
            <a:pPr marL="457200" indent="-457200">
              <a:buAutoNum type="arabicPeriod"/>
            </a:pPr>
            <a:r>
              <a:rPr lang="en-IN" altLang="en-US" sz="2800">
                <a:solidFill>
                  <a:schemeClr val="tx1"/>
                </a:solidFill>
                <a:cs typeface="+mn-lt"/>
              </a:rPr>
              <a:t>Privacy Protection</a:t>
            </a:r>
            <a:endParaRPr lang="en-IN" altLang="en-US" sz="2800">
              <a:solidFill>
                <a:schemeClr val="tx1"/>
              </a:solidFill>
              <a:cs typeface="+mn-lt"/>
            </a:endParaRPr>
          </a:p>
          <a:p>
            <a:pPr marL="457200" indent="-457200">
              <a:buAutoNum type="arabicPeriod"/>
            </a:pPr>
            <a:r>
              <a:rPr lang="en-IN" altLang="en-US" sz="2800">
                <a:solidFill>
                  <a:schemeClr val="tx1"/>
                </a:solidFill>
                <a:cs typeface="+mn-lt"/>
              </a:rPr>
              <a:t>Enhanced Security</a:t>
            </a:r>
            <a:endParaRPr lang="en-IN" altLang="en-US" sz="2800">
              <a:solidFill>
                <a:schemeClr val="tx1"/>
              </a:solidFill>
              <a:cs typeface="+mn-lt"/>
            </a:endParaRPr>
          </a:p>
          <a:p>
            <a:pPr marL="457200" indent="-457200">
              <a:buAutoNum type="arabicPeriod"/>
            </a:pPr>
            <a:r>
              <a:rPr lang="en-US" sz="2800" spc="64">
                <a:solidFill>
                  <a:srgbClr val="000000"/>
                </a:solidFill>
                <a:cs typeface="+mn-lt"/>
                <a:sym typeface="+mn-ea"/>
              </a:rPr>
              <a:t>Data Security</a:t>
            </a:r>
            <a:endParaRPr lang="en-US" sz="2800" spc="64">
              <a:solidFill>
                <a:srgbClr val="000000"/>
              </a:solidFill>
              <a:cs typeface="+mn-lt"/>
              <a:sym typeface="+mn-ea"/>
            </a:endParaRPr>
          </a:p>
          <a:p>
            <a:pPr marL="457200" indent="-457200">
              <a:buAutoNum type="arabicPeriod"/>
            </a:pPr>
            <a:r>
              <a:rPr lang="en-US" sz="2800" spc="64">
                <a:solidFill>
                  <a:srgbClr val="000000"/>
                </a:solidFill>
                <a:cs typeface="+mn-lt"/>
                <a:sym typeface="+mn-ea"/>
              </a:rPr>
              <a:t>Compliance with laws</a:t>
            </a:r>
            <a:endParaRPr lang="en-US" sz="2800" spc="64">
              <a:solidFill>
                <a:srgbClr val="000000"/>
              </a:solidFill>
              <a:cs typeface="+mn-lt"/>
              <a:sym typeface="+mn-ea"/>
            </a:endParaRPr>
          </a:p>
          <a:p>
            <a:pPr marL="457200" indent="-457200">
              <a:buAutoNum type="arabicPeriod"/>
            </a:pPr>
            <a:r>
              <a:rPr lang="en-US" sz="2800" spc="64">
                <a:solidFill>
                  <a:srgbClr val="000000"/>
                </a:solidFill>
                <a:cs typeface="+mn-lt"/>
                <a:sym typeface="+mn-ea"/>
              </a:rPr>
              <a:t>Purpose Limitation</a:t>
            </a:r>
            <a:endParaRPr lang="en-IN" altLang="en-US" sz="2800">
              <a:solidFill>
                <a:schemeClr val="tx1"/>
              </a:solidFill>
              <a:cs typeface="+mn-lt"/>
            </a:endParaRPr>
          </a:p>
          <a:p>
            <a:pPr marL="457200" indent="-457200">
              <a:buAutoNum type="arabicPeriod"/>
            </a:pPr>
            <a:endParaRPr lang="en-IN" altLang="en-US" sz="2800">
              <a:solidFill>
                <a:schemeClr val="tx1"/>
              </a:solidFill>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THE</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WOW</a:t>
            </a:r>
            <a:r>
              <a:rPr sz="4250" spc="8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IN</a:t>
            </a:r>
            <a:r>
              <a:rPr sz="4250"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4250"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YOUR</a:t>
            </a:r>
            <a:r>
              <a:rPr sz="4250" spc="-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 </a:t>
            </a:r>
            <a:r>
              <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rPr>
              <a:t>SOLUTION</a:t>
            </a:r>
            <a:endParaRPr sz="4250" spc="2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Medium" panose="020B0603030403030204" charset="0"/>
              <a:cs typeface="Dubai Medium" panose="020B060303040303020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2504440" y="1504950"/>
            <a:ext cx="6182360" cy="4391660"/>
          </a:xfrm>
          <a:prstGeom prst="rect">
            <a:avLst/>
          </a:prstGeom>
          <a:noFill/>
        </p:spPr>
        <p:txBody>
          <a:bodyPr wrap="square" rtlCol="0">
            <a:noAutofit/>
          </a:bodyPr>
          <a:lstStyle/>
          <a:p>
            <a:pPr marL="285750" indent="-285750" algn="just">
              <a:buFont typeface="Arial" panose="020B0604020202020204" pitchFamily="34" charset="0"/>
              <a:buChar char="•"/>
            </a:pPr>
            <a:r>
              <a:rPr lang="en-US" sz="2800"/>
              <a:t>Compliance and Legal Adherence</a:t>
            </a:r>
            <a:endParaRPr lang="en-US" sz="2800"/>
          </a:p>
          <a:p>
            <a:pPr marL="285750" indent="-285750" algn="just">
              <a:buFont typeface="Arial" panose="020B0604020202020204" pitchFamily="34" charset="0"/>
              <a:buChar char="•"/>
            </a:pPr>
            <a:r>
              <a:rPr lang="en-IN" altLang="en-US" sz="2800"/>
              <a:t>Privacy Protection</a:t>
            </a:r>
            <a:endParaRPr lang="en-IN" altLang="en-US" sz="2800">
              <a:cs typeface="+mn-lt"/>
            </a:endParaRPr>
          </a:p>
          <a:p>
            <a:pPr marL="285750" indent="-285750" algn="just">
              <a:buFont typeface="Arial" panose="020B0604020202020204" pitchFamily="34" charset="0"/>
              <a:buChar char="•"/>
            </a:pPr>
            <a:r>
              <a:rPr lang="en-IN" altLang="en-US" sz="2800">
                <a:cs typeface="+mn-lt"/>
              </a:rPr>
              <a:t>Comprehensive Prevention</a:t>
            </a:r>
            <a:endParaRPr lang="en-IN" altLang="en-US" sz="2800">
              <a:cs typeface="+mn-lt"/>
            </a:endParaRPr>
          </a:p>
          <a:p>
            <a:pPr marL="285750" indent="-285750" algn="just">
              <a:buFont typeface="Arial" panose="020B0604020202020204" pitchFamily="34" charset="0"/>
              <a:buChar char="•"/>
            </a:pPr>
            <a:r>
              <a:rPr lang="en-IN" altLang="en-US" sz="2800">
                <a:cs typeface="+mn-lt"/>
              </a:rPr>
              <a:t>Ethical Standards</a:t>
            </a:r>
            <a:endParaRPr lang="en-IN" altLang="en-US" sz="2800">
              <a:cs typeface="+mn-lt"/>
            </a:endParaRPr>
          </a:p>
          <a:p>
            <a:pPr marL="285750" indent="-285750" algn="just">
              <a:buFont typeface="Arial" panose="020B0604020202020204" pitchFamily="34" charset="0"/>
              <a:buChar char="•"/>
            </a:pPr>
            <a:endParaRPr lang="en-IN" altLang="en-US" sz="2800">
              <a:cs typeface="+mn-lt"/>
            </a:endParaRPr>
          </a:p>
          <a:p>
            <a:pPr indent="0" algn="just">
              <a:buFont typeface="Arial" panose="020B0604020202020204" pitchFamily="34" charset="0"/>
              <a:buNone/>
            </a:pPr>
            <a:r>
              <a:rPr lang="en-US" sz="2800" spc="30">
                <a:solidFill>
                  <a:srgbClr val="000000"/>
                </a:solidFill>
                <a:cs typeface="+mn-lt"/>
                <a:sym typeface="+mn-ea"/>
              </a:rPr>
              <a:t>This approach not only secures against keylogger risks but also sets a new standard in proactive cybersecurity, instilling confidence and peace of mind in our clients.</a:t>
            </a:r>
            <a:endParaRPr lang="en-US" sz="2800" spc="30">
              <a:solidFill>
                <a:srgbClr val="000000"/>
              </a:solidFill>
              <a:cs typeface="+mn-lt"/>
              <a:sym typeface="+mn-ea"/>
            </a:endParaRPr>
          </a:p>
          <a:p>
            <a:pPr indent="0" algn="just">
              <a:buFont typeface="Arial" panose="020B0604020202020204" pitchFamily="34" charset="0"/>
              <a:buNone/>
            </a:pPr>
            <a:endParaRPr lang="en-IN" altLang="en-US" sz="2800">
              <a:cs typeface="+mn-lt"/>
            </a:endParaRPr>
          </a:p>
          <a:p>
            <a:pPr marL="285750" indent="-285750" algn="just">
              <a:buFont typeface="Arial" panose="020B0604020202020204" pitchFamily="34" charset="0"/>
              <a:buChar char="•"/>
            </a:pPr>
            <a:endParaRPr lang="en-IN" altLang="en-US" sz="2800">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M</a:t>
            </a:r>
            <a:r>
              <a:rPr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O</a:t>
            </a:r>
            <a:r>
              <a:rPr sz="4800" b="1" spc="-1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D</a:t>
            </a:r>
            <a:r>
              <a:rPr sz="4800" b="1" spc="-3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E</a:t>
            </a:r>
            <a:r>
              <a:rPr sz="4800" b="1"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LL</a:t>
            </a:r>
            <a:r>
              <a:rPr sz="4800" b="1"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I</a:t>
            </a:r>
            <a:r>
              <a:rPr sz="4800" b="1" spc="3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N</a:t>
            </a:r>
            <a:r>
              <a:rPr sz="4800" b="1"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rPr>
              <a:t>G</a:t>
            </a:r>
            <a:endParaRPr sz="4800" b="1" spc="5"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rebuchet MS" panose="020B0603020202020204"/>
              <a:cs typeface="Trebuchet MS" panose="020B0603020202020204"/>
            </a:endParaRPr>
          </a:p>
        </p:txBody>
      </p:sp>
      <p:sp>
        <p:nvSpPr>
          <p:cNvPr id="11" name="Text Box 10"/>
          <p:cNvSpPr txBox="1"/>
          <p:nvPr/>
        </p:nvSpPr>
        <p:spPr>
          <a:xfrm>
            <a:off x="685800" y="971550"/>
            <a:ext cx="8458835" cy="5514340"/>
          </a:xfrm>
          <a:prstGeom prst="rect">
            <a:avLst/>
          </a:prstGeom>
          <a:noFill/>
        </p:spPr>
        <p:txBody>
          <a:bodyPr wrap="square" rtlCol="0">
            <a:noAutofit/>
          </a:bodyPr>
          <a:p>
            <a:pPr marL="621030" lvl="2" indent="-207010" algn="just">
              <a:lnSpc>
                <a:spcPts val="3530"/>
              </a:lnSpc>
              <a:buFont typeface="Arial" panose="020B0604020202020204"/>
              <a:buChar char="⚬"/>
            </a:pPr>
            <a:r>
              <a:rPr lang="en-US" sz="2400">
                <a:solidFill>
                  <a:srgbClr val="00B0F0"/>
                </a:solidFill>
                <a:cs typeface="+mn-lt"/>
                <a:sym typeface="+mn-ea"/>
              </a:rPr>
              <a:t>Threat Modeling: </a:t>
            </a:r>
            <a:r>
              <a:rPr lang="en-US" sz="2400">
                <a:solidFill>
                  <a:srgbClr val="000000"/>
                </a:solidFill>
                <a:cs typeface="+mn-lt"/>
                <a:sym typeface="+mn-ea"/>
              </a:rPr>
              <a:t>Identify potential vulnerabilities and attack vectors keyloggers may exploit.</a:t>
            </a:r>
            <a:endParaRPr lang="en-US" sz="2400">
              <a:solidFill>
                <a:srgbClr val="000000"/>
              </a:solidFill>
              <a:cs typeface="+mn-lt"/>
              <a:sym typeface="+mn-ea"/>
            </a:endParaRPr>
          </a:p>
          <a:p>
            <a:pPr marL="621030" lvl="2" indent="-207010" algn="just">
              <a:lnSpc>
                <a:spcPts val="3530"/>
              </a:lnSpc>
              <a:buFont typeface="Arial" panose="020B0604020202020204"/>
              <a:buChar char="⚬"/>
            </a:pPr>
            <a:r>
              <a:rPr lang="en-US" sz="2400" spc="27">
                <a:solidFill>
                  <a:srgbClr val="00B0F0"/>
                </a:solidFill>
                <a:cs typeface="+mn-lt"/>
                <a:sym typeface="+mn-ea"/>
              </a:rPr>
              <a:t>Detection Model: </a:t>
            </a:r>
            <a:r>
              <a:rPr lang="en-US" sz="2400" spc="27">
                <a:solidFill>
                  <a:srgbClr val="000000"/>
                </a:solidFill>
                <a:cs typeface="+mn-lt"/>
                <a:sym typeface="+mn-ea"/>
              </a:rPr>
              <a:t>Implement algorithms and tools to detect keylogger presence based on behavioral patterns and anomalies.</a:t>
            </a:r>
            <a:endParaRPr lang="en-US" sz="2400" spc="27">
              <a:solidFill>
                <a:srgbClr val="000000"/>
              </a:solidFill>
              <a:cs typeface="+mn-lt"/>
              <a:sym typeface="+mn-ea"/>
            </a:endParaRPr>
          </a:p>
          <a:p>
            <a:pPr marL="621030" lvl="2" indent="-207010" algn="just">
              <a:lnSpc>
                <a:spcPts val="3530"/>
              </a:lnSpc>
              <a:buFont typeface="Arial" panose="020B0604020202020204"/>
              <a:buChar char="⚬"/>
            </a:pPr>
            <a:r>
              <a:rPr lang="en-US" sz="2400" spc="27">
                <a:solidFill>
                  <a:srgbClr val="00B0F0"/>
                </a:solidFill>
                <a:cs typeface="+mn-lt"/>
                <a:sym typeface="+mn-ea"/>
              </a:rPr>
              <a:t>Prevention Model: </a:t>
            </a:r>
            <a:r>
              <a:rPr lang="en-US" sz="2400" spc="27">
                <a:solidFill>
                  <a:srgbClr val="000000"/>
                </a:solidFill>
                <a:cs typeface="+mn-lt"/>
                <a:sym typeface="+mn-ea"/>
              </a:rPr>
              <a:t>Develop strategies such as software updates, network monitoring, and user education to prevent keylogger installation and operation.</a:t>
            </a:r>
            <a:endParaRPr lang="en-US" sz="2400" spc="27">
              <a:solidFill>
                <a:srgbClr val="000000"/>
              </a:solidFill>
              <a:cs typeface="+mn-lt"/>
              <a:sym typeface="+mn-ea"/>
            </a:endParaRPr>
          </a:p>
          <a:p>
            <a:pPr marL="621030" lvl="2" indent="-207010" algn="just">
              <a:lnSpc>
                <a:spcPts val="3530"/>
              </a:lnSpc>
              <a:buFont typeface="Arial" panose="020B0604020202020204"/>
              <a:buChar char="⚬"/>
            </a:pPr>
            <a:r>
              <a:rPr lang="en-US" sz="2400" spc="27">
                <a:solidFill>
                  <a:srgbClr val="00B0F0"/>
                </a:solidFill>
                <a:cs typeface="+mn-lt"/>
                <a:sym typeface="+mn-ea"/>
              </a:rPr>
              <a:t>Response Model:</a:t>
            </a:r>
            <a:r>
              <a:rPr lang="en-US" sz="2400" spc="27">
                <a:solidFill>
                  <a:srgbClr val="000000"/>
                </a:solidFill>
                <a:cs typeface="+mn-lt"/>
                <a:sym typeface="+mn-ea"/>
              </a:rPr>
              <a:t> Establish protocols for immediate action upon keylogger detection, including isolation, removal, and system recovery.    </a:t>
            </a:r>
            <a:endParaRPr lang="en-US" sz="2400">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4420</Words>
  <Application>WPS Presentation</Application>
  <PresentationFormat>Widescreen</PresentationFormat>
  <Paragraphs>153</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Trebuchet MS</vt:lpstr>
      <vt:lpstr>Bahnschrift Light</vt:lpstr>
      <vt:lpstr>Dubai Medium</vt:lpstr>
      <vt:lpstr>Yu Gothic Light</vt:lpstr>
      <vt:lpstr>Wingdings</vt:lpstr>
      <vt:lpstr>Arial</vt:lpstr>
      <vt:lpstr>Roboto</vt:lpstr>
      <vt:lpstr>Times New Roman</vt:lpstr>
      <vt:lpstr>Calibri</vt:lpstr>
      <vt:lpstr>Microsoft YaHei</vt:lpstr>
      <vt:lpstr>Arial Unicode MS</vt:lpstr>
      <vt:lpstr>Office Theme</vt:lpstr>
      <vt:lpstr>PowerPoint 演示文稿</vt:lpstr>
      <vt:lpstr>KEYLOGGER AND SECURITY</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pooja</cp:lastModifiedBy>
  <cp:revision>4</cp:revision>
  <dcterms:created xsi:type="dcterms:W3CDTF">2024-06-03T05:48:00Z</dcterms:created>
  <dcterms:modified xsi:type="dcterms:W3CDTF">2024-06-22T08:17:24Z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2024-06-03T16:30:00Z</vt:filetime>
  </property>
  <property fmtid="{D5CDD505-2E9C-101B-9397-08002B2CF9AE}" pid="4" name="ICV">
    <vt:lpwstr>C79EC518670B469AA98290C82AA564F0_12</vt:lpwstr>
  </property>
  <property fmtid="{D5CDD505-2E9C-101B-9397-08002B2CF9AE}" pid="5" name="KSOProductBuildVer">
    <vt:lpwstr>1033-12.2.0.17119</vt:lpwstr>
  </property>
</Properties>
</file>