
<file path=[Content_Types].xml><?xml version="1.0" encoding="utf-8"?>
<Types xmlns="http://schemas.openxmlformats.org/package/2006/content-types">
  <Default ContentType="image/svg+xml" Extension="sv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10287000" cx="18288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BAED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 rot="7655163">
            <a:off x="15091037" y="5591708"/>
            <a:ext cx="7629890" cy="7829178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" name="Google Shape;21;p1"/>
          <p:cNvSpPr/>
          <p:nvPr/>
        </p:nvSpPr>
        <p:spPr>
          <a:xfrm>
            <a:off x="-3258071" y="-4629150"/>
            <a:ext cx="9022634" cy="9258300"/>
          </a:xfrm>
          <a:custGeom>
            <a:rect b="b" l="l" r="r" t="t"/>
            <a:pathLst>
              <a:path extrusionOk="0"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2" name="Google Shape;22;p1"/>
          <p:cNvGrpSpPr/>
          <p:nvPr/>
        </p:nvGrpSpPr>
        <p:grpSpPr>
          <a:xfrm>
            <a:off x="2354596" y="3103606"/>
            <a:ext cx="13453284" cy="4307745"/>
            <a:chOff x="0" y="-19050"/>
            <a:chExt cx="2598062" cy="831900"/>
          </a:xfrm>
        </p:grpSpPr>
        <p:sp>
          <p:nvSpPr>
            <p:cNvPr id="23" name="Google Shape;23;p1"/>
            <p:cNvSpPr/>
            <p:nvPr/>
          </p:nvSpPr>
          <p:spPr>
            <a:xfrm>
              <a:off x="0" y="0"/>
              <a:ext cx="2598062" cy="812800"/>
            </a:xfrm>
            <a:custGeom>
              <a:rect b="b" l="l" r="r" t="t"/>
              <a:pathLst>
                <a:path extrusionOk="0" h="812800" w="2598062">
                  <a:moveTo>
                    <a:pt x="0" y="0"/>
                  </a:moveTo>
                  <a:lnTo>
                    <a:pt x="2598062" y="0"/>
                  </a:lnTo>
                  <a:lnTo>
                    <a:pt x="25980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4" name="Google Shape;24;p1"/>
            <p:cNvSpPr txBox="1"/>
            <p:nvPr/>
          </p:nvSpPr>
          <p:spPr>
            <a:xfrm>
              <a:off x="0" y="-19050"/>
              <a:ext cx="2598000" cy="8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1"/>
          <p:cNvSpPr txBox="1"/>
          <p:nvPr/>
        </p:nvSpPr>
        <p:spPr>
          <a:xfrm>
            <a:off x="2469744" y="3875859"/>
            <a:ext cx="14038500" cy="28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62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HANDWRITTEN DIGIT RECGNITION USING GAN</a:t>
            </a:r>
            <a:endParaRPr/>
          </a:p>
          <a:p>
            <a:pPr indent="0" lvl="0" marL="0" marR="0" rtl="0" algn="ctr">
              <a:lnSpc>
                <a:spcPct val="138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63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NAAN MUTHALAVAN PROJECT</a:t>
            </a:r>
            <a:endParaRPr/>
          </a:p>
        </p:txBody>
      </p:sp>
      <p:sp>
        <p:nvSpPr>
          <p:cNvPr id="26" name="Google Shape;26;p1"/>
          <p:cNvSpPr txBox="1"/>
          <p:nvPr/>
        </p:nvSpPr>
        <p:spPr>
          <a:xfrm flipH="1">
            <a:off x="8358272" y="7787000"/>
            <a:ext cx="9108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BY:</a:t>
            </a:r>
            <a:endParaRPr/>
          </a:p>
        </p:txBody>
      </p:sp>
      <p:sp>
        <p:nvSpPr>
          <p:cNvPr id="27" name="Google Shape;27;p1"/>
          <p:cNvSpPr txBox="1"/>
          <p:nvPr/>
        </p:nvSpPr>
        <p:spPr>
          <a:xfrm flipH="1">
            <a:off x="9981000" y="7787000"/>
            <a:ext cx="54669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MADHAN 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INFORMATION TECHNOLOGY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GOVERNMENT COLLEGE OF TECHNOLOGY, COIMBATORE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A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4580066"/>
            <a:chOff x="0" y="0"/>
            <a:chExt cx="368852" cy="12062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206272"/>
            </a:xfrm>
            <a:custGeom>
              <a:avLst/>
              <a:gdLst/>
              <a:ahLst/>
              <a:cxnLst/>
              <a:rect r="r" b="b" t="t" l="l"/>
              <a:pathLst>
                <a:path h="1206272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206272"/>
                  </a:lnTo>
                  <a:lnTo>
                    <a:pt x="0" y="1206272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225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OUTLINE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49295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PROBLEM STATEMENT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07430" y="412735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PROPOSED SYSTEM/SOLUTION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5047445"/>
            <a:ext cx="7421354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SYSTEM DEVELOPMENT APPROACH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584166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ALGORITHM &amp; DEPLOYMENT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6642507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CONCLUCION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A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42191" y="964805"/>
            <a:ext cx="12726862" cy="864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13"/>
              </a:lnSpc>
            </a:pPr>
            <a:r>
              <a:rPr lang="en-US" sz="5082" spc="498">
                <a:solidFill>
                  <a:srgbClr val="231F20"/>
                </a:solidFill>
                <a:latin typeface="Oswald Bold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863529" y="1986520"/>
            <a:ext cx="10738869" cy="6863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92"/>
              </a:lnSpc>
            </a:pPr>
            <a:r>
              <a:rPr lang="en-US" sz="3110" spc="304">
                <a:solidFill>
                  <a:srgbClr val="000000"/>
                </a:solidFill>
                <a:latin typeface="Open Sauce"/>
              </a:rPr>
              <a:t>Here's a concise problem statement for the project involving the use of a Generative Adversarial Network (GAN) to generate images of handwritten digits.</a:t>
            </a:r>
          </a:p>
          <a:p>
            <a:pPr>
              <a:lnSpc>
                <a:spcPts val="3050"/>
              </a:lnSpc>
            </a:pPr>
          </a:p>
          <a:p>
            <a:pPr>
              <a:lnSpc>
                <a:spcPts val="4844"/>
              </a:lnSpc>
            </a:pPr>
            <a:r>
              <a:rPr lang="en-US" sz="3510" spc="344">
                <a:solidFill>
                  <a:srgbClr val="231F20"/>
                </a:solidFill>
                <a:latin typeface="Open Sauce Bold"/>
              </a:rPr>
              <a:t>Problem Statement</a:t>
            </a:r>
          </a:p>
          <a:p>
            <a:pPr>
              <a:lnSpc>
                <a:spcPts val="3740"/>
              </a:lnSpc>
            </a:pPr>
          </a:p>
          <a:p>
            <a:pPr algn="l" marL="0" indent="0" lvl="0">
              <a:lnSpc>
                <a:spcPts val="4292"/>
              </a:lnSpc>
              <a:spcBef>
                <a:spcPct val="0"/>
              </a:spcBef>
            </a:pPr>
            <a:r>
              <a:rPr lang="en-US" sz="3110" spc="304">
                <a:solidFill>
                  <a:srgbClr val="040506"/>
                </a:solidFill>
                <a:latin typeface="Open Sauce"/>
              </a:rPr>
              <a:t>Develop a Generative Adversarial Network (GAN) to generate realistic images of handwritten digits to augment existing datasets, thereby enhancing the training process and performance of models for digit recognition tasks.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9667198">
            <a:off x="14172359" y="-390774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A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PROPOSED SOLUTION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508602" y="-29763017"/>
            <a:ext cx="13270796" cy="72729561"/>
            <a:chOff x="0" y="0"/>
            <a:chExt cx="3495189" cy="191551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95189" cy="19155111"/>
            </a:xfrm>
            <a:custGeom>
              <a:avLst/>
              <a:gdLst/>
              <a:ahLst/>
              <a:cxnLst/>
              <a:rect r="r" b="b" t="t" l="l"/>
              <a:pathLst>
                <a:path h="19155111" w="3495189">
                  <a:moveTo>
                    <a:pt x="0" y="0"/>
                  </a:moveTo>
                  <a:lnTo>
                    <a:pt x="3495189" y="0"/>
                  </a:lnTo>
                  <a:lnTo>
                    <a:pt x="3495189" y="19155111"/>
                  </a:lnTo>
                  <a:lnTo>
                    <a:pt x="0" y="19155111"/>
                  </a:lnTo>
                  <a:close/>
                </a:path>
              </a:pathLst>
            </a:custGeom>
            <a:solidFill>
              <a:srgbClr val="9BAE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3495189" cy="192503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12"/>
                </a:lnSpc>
              </a:pPr>
              <a:r>
                <a:rPr lang="en-US" sz="5081" spc="50">
                  <a:solidFill>
                    <a:srgbClr val="040506"/>
                  </a:solidFill>
                  <a:latin typeface="DM Sans Bold"/>
                </a:rPr>
                <a:t>Proposed Solution</a:t>
              </a:r>
            </a:p>
            <a:p>
              <a:pPr algn="ctr">
                <a:lnSpc>
                  <a:spcPts val="5494"/>
                </a:lnSpc>
              </a:pPr>
              <a:r>
                <a:rPr lang="en-US" sz="3981" spc="39">
                  <a:solidFill>
                    <a:srgbClr val="040506"/>
                  </a:solidFill>
                  <a:latin typeface="DM Sans Bold"/>
                </a:rPr>
                <a:t>1. Develop a Generative Adversarial Network (GAN)</a:t>
              </a:r>
            </a:p>
            <a:p>
              <a:pPr algn="l" marL="686918" indent="-343459" lvl="1">
                <a:lnSpc>
                  <a:spcPts val="4390"/>
                </a:lnSpc>
                <a:buFont typeface="Arial"/>
                <a:buChar char="•"/>
              </a:pPr>
              <a:r>
                <a:rPr lang="en-US" sz="3181" spc="31">
                  <a:solidFill>
                    <a:srgbClr val="040506"/>
                  </a:solidFill>
                  <a:latin typeface="Open Sauce Bold"/>
                </a:rPr>
                <a:t>   </a:t>
              </a:r>
              <a:r>
                <a:rPr lang="en-US" sz="3181" spc="31">
                  <a:solidFill>
                    <a:srgbClr val="040506"/>
                  </a:solidFill>
                  <a:latin typeface="Open Sauce"/>
                </a:rPr>
                <a:t>Generator: </a:t>
              </a:r>
              <a:r>
                <a:rPr lang="en-US" sz="3181" spc="31">
                  <a:solidFill>
                    <a:srgbClr val="040506"/>
                  </a:solidFill>
                  <a:latin typeface="Open Sauce"/>
                </a:rPr>
                <a:t>Creates new images that mimic handwritten digits from a random noise input using neural networks.</a:t>
              </a:r>
            </a:p>
            <a:p>
              <a:pPr marL="686918" indent="-343459" lvl="1">
                <a:lnSpc>
                  <a:spcPts val="4390"/>
                </a:lnSpc>
                <a:buFont typeface="Arial"/>
                <a:buChar char="•"/>
              </a:pPr>
              <a:r>
                <a:rPr lang="en-US" sz="3181" spc="31">
                  <a:solidFill>
                    <a:srgbClr val="040506"/>
                  </a:solidFill>
                  <a:latin typeface="Open Sauce"/>
                </a:rPr>
                <a:t>   Discriminator: Acts as a classifier to differentiate between real images from the MNIST dataset and fake images produced by the generator.</a:t>
              </a:r>
            </a:p>
            <a:p>
              <a:pPr algn="ctr">
                <a:lnSpc>
                  <a:spcPts val="4114"/>
                </a:lnSpc>
              </a:pPr>
            </a:p>
            <a:p>
              <a:pPr>
                <a:lnSpc>
                  <a:spcPts val="5494"/>
                </a:lnSpc>
              </a:pPr>
              <a:r>
                <a:rPr lang="en-US" sz="3981" spc="39">
                  <a:solidFill>
                    <a:srgbClr val="040506"/>
                  </a:solidFill>
                  <a:latin typeface="DM Sans Bold"/>
                </a:rPr>
                <a:t>2. Training Process:</a:t>
              </a:r>
            </a:p>
            <a:p>
              <a:pPr marL="686918" indent="-343459" lvl="1">
                <a:lnSpc>
                  <a:spcPts val="4390"/>
                </a:lnSpc>
                <a:buFont typeface="Arial"/>
                <a:buChar char="•"/>
              </a:pPr>
              <a:r>
                <a:rPr lang="en-US" sz="3181" spc="31">
                  <a:solidFill>
                    <a:srgbClr val="040506"/>
                  </a:solidFill>
                  <a:latin typeface="Open Sauce Bold"/>
                </a:rPr>
                <a:t>  </a:t>
              </a:r>
              <a:r>
                <a:rPr lang="en-US" sz="3181" spc="31">
                  <a:solidFill>
                    <a:srgbClr val="040506"/>
                  </a:solidFill>
                  <a:latin typeface="Open Sauce"/>
                </a:rPr>
                <a:t> Adversarial Training: The generator and discriminator are trained together, where the generator learns to make more realistic images to fool the discriminator, and the discriminator learns to better identify fake image.</a:t>
              </a:r>
            </a:p>
            <a:p>
              <a:pPr algn="ctr">
                <a:lnSpc>
                  <a:spcPts val="4114"/>
                </a:lnSpc>
              </a:pPr>
            </a:p>
            <a:p>
              <a:pPr algn="ctr">
                <a:lnSpc>
                  <a:spcPts val="4114"/>
                </a:lnSpc>
              </a:pPr>
            </a:p>
            <a:p>
              <a:pPr algn="ctr">
                <a:lnSpc>
                  <a:spcPts val="4114"/>
                </a:lnSpc>
              </a:pPr>
            </a:p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A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PROPOSED SOLUTION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603852" y="-30607209"/>
            <a:ext cx="13080296" cy="72729561"/>
            <a:chOff x="0" y="0"/>
            <a:chExt cx="3445016" cy="191551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45016" cy="19155111"/>
            </a:xfrm>
            <a:custGeom>
              <a:avLst/>
              <a:gdLst/>
              <a:ahLst/>
              <a:cxnLst/>
              <a:rect r="r" b="b" t="t" l="l"/>
              <a:pathLst>
                <a:path h="19155111" w="3445016">
                  <a:moveTo>
                    <a:pt x="0" y="0"/>
                  </a:moveTo>
                  <a:lnTo>
                    <a:pt x="3445016" y="0"/>
                  </a:lnTo>
                  <a:lnTo>
                    <a:pt x="3445016" y="19155111"/>
                  </a:lnTo>
                  <a:lnTo>
                    <a:pt x="0" y="19155111"/>
                  </a:lnTo>
                  <a:close/>
                </a:path>
              </a:pathLst>
            </a:custGeom>
            <a:solidFill>
              <a:srgbClr val="9BAE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3445016" cy="192503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12"/>
                </a:lnSpc>
              </a:pPr>
              <a:r>
                <a:rPr lang="en-US" sz="5081" spc="50">
                  <a:solidFill>
                    <a:srgbClr val="040506"/>
                  </a:solidFill>
                  <a:latin typeface="DM Sans Bold"/>
                </a:rPr>
                <a:t>Proposed Solution</a:t>
              </a:r>
            </a:p>
            <a:p>
              <a:pPr>
                <a:lnSpc>
                  <a:spcPts val="5494"/>
                </a:lnSpc>
              </a:pPr>
              <a:r>
                <a:rPr lang="en-US" sz="3981" spc="39">
                  <a:solidFill>
                    <a:srgbClr val="040506"/>
                  </a:solidFill>
                  <a:latin typeface="DM Sans Bold"/>
                </a:rPr>
                <a:t>3. Data Augmentation with Generated Images:</a:t>
              </a:r>
            </a:p>
            <a:p>
              <a:pPr marL="686918" indent="-343459" lvl="1">
                <a:lnSpc>
                  <a:spcPts val="4390"/>
                </a:lnSpc>
                <a:buFont typeface="Arial"/>
                <a:buChar char="•"/>
              </a:pPr>
              <a:r>
                <a:rPr lang="en-US" sz="3181" spc="31">
                  <a:solidFill>
                    <a:srgbClr val="040506"/>
                  </a:solidFill>
                  <a:latin typeface="Open Sauce"/>
                </a:rPr>
                <a:t>After training, use the generator to create new digit images that are added to the original MNIST dataset to enhance its diversity and volume.</a:t>
              </a:r>
            </a:p>
            <a:p>
              <a:pPr>
                <a:lnSpc>
                  <a:spcPts val="5494"/>
                </a:lnSpc>
              </a:pPr>
              <a:r>
                <a:rPr lang="en-US" sz="3981" spc="39">
                  <a:solidFill>
                    <a:srgbClr val="040506"/>
                  </a:solidFill>
                  <a:latin typeface="DM Sans Bold"/>
                </a:rPr>
                <a:t>4. Integration and Testing:</a:t>
              </a:r>
            </a:p>
            <a:p>
              <a:pPr marL="708508" indent="-354254" lvl="1">
                <a:lnSpc>
                  <a:spcPts val="4528"/>
                </a:lnSpc>
                <a:buFont typeface="Arial"/>
                <a:buChar char="•"/>
              </a:pPr>
              <a:r>
                <a:rPr lang="en-US" sz="3281" spc="32">
                  <a:solidFill>
                    <a:srgbClr val="040506"/>
                  </a:solidFill>
                  <a:latin typeface="Open Sauce"/>
                </a:rPr>
                <a:t>Use the augmented dataset to train a digit recognition model and assess its performance, especially on test data.</a:t>
              </a:r>
            </a:p>
            <a:p>
              <a:pPr>
                <a:lnSpc>
                  <a:spcPts val="5494"/>
                </a:lnSpc>
              </a:pPr>
              <a:r>
                <a:rPr lang="en-US" sz="3981" spc="39">
                  <a:solidFill>
                    <a:srgbClr val="040506"/>
                  </a:solidFill>
                  <a:latin typeface="DM Sans Bold"/>
                </a:rPr>
                <a:t>5. Quality Control and Evaluation:</a:t>
              </a:r>
            </a:p>
            <a:p>
              <a:pPr marL="708508" indent="-354254" lvl="1">
                <a:lnSpc>
                  <a:spcPts val="4528"/>
                </a:lnSpc>
                <a:buFont typeface="Arial"/>
                <a:buChar char="•"/>
              </a:pPr>
              <a:r>
                <a:rPr lang="en-US" sz="3281" spc="32">
                  <a:solidFill>
                    <a:srgbClr val="040506"/>
                  </a:solidFill>
                  <a:latin typeface="Open Sauce Bold"/>
                </a:rPr>
                <a:t> </a:t>
              </a:r>
              <a:r>
                <a:rPr lang="en-US" sz="3281" spc="32">
                  <a:solidFill>
                    <a:srgbClr val="040506"/>
                  </a:solidFill>
                  <a:latin typeface="Open Sauce"/>
                </a:rPr>
                <a:t>Qualitative Assessments</a:t>
              </a:r>
            </a:p>
            <a:p>
              <a:pPr marL="708508" indent="-354254" lvl="1">
                <a:lnSpc>
                  <a:spcPts val="4528"/>
                </a:lnSpc>
                <a:buFont typeface="Arial"/>
                <a:buChar char="•"/>
              </a:pPr>
              <a:r>
                <a:rPr lang="en-US" sz="3281" spc="32">
                  <a:solidFill>
                    <a:srgbClr val="040506"/>
                  </a:solidFill>
                  <a:latin typeface="Open Sauce"/>
                </a:rPr>
                <a:t> Quantitative Metrics</a:t>
              </a:r>
            </a:p>
            <a:p>
              <a:pPr algn="ctr">
                <a:lnSpc>
                  <a:spcPts val="4114"/>
                </a:lnSpc>
              </a:pPr>
            </a:p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A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PROPOSED SOLUTION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321589" y="-30607209"/>
            <a:ext cx="13080296" cy="72729561"/>
            <a:chOff x="0" y="0"/>
            <a:chExt cx="3445016" cy="191551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45016" cy="19155111"/>
            </a:xfrm>
            <a:custGeom>
              <a:avLst/>
              <a:gdLst/>
              <a:ahLst/>
              <a:cxnLst/>
              <a:rect r="r" b="b" t="t" l="l"/>
              <a:pathLst>
                <a:path h="19155111" w="3445016">
                  <a:moveTo>
                    <a:pt x="0" y="0"/>
                  </a:moveTo>
                  <a:lnTo>
                    <a:pt x="3445016" y="0"/>
                  </a:lnTo>
                  <a:lnTo>
                    <a:pt x="3445016" y="19155111"/>
                  </a:lnTo>
                  <a:lnTo>
                    <a:pt x="0" y="19155111"/>
                  </a:lnTo>
                  <a:close/>
                </a:path>
              </a:pathLst>
            </a:custGeom>
            <a:solidFill>
              <a:srgbClr val="9BAE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3445016" cy="192503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12"/>
                </a:lnSpc>
              </a:pPr>
              <a:r>
                <a:rPr lang="en-US" sz="5081" spc="50">
                  <a:solidFill>
                    <a:srgbClr val="040506"/>
                  </a:solidFill>
                  <a:latin typeface="DM Sans Bold"/>
                </a:rPr>
                <a:t> System Approach</a:t>
              </a:r>
            </a:p>
            <a:p>
              <a:pPr>
                <a:lnSpc>
                  <a:spcPts val="5494"/>
                </a:lnSpc>
              </a:pPr>
              <a:r>
                <a:rPr lang="en-US" sz="3981" spc="39">
                  <a:solidFill>
                    <a:srgbClr val="040506"/>
                  </a:solidFill>
                  <a:latin typeface="DM Sans Bold"/>
                </a:rPr>
                <a:t>Hardware Requirements:</a:t>
              </a:r>
            </a:p>
            <a:p>
              <a:pPr marL="708508" indent="-354254" lvl="1">
                <a:lnSpc>
                  <a:spcPts val="4528"/>
                </a:lnSpc>
                <a:buFont typeface="Arial"/>
                <a:buChar char="•"/>
              </a:pPr>
              <a:r>
                <a:rPr lang="en-US" sz="3281" spc="32">
                  <a:solidFill>
                    <a:srgbClr val="040506"/>
                  </a:solidFill>
                  <a:latin typeface="Open Sauce Bold"/>
                </a:rPr>
                <a:t>Processor:</a:t>
              </a:r>
              <a:r>
                <a:rPr lang="en-US" sz="3281" spc="32">
                  <a:solidFill>
                    <a:srgbClr val="040506"/>
                  </a:solidFill>
                  <a:latin typeface="Open Sauce"/>
                </a:rPr>
                <a:t> A modern multi-core processor (e.g., Intel i7 or AMD Ryzen 7) to handle complex computations efficiently.</a:t>
              </a:r>
            </a:p>
            <a:p>
              <a:pPr marL="686918" indent="-343459" lvl="1">
                <a:lnSpc>
                  <a:spcPts val="4390"/>
                </a:lnSpc>
                <a:buFont typeface="Arial"/>
                <a:buChar char="•"/>
              </a:pPr>
              <a:r>
                <a:rPr lang="en-US" sz="3181" spc="31">
                  <a:solidFill>
                    <a:srgbClr val="040506"/>
                  </a:solidFill>
                  <a:latin typeface="Open Sauce Bold"/>
                </a:rPr>
                <a:t>Graphics Processing Unit (GPU): </a:t>
              </a:r>
              <a:r>
                <a:rPr lang="en-US" sz="3181" spc="31">
                  <a:solidFill>
                    <a:srgbClr val="040506"/>
                  </a:solidFill>
                  <a:latin typeface="Open Sauce"/>
                </a:rPr>
                <a:t>A high-performance GPU with CUDA support (e.g., NVIDIA GTX 1080 or higher) .</a:t>
              </a:r>
            </a:p>
            <a:p>
              <a:pPr marL="708508" indent="-354254" lvl="1">
                <a:lnSpc>
                  <a:spcPts val="4528"/>
                </a:lnSpc>
                <a:buFont typeface="Arial"/>
                <a:buChar char="•"/>
              </a:pPr>
              <a:r>
                <a:rPr lang="en-US" sz="3281" spc="32">
                  <a:solidFill>
                    <a:srgbClr val="040506"/>
                  </a:solidFill>
                  <a:latin typeface="Open Sauce Bold"/>
                </a:rPr>
                <a:t>RAM: </a:t>
              </a:r>
              <a:r>
                <a:rPr lang="en-US" sz="3281" spc="32">
                  <a:solidFill>
                    <a:srgbClr val="040506"/>
                  </a:solidFill>
                  <a:latin typeface="Open Sauce"/>
                </a:rPr>
                <a:t>Minimum of 16 GB RAM, but 32 GB or more is recommended for handling large datasets and simultaneous processing tasks.</a:t>
              </a:r>
            </a:p>
            <a:p>
              <a:pPr marL="708508" indent="-354254" lvl="1">
                <a:lnSpc>
                  <a:spcPts val="4528"/>
                </a:lnSpc>
                <a:buFont typeface="Arial"/>
                <a:buChar char="•"/>
              </a:pPr>
              <a:r>
                <a:rPr lang="en-US" sz="3281" spc="32">
                  <a:solidFill>
                    <a:srgbClr val="040506"/>
                  </a:solidFill>
                  <a:latin typeface="Open Sauce Bold"/>
                </a:rPr>
                <a:t>Storage: </a:t>
              </a:r>
              <a:r>
                <a:rPr lang="en-US" sz="3281" spc="32">
                  <a:solidFill>
                    <a:srgbClr val="040506"/>
                  </a:solidFill>
                  <a:latin typeface="Open Sauce"/>
                </a:rPr>
                <a:t>At least 1 TB of storage space to accommodate large datasets, training models, logs, and system backups. </a:t>
              </a:r>
            </a:p>
            <a:p>
              <a:pPr algn="l">
                <a:lnSpc>
                  <a:spcPts val="4390"/>
                </a:lnSpc>
              </a:pPr>
            </a:p>
            <a:p>
              <a:pPr algn="ctr">
                <a:lnSpc>
                  <a:spcPts val="4114"/>
                </a:lnSpc>
              </a:pPr>
            </a:p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A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PROPOSED SOLUTION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123511" y="-30858109"/>
            <a:ext cx="13080296" cy="72634311"/>
            <a:chOff x="0" y="0"/>
            <a:chExt cx="3445016" cy="191300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45016" cy="19130025"/>
            </a:xfrm>
            <a:custGeom>
              <a:avLst/>
              <a:gdLst/>
              <a:ahLst/>
              <a:cxnLst/>
              <a:rect r="r" b="b" t="t" l="l"/>
              <a:pathLst>
                <a:path h="19130025" w="3445016">
                  <a:moveTo>
                    <a:pt x="0" y="0"/>
                  </a:moveTo>
                  <a:lnTo>
                    <a:pt x="3445016" y="0"/>
                  </a:lnTo>
                  <a:lnTo>
                    <a:pt x="3445016" y="19130025"/>
                  </a:lnTo>
                  <a:lnTo>
                    <a:pt x="0" y="19130025"/>
                  </a:lnTo>
                  <a:close/>
                </a:path>
              </a:pathLst>
            </a:custGeom>
            <a:solidFill>
              <a:srgbClr val="9BAE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3445016" cy="19215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88"/>
                </a:lnSpc>
              </a:pPr>
              <a:r>
                <a:rPr lang="en-US" sz="5281" spc="52">
                  <a:solidFill>
                    <a:srgbClr val="040506"/>
                  </a:solidFill>
                  <a:latin typeface="DM Sans Bold"/>
                </a:rPr>
                <a:t> Algorithm &amp; Deployment</a:t>
              </a:r>
            </a:p>
            <a:p>
              <a:pPr>
                <a:lnSpc>
                  <a:spcPts val="5494"/>
                </a:lnSpc>
              </a:pPr>
              <a:r>
                <a:rPr lang="en-US" sz="3981" spc="39">
                  <a:solidFill>
                    <a:srgbClr val="040506"/>
                  </a:solidFill>
                  <a:latin typeface="DM Sans"/>
                </a:rPr>
                <a:t>1.</a:t>
              </a:r>
              <a:r>
                <a:rPr lang="en-US" sz="3981" spc="39">
                  <a:solidFill>
                    <a:srgbClr val="040506"/>
                  </a:solidFill>
                  <a:latin typeface="DM Sans Bold"/>
                </a:rPr>
                <a:t>Generative Adversarial Network (GAN) Setup:</a:t>
              </a:r>
            </a:p>
            <a:p>
              <a:pPr marL="708508" indent="-354254" lvl="1">
                <a:lnSpc>
                  <a:spcPts val="4528"/>
                </a:lnSpc>
                <a:buFont typeface="Arial"/>
                <a:buChar char="•"/>
              </a:pPr>
              <a:r>
                <a:rPr lang="en-US" sz="3281" spc="32">
                  <a:solidFill>
                    <a:srgbClr val="040506"/>
                  </a:solidFill>
                  <a:latin typeface="Open Sauce Bold"/>
                </a:rPr>
                <a:t>Generator:</a:t>
              </a:r>
              <a:r>
                <a:rPr lang="en-US" sz="3281" spc="32">
                  <a:solidFill>
                    <a:srgbClr val="040506"/>
                  </a:solidFill>
                  <a:latin typeface="Open Sauce"/>
                </a:rPr>
                <a:t> The generator network starts with a random noise vector and uses a sequence of transposed convolutional layers (or fully connected layers for simplicity) to produce a 28x28 pixel image that resembles handwritten digits.</a:t>
              </a:r>
            </a:p>
            <a:p>
              <a:pPr marL="708508" indent="-354254" lvl="1">
                <a:lnSpc>
                  <a:spcPts val="4528"/>
                </a:lnSpc>
                <a:buFont typeface="Arial"/>
                <a:buChar char="•"/>
              </a:pPr>
              <a:r>
                <a:rPr lang="en-US" sz="3281" spc="32">
                  <a:solidFill>
                    <a:srgbClr val="040506"/>
                  </a:solidFill>
                  <a:latin typeface="Open Sauce Bold"/>
                </a:rPr>
                <a:t>Discriminator: </a:t>
              </a:r>
              <a:r>
                <a:rPr lang="en-US" sz="3281" spc="32">
                  <a:solidFill>
                    <a:srgbClr val="040506"/>
                  </a:solidFill>
                  <a:latin typeface="Open Sauce"/>
                </a:rPr>
                <a:t>The discriminator network takes an image as input (either a real image from the dataset or a fake image from the generator) and uses convolutional layers (or fully connected layers) to output a probability indicating whether the image is real or generated.</a:t>
              </a:r>
            </a:p>
            <a:p>
              <a:pPr algn="l">
                <a:lnSpc>
                  <a:spcPts val="5356"/>
                </a:lnSpc>
              </a:pPr>
            </a:p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A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PROPOSED SOLUTION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603852" y="-30858109"/>
            <a:ext cx="13080296" cy="72729561"/>
            <a:chOff x="0" y="0"/>
            <a:chExt cx="3445016" cy="191551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45016" cy="19155111"/>
            </a:xfrm>
            <a:custGeom>
              <a:avLst/>
              <a:gdLst/>
              <a:ahLst/>
              <a:cxnLst/>
              <a:rect r="r" b="b" t="t" l="l"/>
              <a:pathLst>
                <a:path h="19155111" w="3445016">
                  <a:moveTo>
                    <a:pt x="0" y="0"/>
                  </a:moveTo>
                  <a:lnTo>
                    <a:pt x="3445016" y="0"/>
                  </a:lnTo>
                  <a:lnTo>
                    <a:pt x="3445016" y="19155111"/>
                  </a:lnTo>
                  <a:lnTo>
                    <a:pt x="0" y="19155111"/>
                  </a:lnTo>
                  <a:close/>
                </a:path>
              </a:pathLst>
            </a:custGeom>
            <a:solidFill>
              <a:srgbClr val="9BAE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3445016" cy="192503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12"/>
                </a:lnSpc>
              </a:pPr>
              <a:r>
                <a:rPr lang="en-US" sz="5081" spc="50">
                  <a:solidFill>
                    <a:srgbClr val="040506"/>
                  </a:solidFill>
                  <a:latin typeface="DM Sans Bold"/>
                </a:rPr>
                <a:t> System Approach</a:t>
              </a:r>
            </a:p>
            <a:p>
              <a:pPr algn="ctr">
                <a:lnSpc>
                  <a:spcPts val="4114"/>
                </a:lnSpc>
              </a:pPr>
            </a:p>
            <a:p>
              <a:pPr>
                <a:lnSpc>
                  <a:spcPts val="5494"/>
                </a:lnSpc>
              </a:pPr>
              <a:r>
                <a:rPr lang="en-US" sz="3981" spc="39">
                  <a:solidFill>
                    <a:srgbClr val="040506"/>
                  </a:solidFill>
                  <a:latin typeface="DM Sans Bold"/>
                </a:rPr>
                <a:t>System Requirements:</a:t>
              </a:r>
            </a:p>
            <a:p>
              <a:pPr marL="686918" indent="-343459" lvl="1">
                <a:lnSpc>
                  <a:spcPts val="4390"/>
                </a:lnSpc>
                <a:buFont typeface="Arial"/>
                <a:buChar char="•"/>
              </a:pPr>
              <a:r>
                <a:rPr lang="en-US" sz="3181" spc="31">
                  <a:solidFill>
                    <a:srgbClr val="040506"/>
                  </a:solidFill>
                  <a:latin typeface="DM Sans Bold"/>
                </a:rPr>
                <a:t>Operating System: </a:t>
              </a:r>
              <a:r>
                <a:rPr lang="en-US" sz="3181" spc="31">
                  <a:solidFill>
                    <a:srgbClr val="040506"/>
                  </a:solidFill>
                  <a:latin typeface="DM Sans"/>
                </a:rPr>
                <a:t>A 64-bit operating system such as Windows 10, Ubuntu 18.04 or later, or macOS Catalina or later.</a:t>
              </a:r>
            </a:p>
            <a:p>
              <a:pPr marL="686918" indent="-343459" lvl="1">
                <a:lnSpc>
                  <a:spcPts val="4390"/>
                </a:lnSpc>
                <a:buFont typeface="Arial"/>
                <a:buChar char="•"/>
              </a:pPr>
              <a:r>
                <a:rPr lang="en-US" sz="3181" spc="31">
                  <a:solidFill>
                    <a:srgbClr val="040506"/>
                  </a:solidFill>
                  <a:latin typeface="DM Sans Bold"/>
                </a:rPr>
                <a:t>Development Environment: </a:t>
              </a:r>
              <a:r>
                <a:rPr lang="en-US" sz="3181" spc="31">
                  <a:solidFill>
                    <a:srgbClr val="040506"/>
                  </a:solidFill>
                  <a:latin typeface="DM Sans"/>
                </a:rPr>
                <a:t>Python 3.8 or later, with an integrated development environment (IDE) such as PyCharm, Jupyter Notebook, or Visual Studio Code.</a:t>
              </a:r>
            </a:p>
            <a:p>
              <a:pPr marL="686918" indent="-343459" lvl="1">
                <a:lnSpc>
                  <a:spcPts val="4390"/>
                </a:lnSpc>
                <a:buFont typeface="Arial"/>
                <a:buChar char="•"/>
              </a:pPr>
              <a:r>
                <a:rPr lang="en-US" sz="3181" spc="31">
                  <a:solidFill>
                    <a:srgbClr val="040506"/>
                  </a:solidFill>
                  <a:latin typeface="DM Sans Bold"/>
                </a:rPr>
                <a:t>Libraries and Frameworks:</a:t>
              </a:r>
            </a:p>
            <a:p>
              <a:pPr marL="686918" indent="-343459" lvl="1">
                <a:lnSpc>
                  <a:spcPts val="4390"/>
                </a:lnSpc>
                <a:buFont typeface="Arial"/>
                <a:buChar char="•"/>
              </a:pPr>
              <a:r>
                <a:rPr lang="en-US" sz="3181" spc="31">
                  <a:solidFill>
                    <a:srgbClr val="040506"/>
                  </a:solidFill>
                  <a:latin typeface="DM Sans Bold"/>
                </a:rPr>
                <a:t>TensorFlow 2.x:</a:t>
              </a:r>
              <a:r>
                <a:rPr lang="en-US" sz="3181" spc="31">
                  <a:solidFill>
                    <a:srgbClr val="040506"/>
                  </a:solidFill>
                  <a:latin typeface="DM Sans"/>
                </a:rPr>
                <a:t> For building and training the GAN models using Keras API.</a:t>
              </a:r>
            </a:p>
            <a:p>
              <a:pPr marL="686918" indent="-343459" lvl="1">
                <a:lnSpc>
                  <a:spcPts val="4390"/>
                </a:lnSpc>
                <a:buFont typeface="Arial"/>
                <a:buChar char="•"/>
              </a:pPr>
              <a:r>
                <a:rPr lang="en-US" sz="3181" spc="31">
                  <a:solidFill>
                    <a:srgbClr val="040506"/>
                  </a:solidFill>
                  <a:latin typeface="DM Sans Bold"/>
                </a:rPr>
                <a:t>NumPy: </a:t>
              </a:r>
              <a:r>
                <a:rPr lang="en-US" sz="3181" spc="31">
                  <a:solidFill>
                    <a:srgbClr val="040506"/>
                  </a:solidFill>
                  <a:latin typeface="DM Sans"/>
                </a:rPr>
                <a:t>For high-performance scientific computing and data manipulation.</a:t>
              </a:r>
            </a:p>
            <a:p>
              <a:pPr marL="686918" indent="-343459" lvl="1">
                <a:lnSpc>
                  <a:spcPts val="4390"/>
                </a:lnSpc>
                <a:buFont typeface="Arial"/>
                <a:buChar char="•"/>
              </a:pPr>
              <a:r>
                <a:rPr lang="en-US" sz="3181" spc="31">
                  <a:solidFill>
                    <a:srgbClr val="040506"/>
                  </a:solidFill>
                  <a:latin typeface="DM Sans Bold"/>
                </a:rPr>
                <a:t>Matplotlib: </a:t>
              </a:r>
              <a:r>
                <a:rPr lang="en-US" sz="3181" spc="31">
                  <a:solidFill>
                    <a:srgbClr val="040506"/>
                  </a:solidFill>
                  <a:latin typeface="DM Sans"/>
                </a:rPr>
                <a:t>For plotting and visualizing images and training metrics.</a:t>
              </a:r>
            </a:p>
            <a:p>
              <a:pPr algn="l" marL="686918" indent="-343459" lvl="1">
                <a:lnSpc>
                  <a:spcPts val="4390"/>
                </a:lnSpc>
                <a:buFont typeface="Arial"/>
                <a:buChar char="•"/>
              </a:pPr>
              <a:r>
                <a:rPr lang="en-US" sz="3181" spc="31">
                  <a:solidFill>
                    <a:srgbClr val="040506"/>
                  </a:solidFill>
                  <a:latin typeface="DM Sans Bold"/>
                </a:rPr>
                <a:t>Pandas (optional): </a:t>
              </a:r>
              <a:r>
                <a:rPr lang="en-US" sz="3181" spc="31">
                  <a:solidFill>
                    <a:srgbClr val="040506"/>
                  </a:solidFill>
                  <a:latin typeface="DM Sans"/>
                </a:rPr>
                <a:t>For data manipulation and analysis, if necessary.</a:t>
              </a:r>
            </a:p>
            <a:p>
              <a:pPr algn="ctr">
                <a:lnSpc>
                  <a:spcPts val="4114"/>
                </a:lnSpc>
              </a:pPr>
            </a:p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582393" y="-31173655"/>
            <a:ext cx="13080296" cy="72634311"/>
            <a:chOff x="0" y="0"/>
            <a:chExt cx="3445016" cy="191300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445016" cy="19130025"/>
            </a:xfrm>
            <a:custGeom>
              <a:avLst/>
              <a:gdLst/>
              <a:ahLst/>
              <a:cxnLst/>
              <a:rect r="r" b="b" t="t" l="l"/>
              <a:pathLst>
                <a:path h="19130025" w="3445016">
                  <a:moveTo>
                    <a:pt x="0" y="0"/>
                  </a:moveTo>
                  <a:lnTo>
                    <a:pt x="3445016" y="0"/>
                  </a:lnTo>
                  <a:lnTo>
                    <a:pt x="3445016" y="19130025"/>
                  </a:lnTo>
                  <a:lnTo>
                    <a:pt x="0" y="19130025"/>
                  </a:lnTo>
                  <a:close/>
                </a:path>
              </a:pathLst>
            </a:custGeom>
            <a:solidFill>
              <a:srgbClr val="9BAE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0"/>
              <a:ext cx="3445016" cy="19225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564"/>
                </a:lnSpc>
              </a:pPr>
              <a:r>
                <a:rPr lang="en-US" sz="5481" spc="54">
                  <a:solidFill>
                    <a:srgbClr val="040506"/>
                  </a:solidFill>
                  <a:latin typeface="DM Sans Bold"/>
                </a:rPr>
                <a:t> Algorithm &amp; Deployment</a:t>
              </a:r>
            </a:p>
            <a:p>
              <a:pPr>
                <a:lnSpc>
                  <a:spcPts val="5356"/>
                </a:lnSpc>
              </a:pPr>
              <a:r>
                <a:rPr lang="en-US" sz="3881" spc="38">
                  <a:solidFill>
                    <a:srgbClr val="040506"/>
                  </a:solidFill>
                  <a:latin typeface="DM Sans"/>
                </a:rPr>
                <a:t>1.</a:t>
              </a:r>
              <a:r>
                <a:rPr lang="en-US" sz="3881" spc="38">
                  <a:solidFill>
                    <a:srgbClr val="040506"/>
                  </a:solidFill>
                  <a:latin typeface="DM Sans Bold"/>
                </a:rPr>
                <a:t>Training Process:</a:t>
              </a:r>
            </a:p>
            <a:p>
              <a:pPr marL="708508" indent="-354254" lvl="1">
                <a:lnSpc>
                  <a:spcPts val="4528"/>
                </a:lnSpc>
                <a:buFont typeface="Arial"/>
                <a:buChar char="•"/>
              </a:pPr>
              <a:r>
                <a:rPr lang="en-US" sz="3281" spc="32">
                  <a:solidFill>
                    <a:srgbClr val="040506"/>
                  </a:solidFill>
                  <a:latin typeface="Open Sauce Bold"/>
                </a:rPr>
                <a:t>Simultaneous Training:</a:t>
              </a:r>
              <a:r>
                <a:rPr lang="en-US" sz="3281" spc="32">
                  <a:solidFill>
                    <a:srgbClr val="040506"/>
                  </a:solidFill>
                  <a:latin typeface="Open Sauce"/>
                </a:rPr>
                <a:t> The generator and discriminator are trained simultaneously. </a:t>
              </a:r>
            </a:p>
            <a:p>
              <a:pPr marL="708508" indent="-354254" lvl="1">
                <a:lnSpc>
                  <a:spcPts val="4528"/>
                </a:lnSpc>
                <a:buFont typeface="Arial"/>
                <a:buChar char="•"/>
              </a:pPr>
              <a:r>
                <a:rPr lang="en-US" sz="3281" spc="32">
                  <a:solidFill>
                    <a:srgbClr val="040506"/>
                  </a:solidFill>
                  <a:latin typeface="Open Sauce Bold"/>
                </a:rPr>
                <a:t>Loss Functions: </a:t>
              </a:r>
              <a:r>
                <a:rPr lang="en-US" sz="3281" spc="32">
                  <a:solidFill>
                    <a:srgbClr val="040506"/>
                  </a:solidFill>
                  <a:latin typeface="Open Sauce"/>
                </a:rPr>
                <a:t>The discriminator uses binary cross-entropy loss to improve its accuracy in classification.</a:t>
              </a:r>
            </a:p>
            <a:p>
              <a:pPr>
                <a:lnSpc>
                  <a:spcPts val="4528"/>
                </a:lnSpc>
              </a:pPr>
              <a:r>
                <a:rPr lang="en-US" sz="3281" spc="32">
                  <a:solidFill>
                    <a:srgbClr val="040506"/>
                  </a:solidFill>
                  <a:latin typeface="Open Sauce"/>
                </a:rPr>
                <a:t>2.</a:t>
              </a:r>
              <a:r>
                <a:rPr lang="en-US" sz="3281" spc="32">
                  <a:solidFill>
                    <a:srgbClr val="040506"/>
                  </a:solidFill>
                  <a:latin typeface="Open Sauce Bold"/>
                </a:rPr>
                <a:t>Evaluation and Adjustment:</a:t>
              </a:r>
            </a:p>
            <a:p>
              <a:pPr marL="708508" indent="-354254" lvl="1">
                <a:lnSpc>
                  <a:spcPts val="4528"/>
                </a:lnSpc>
                <a:buFont typeface="Arial"/>
                <a:buChar char="•"/>
              </a:pPr>
              <a:r>
                <a:rPr lang="en-US" sz="3281" spc="32">
                  <a:solidFill>
                    <a:srgbClr val="040506"/>
                  </a:solidFill>
                  <a:latin typeface="Open Sauce Bold"/>
                </a:rPr>
                <a:t>Image Quality Check:</a:t>
              </a:r>
              <a:r>
                <a:rPr lang="en-US" sz="3281" spc="32">
                  <a:solidFill>
                    <a:srgbClr val="040506"/>
                  </a:solidFill>
                  <a:latin typeface="Open Sauce"/>
                </a:rPr>
                <a:t> Generate images to visually assess their quality and adjust model parameters or  if necessary.</a:t>
              </a:r>
            </a:p>
            <a:p>
              <a:pPr marL="708508" indent="-354254" lvl="1">
                <a:lnSpc>
                  <a:spcPts val="4528"/>
                </a:lnSpc>
                <a:buFont typeface="Arial"/>
                <a:buChar char="•"/>
              </a:pPr>
              <a:r>
                <a:rPr lang="en-US" sz="3281" spc="32">
                  <a:solidFill>
                    <a:srgbClr val="040506"/>
                  </a:solidFill>
                  <a:latin typeface="Open Sauce Bold"/>
                </a:rPr>
                <a:t>Metrics: </a:t>
              </a:r>
              <a:r>
                <a:rPr lang="en-US" sz="3281" spc="32">
                  <a:solidFill>
                    <a:srgbClr val="040506"/>
                  </a:solidFill>
                  <a:latin typeface="Open Sauce"/>
                </a:rPr>
                <a:t> Distance to quantitatively evaluate the realism and diversity of generated images.</a:t>
              </a:r>
            </a:p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A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PROPOSED SOLUTION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199739" y="-30638572"/>
            <a:ext cx="13080296" cy="72634311"/>
            <a:chOff x="0" y="0"/>
            <a:chExt cx="3445016" cy="191300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45016" cy="19130025"/>
            </a:xfrm>
            <a:custGeom>
              <a:avLst/>
              <a:gdLst/>
              <a:ahLst/>
              <a:cxnLst/>
              <a:rect r="r" b="b" t="t" l="l"/>
              <a:pathLst>
                <a:path h="19130025" w="3445016">
                  <a:moveTo>
                    <a:pt x="0" y="0"/>
                  </a:moveTo>
                  <a:lnTo>
                    <a:pt x="3445016" y="0"/>
                  </a:lnTo>
                  <a:lnTo>
                    <a:pt x="3445016" y="19130025"/>
                  </a:lnTo>
                  <a:lnTo>
                    <a:pt x="0" y="19130025"/>
                  </a:lnTo>
                  <a:close/>
                </a:path>
              </a:pathLst>
            </a:custGeom>
            <a:solidFill>
              <a:srgbClr val="9BAE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3445016" cy="19225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12"/>
                </a:lnSpc>
              </a:pPr>
              <a:r>
                <a:rPr lang="en-US" sz="5081" spc="50">
                  <a:solidFill>
                    <a:srgbClr val="040506"/>
                  </a:solidFill>
                  <a:latin typeface="DM Sans Bold"/>
                </a:rPr>
                <a:t>Conclusion</a:t>
              </a:r>
            </a:p>
            <a:p>
              <a:pPr>
                <a:lnSpc>
                  <a:spcPts val="4528"/>
                </a:lnSpc>
              </a:pPr>
              <a:r>
                <a:rPr lang="en-US" sz="3281" spc="32">
                  <a:solidFill>
                    <a:srgbClr val="040506"/>
                  </a:solidFill>
                  <a:latin typeface="Open Sauce"/>
                </a:rPr>
                <a:t>In conclusion, the project to develop a Generative Adversarial Network (GAN) for generating images of handwritten digits showcases the practical application of advanced AI technology to enhance machine learning models. By successfully training a GAN to produce realistic digit images, this system provides a valuable tool for augmenting datasets, thereby improving the accuracy and robustness of digit recognition technologies.</a:t>
              </a:r>
              <a:r>
                <a:rPr lang="en-US" sz="3281" spc="32">
                  <a:solidFill>
                    <a:srgbClr val="040506"/>
                  </a:solidFill>
                  <a:latin typeface="Open Sauce Bold"/>
                </a:rPr>
                <a:t>l): </a:t>
              </a:r>
              <a:r>
                <a:rPr lang="en-US" sz="3281" spc="32">
                  <a:solidFill>
                    <a:srgbClr val="040506"/>
                  </a:solidFill>
                  <a:latin typeface="Open Sauce"/>
                </a:rPr>
                <a:t>For data manipulation and analysis, if necessary.</a:t>
              </a:r>
            </a:p>
            <a:p>
              <a:pPr algn="ctr">
                <a:lnSpc>
                  <a:spcPts val="4114"/>
                </a:lnSpc>
              </a:pPr>
            </a:p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