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799" y="19664"/>
            <a:ext cx="12192000" cy="1001556"/>
          </a:xfrm>
          <a:prstGeom prst="rect">
            <a:avLst/>
          </a:prstGeom>
        </p:spPr>
        <p:txBody>
          <a:bodyPr vert="horz" wrap="square" lIns="0" tIns="16510" rIns="0" bIns="0" rtlCol="0">
            <a:spAutoFit/>
          </a:body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a:latin typeface="Times New Roman" panose="02020603050405020304" pitchFamily="18" charset="0"/>
                <a:cs typeface="Times New Roman" panose="02020603050405020304" pitchFamily="18" charset="0"/>
              </a:rPr>
              <a:t> MADHANA GOPAL K</a:t>
            </a:r>
          </a:p>
          <a:p>
            <a:r>
              <a:rPr lang="en-US" sz="2400" dirty="0">
                <a:latin typeface="Times New Roman" panose="02020603050405020304" pitchFamily="18" charset="0"/>
                <a:cs typeface="Times New Roman" panose="02020603050405020304" pitchFamily="18" charset="0"/>
              </a:rPr>
              <a:t>REGISTER NO:      312210525</a:t>
            </a:r>
          </a:p>
          <a:p>
            <a:r>
              <a:rPr lang="en-US" sz="2400" dirty="0">
                <a:latin typeface="Times New Roman" panose="02020603050405020304" pitchFamily="18" charset="0"/>
                <a:cs typeface="Times New Roman" panose="02020603050405020304" pitchFamily="18" charset="0"/>
              </a:rPr>
              <a:t>DEPARTMENT:      B.COM(A&amp;F)</a:t>
            </a:r>
          </a:p>
          <a:p>
            <a:r>
              <a:rPr lang="en-US" sz="2400" dirty="0">
                <a:latin typeface="Times New Roman" panose="02020603050405020304" pitchFamily="18" charset="0"/>
                <a:cs typeface="Times New Roman" panose="02020603050405020304" pitchFamily="18" charset="0"/>
              </a:rPr>
              <a:t>COLLEGE:	         SRM ARTS AND SCIENCE COLLEGE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attendance analysis using Excel, several modeling techniques can help you gain insights and make data-driven decisions. Here’s an overview of key modeling approaches you might use:</a:t>
            </a:r>
          </a:p>
          <a:p>
            <a:pPr algn="just"/>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Descriptive Statistics Mean and Median Attendance</a:t>
            </a:r>
            <a:r>
              <a:rPr lang="en-US" dirty="0">
                <a:latin typeface="Times New Roman" panose="02020603050405020304" pitchFamily="18" charset="0"/>
                <a:cs typeface="Times New Roman" panose="02020603050405020304" pitchFamily="18" charset="0"/>
              </a:rPr>
              <a:t>: Calculate average and median attendance times to understand typical patterns. Standard Deviation: Measure the variability in attendance times. Excel Functions: AVERAGE(), MEDIAN(), STDEV.P(), STDEV.S()</a:t>
            </a:r>
          </a:p>
          <a:p>
            <a:pPr algn="just"/>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Time Series Analysis Trend Analysis</a:t>
            </a:r>
            <a:r>
              <a:rPr lang="en-US" dirty="0">
                <a:latin typeface="Times New Roman" panose="02020603050405020304" pitchFamily="18" charset="0"/>
                <a:cs typeface="Times New Roman" panose="02020603050405020304" pitchFamily="18" charset="0"/>
              </a:rPr>
              <a:t>: Analyze attendance trends over time (daily, weekly, monthly).Seasonality: Identify patterns or recurring trends related to specific days of the week or times of the year . Excel Functions: Use line charts or pivot tables to visualize trends.</a:t>
            </a:r>
          </a:p>
          <a:p>
            <a:pPr algn="just"/>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Pivot Tables and Charts Attendance Summary</a:t>
            </a:r>
            <a:r>
              <a:rPr lang="en-US" dirty="0">
                <a:latin typeface="Times New Roman" panose="02020603050405020304" pitchFamily="18" charset="0"/>
                <a:cs typeface="Times New Roman" panose="02020603050405020304" pitchFamily="18" charset="0"/>
              </a:rPr>
              <a:t>: Create pivot tables to summarize attendance data by employee, department, or time period . Visual Representation: Use pivot charts to visualize attendance patterns and anomalies . Excel Functions: PivotTable, PivotChart.</a:t>
            </a:r>
          </a:p>
          <a:p>
            <a:pPr algn="just"/>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Absenteeism Analysis Absence Rates</a:t>
            </a:r>
            <a:r>
              <a:rPr lang="en-US" dirty="0">
                <a:latin typeface="Times New Roman" panose="02020603050405020304" pitchFamily="18" charset="0"/>
                <a:cs typeface="Times New Roman" panose="02020603050405020304" pitchFamily="18" charset="0"/>
              </a:rPr>
              <a:t>: Calculate the percentage of days employees or students are absent . Correlation with Other Factors: Analyze correlations between absenteeism and factors like department, time of year, or employee tenure.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pPr algn="just"/>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Work Hours Calculation Hours Worked</a:t>
            </a:r>
            <a:r>
              <a:rPr lang="en-US" dirty="0">
                <a:latin typeface="Times New Roman" panose="02020603050405020304" pitchFamily="18" charset="0"/>
                <a:cs typeface="Times New Roman" panose="02020603050405020304" pitchFamily="18" charset="0"/>
              </a:rPr>
              <a:t>: Compute the total hours worked per day, week, or month using Time In and Time Out data . Overtime Calculation: Identify and calculate any overtime based on scheduled hours Excel Functions: DATEDIF(), TEXT(), SUM() </a:t>
            </a:r>
          </a:p>
          <a:p>
            <a:pPr algn="just"/>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Anomaly Detection Late Arrivals and Early Departures</a:t>
            </a:r>
            <a:r>
              <a:rPr lang="en-US" dirty="0">
                <a:latin typeface="Times New Roman" panose="02020603050405020304" pitchFamily="18" charset="0"/>
                <a:cs typeface="Times New Roman" panose="02020603050405020304" pitchFamily="18" charset="0"/>
              </a:rPr>
              <a:t>: Identify patterns of lateness or early departures using conditional formatting or formulas . Outliers: Detect outliers or unusual attendance patterns . Excel Functions: IF(), CONDITIONAL FORMATTING, Z-SCORE</a:t>
            </a:r>
          </a:p>
          <a:p>
            <a:pPr algn="just"/>
            <a:r>
              <a:rPr lang="en-US" dirty="0">
                <a:latin typeface="Times New Roman" panose="02020603050405020304" pitchFamily="18" charset="0"/>
                <a:cs typeface="Times New Roman" panose="02020603050405020304" pitchFamily="18" charset="0"/>
              </a:rPr>
              <a:t>7. </a:t>
            </a:r>
            <a:r>
              <a:rPr lang="en-US" b="1" dirty="0">
                <a:latin typeface="Times New Roman" panose="02020603050405020304" pitchFamily="18" charset="0"/>
                <a:cs typeface="Times New Roman" panose="02020603050405020304" pitchFamily="18" charset="0"/>
              </a:rPr>
              <a:t>Forecasting Future Attendance Trends</a:t>
            </a:r>
            <a:r>
              <a:rPr lang="en-US" dirty="0">
                <a:latin typeface="Times New Roman" panose="02020603050405020304" pitchFamily="18" charset="0"/>
                <a:cs typeface="Times New Roman" panose="02020603050405020304" pitchFamily="18" charset="0"/>
              </a:rPr>
              <a:t>: Use linear regression to forecast future attendance based on historical data . Excel Functions: LINEST(), FORECAST.LINEAR()</a:t>
            </a:r>
          </a:p>
          <a:p>
            <a:pPr algn="just"/>
            <a:r>
              <a:rPr lang="en-US" dirty="0">
                <a:latin typeface="Times New Roman" panose="02020603050405020304" pitchFamily="18" charset="0"/>
                <a:cs typeface="Times New Roman" panose="02020603050405020304" pitchFamily="18" charset="0"/>
              </a:rPr>
              <a:t>8. </a:t>
            </a:r>
            <a:r>
              <a:rPr lang="en-US" b="1" dirty="0">
                <a:latin typeface="Times New Roman" panose="02020603050405020304" pitchFamily="18" charset="0"/>
                <a:cs typeface="Times New Roman" panose="02020603050405020304" pitchFamily="18" charset="0"/>
              </a:rPr>
              <a:t>Scenario Analysis What-If Scenarios</a:t>
            </a:r>
            <a:r>
              <a:rPr lang="en-US" dirty="0">
                <a:latin typeface="Times New Roman" panose="02020603050405020304" pitchFamily="18" charset="0"/>
                <a:cs typeface="Times New Roman" panose="02020603050405020304" pitchFamily="18" charset="0"/>
              </a:rPr>
              <a:t>: Model different scenarios to understand potential impacts of policy changes on attendance .</a:t>
            </a:r>
          </a:p>
          <a:p>
            <a:pPr algn="just"/>
            <a:r>
              <a:rPr lang="en-US" dirty="0">
                <a:latin typeface="Times New Roman" panose="02020603050405020304" pitchFamily="18" charset="0"/>
                <a:cs typeface="Times New Roman" panose="02020603050405020304" pitchFamily="18" charset="0"/>
              </a:rPr>
              <a:t>Excel Functions: “DATA TABLE”,” GOAL SEEK”</a:t>
            </a:r>
          </a:p>
          <a:p>
            <a:pPr algn="just"/>
            <a:r>
              <a:rPr lang="en-US" dirty="0">
                <a:latin typeface="Times New Roman" panose="02020603050405020304" pitchFamily="18" charset="0"/>
                <a:cs typeface="Times New Roman" panose="02020603050405020304" pitchFamily="18" charset="0"/>
              </a:rPr>
              <a:t>Example Implementation : </a:t>
            </a:r>
          </a:p>
          <a:p>
            <a:pPr algn="just"/>
            <a:r>
              <a:rPr lang="en-US" b="1" dirty="0">
                <a:latin typeface="Times New Roman" panose="02020603050405020304" pitchFamily="18" charset="0"/>
                <a:cs typeface="Times New Roman" panose="02020603050405020304" pitchFamily="18" charset="0"/>
              </a:rPr>
              <a:t>Create a Data Table</a:t>
            </a:r>
            <a:r>
              <a:rPr lang="en-US" dirty="0">
                <a:latin typeface="Times New Roman" panose="02020603050405020304" pitchFamily="18" charset="0"/>
                <a:cs typeface="Times New Roman" panose="02020603050405020304" pitchFamily="18" charset="0"/>
              </a:rPr>
              <a:t>: Organize your data into columns for Date, Time In, Time Out, Employee ID, etc.</a:t>
            </a:r>
          </a:p>
          <a:p>
            <a:pPr algn="just"/>
            <a:r>
              <a:rPr lang="en-US" b="1" dirty="0">
                <a:latin typeface="Times New Roman" panose="02020603050405020304" pitchFamily="18" charset="0"/>
                <a:cs typeface="Times New Roman" panose="02020603050405020304" pitchFamily="18" charset="0"/>
              </a:rPr>
              <a:t>Use Pivot Tables</a:t>
            </a:r>
            <a:r>
              <a:rPr lang="en-US" dirty="0">
                <a:latin typeface="Times New Roman" panose="02020603050405020304" pitchFamily="18" charset="0"/>
                <a:cs typeface="Times New Roman" panose="02020603050405020304" pitchFamily="18" charset="0"/>
              </a:rPr>
              <a:t>: Summarize attendance by employee or department.</a:t>
            </a:r>
          </a:p>
          <a:p>
            <a:pPr algn="just"/>
            <a:r>
              <a:rPr lang="en-US" b="1" dirty="0">
                <a:latin typeface="Times New Roman" panose="02020603050405020304" pitchFamily="18" charset="0"/>
                <a:cs typeface="Times New Roman" panose="02020603050405020304" pitchFamily="18" charset="0"/>
              </a:rPr>
              <a:t>Visualize Data</a:t>
            </a:r>
            <a:r>
              <a:rPr lang="en-US" dirty="0">
                <a:latin typeface="Times New Roman" panose="02020603050405020304" pitchFamily="18" charset="0"/>
                <a:cs typeface="Times New Roman" panose="02020603050405020304" pitchFamily="18" charset="0"/>
              </a:rPr>
              <a:t>: Create charts to visualize trends and patterns.</a:t>
            </a:r>
          </a:p>
          <a:p>
            <a:pPr algn="just"/>
            <a:r>
              <a:rPr lang="en-US" b="1" dirty="0">
                <a:latin typeface="Times New Roman" panose="02020603050405020304" pitchFamily="18" charset="0"/>
                <a:cs typeface="Times New Roman" panose="02020603050405020304" pitchFamily="18" charset="0"/>
              </a:rPr>
              <a:t>Apply Formulas</a:t>
            </a:r>
            <a:r>
              <a:rPr lang="en-US" dirty="0">
                <a:latin typeface="Times New Roman" panose="02020603050405020304" pitchFamily="18" charset="0"/>
                <a:cs typeface="Times New Roman" panose="02020603050405020304" pitchFamily="18" charset="0"/>
              </a:rPr>
              <a:t>: Calculate hours worked, absenteeism rates, and any anomalies.</a:t>
            </a:r>
          </a:p>
          <a:p>
            <a:pPr algn="just"/>
            <a:r>
              <a:rPr lang="en-US" b="1" dirty="0">
                <a:latin typeface="Times New Roman" panose="02020603050405020304" pitchFamily="18" charset="0"/>
                <a:cs typeface="Times New Roman" panose="02020603050405020304" pitchFamily="18" charset="0"/>
              </a:rPr>
              <a:t>Analyze and Interpret</a:t>
            </a:r>
            <a:r>
              <a:rPr lang="en-US" dirty="0">
                <a:latin typeface="Times New Roman" panose="02020603050405020304" pitchFamily="18" charset="0"/>
                <a:cs typeface="Times New Roman" panose="02020603050405020304" pitchFamily="18" charset="0"/>
              </a:rPr>
              <a:t>: Use descriptive statistics and trend analysis to derive insights and make recommendations.</a:t>
            </a:r>
          </a:p>
          <a:p>
            <a:pPr algn="just"/>
            <a:r>
              <a:rPr lang="en-US" dirty="0">
                <a:latin typeface="Times New Roman" panose="02020603050405020304" pitchFamily="18" charset="0"/>
                <a:cs typeface="Times New Roman" panose="02020603050405020304" pitchFamily="18" charset="0"/>
              </a:rPr>
              <a:t>These modeling techniques enable you to perform a comprehensive analysis of attendance data, leading to better management decisions and improved operational efficiency.</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15553"/>
          </a:xfrm>
        </p:spPr>
        <p:txBody>
          <a:bodyPr/>
          <a:lstStyle/>
          <a:p>
            <a:r>
              <a:rPr lang="en-US" sz="40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
            </a:r>
            <a:r>
              <a:rPr lang="en-US" sz="2000">
                <a:latin typeface="Times New Roman" panose="02020603050405020304" pitchFamily="18" charset="0"/>
                <a:cs typeface="Times New Roman" panose="02020603050405020304" pitchFamily="18" charset="0"/>
              </a:rPr>
              <a:t>attendance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pPr algn="just"/>
            <a:r>
              <a:rPr lang="en-US" sz="2400" i="0" dirty="0">
                <a:effectLst/>
                <a:latin typeface="Times New Roman" panose="02020603050405020304" pitchFamily="18" charset="0"/>
                <a:cs typeface="Times New Roman" panose="02020603050405020304" pitchFamily="18" charset="0"/>
              </a:rPr>
              <a:t>When employees give their best at work they help the organization flourish. Companies therefore implement </a:t>
            </a:r>
            <a:r>
              <a:rPr lang="en-US" sz="2400" i="0" strike="noStrike" dirty="0">
                <a:effectLst/>
                <a:latin typeface="Times New Roman" panose="02020603050405020304" pitchFamily="18" charset="0"/>
                <a:cs typeface="Times New Roman" panose="02020603050405020304" pitchFamily="18" charset="0"/>
              </a:rPr>
              <a:t>attendance management </a:t>
            </a:r>
            <a:r>
              <a:rPr lang="en-US" sz="2400" i="0" u="none" strike="noStrike" dirty="0">
                <a:effectLst/>
                <a:latin typeface="Times New Roman" panose="02020603050405020304" pitchFamily="18" charset="0"/>
                <a:cs typeface="Times New Roman" panose="02020603050405020304" pitchFamily="18" charset="0"/>
              </a:rPr>
              <a:t>systems</a:t>
            </a:r>
            <a:r>
              <a:rPr lang="en-US" sz="2400" i="0" dirty="0">
                <a:effectLst/>
                <a:latin typeface="Times New Roman" panose="02020603050405020304" pitchFamily="18" charset="0"/>
                <a:cs typeface="Times New Roman" panose="02020603050405020304" pitchFamily="18" charset="0"/>
              </a:rPr>
              <a:t> to ensure that employees maximize their potential. It is an excellent way to monitor the punctuality and</a:t>
            </a:r>
            <a:r>
              <a:rPr lang="en-US" sz="2400" i="0" u="none" strike="noStrike" dirty="0">
                <a:effectLst/>
                <a:latin typeface="Times New Roman" panose="02020603050405020304" pitchFamily="18" charset="0"/>
                <a:cs typeface="Times New Roman" panose="02020603050405020304" pitchFamily="18" charset="0"/>
              </a:rPr>
              <a:t> performance of the employees</a:t>
            </a:r>
            <a:r>
              <a:rPr lang="en-US" sz="2000" i="0" dirty="0">
                <a:effectLst/>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attendance analysis project aims to streamline and enhance the tracking of employee or student attendance through advanced data analytics. </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historical data, the project seeks to identify patterns, trends, and anomalies in attendance records. </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provide actionable insights to improve punctuality, optimize scheduling, and reduce absenteeism. </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Human Resources (HR) Managers</a:t>
            </a:r>
            <a:r>
              <a:rPr lang="en-US" sz="2000" dirty="0">
                <a:latin typeface="Times New Roman" panose="02020603050405020304" pitchFamily="18" charset="0"/>
                <a:cs typeface="Times New Roman" panose="02020603050405020304" pitchFamily="18" charset="0"/>
              </a:rPr>
              <a:t>: They use attendance data to manage employee schedules, address absenteeism, and ensure compliance with company policies.</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Department Heads and Supervisors</a:t>
            </a:r>
            <a:r>
              <a:rPr lang="en-US" sz="2000" dirty="0">
                <a:latin typeface="Times New Roman" panose="02020603050405020304" pitchFamily="18" charset="0"/>
                <a:cs typeface="Times New Roman" panose="02020603050405020304" pitchFamily="18" charset="0"/>
              </a:rPr>
              <a:t>: They leverage attendance insights to optimize team scheduling, manage workload distribution, and address performance issues.</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Employees </a:t>
            </a:r>
            <a:r>
              <a:rPr lang="en-US" sz="2000" dirty="0">
                <a:latin typeface="Times New Roman" panose="02020603050405020304" pitchFamily="18" charset="0"/>
                <a:cs typeface="Times New Roman" panose="02020603050405020304" pitchFamily="18" charset="0"/>
              </a:rPr>
              <a:t>: They may access their own attendance records for personal tracking, understanding patterns, and improving time management.</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Executives and Decision Makers</a:t>
            </a:r>
            <a:r>
              <a:rPr lang="en-US" sz="2000" dirty="0">
                <a:latin typeface="Times New Roman" panose="02020603050405020304" pitchFamily="18" charset="0"/>
                <a:cs typeface="Times New Roman" panose="02020603050405020304" pitchFamily="18" charset="0"/>
              </a:rPr>
              <a:t>: They use aggregated attendance data to make strategic decisions about workforce management, resource allocation, and overall organizational effectiveness</a:t>
            </a:r>
            <a:r>
              <a:rPr lang="en-US"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Conditional Formatting</a:t>
            </a:r>
            <a:r>
              <a:rPr lang="en-IN" sz="2000" dirty="0">
                <a:latin typeface="Times New Roman" panose="02020603050405020304" pitchFamily="18" charset="0"/>
                <a:cs typeface="Times New Roman" panose="02020603050405020304" pitchFamily="18" charset="0"/>
              </a:rPr>
              <a:t>: It is used for highlighting the missing values.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Filter</a:t>
            </a:r>
            <a:r>
              <a:rPr lang="en-IN" sz="2000" dirty="0">
                <a:latin typeface="Times New Roman" panose="02020603050405020304" pitchFamily="18" charset="0"/>
                <a:cs typeface="Times New Roman" panose="02020603050405020304" pitchFamily="18" charset="0"/>
              </a:rPr>
              <a:t>: It is used for removing or filtering out the missing values. </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Formula</a:t>
            </a:r>
            <a:r>
              <a:rPr lang="en-IN" sz="2000" dirty="0">
                <a:latin typeface="Times New Roman" panose="02020603050405020304" pitchFamily="18" charset="0"/>
                <a:cs typeface="Times New Roman" panose="02020603050405020304" pitchFamily="18" charset="0"/>
              </a:rPr>
              <a:t>: It is used for to calculate the attendance levels of the employee.</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Pivot</a:t>
            </a:r>
            <a:r>
              <a:rPr lang="en-IN" sz="2000" dirty="0">
                <a:latin typeface="Times New Roman" panose="02020603050405020304" pitchFamily="18" charset="0"/>
                <a:cs typeface="Times New Roman" panose="02020603050405020304" pitchFamily="18" charset="0"/>
              </a:rPr>
              <a:t>: It is used for summary of the data.</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Graph:</a:t>
            </a:r>
            <a:r>
              <a:rPr lang="en-IN" sz="2000" dirty="0">
                <a:latin typeface="Times New Roman" panose="02020603050405020304" pitchFamily="18" charset="0"/>
                <a:cs typeface="Times New Roman" panose="02020603050405020304" pitchFamily="18" charset="0"/>
              </a:rPr>
              <a:t> It </a:t>
            </a:r>
            <a:r>
              <a:rPr lang="en-US" sz="2000" dirty="0">
                <a:effectLst/>
                <a:latin typeface="Times New Roman" panose="02020603050405020304" pitchFamily="18" charset="0"/>
                <a:cs typeface="Times New Roman" panose="02020603050405020304" pitchFamily="18" charset="0"/>
              </a:rPr>
              <a:t>is a visual element that represents data in a worksheet.</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1143000" y="1271132"/>
            <a:ext cx="7620000" cy="6001643"/>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dataset used for this analysis includes employee records with attributes such as :</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Employee dataset </a:t>
            </a:r>
            <a:r>
              <a:rPr lang="en-IN" sz="2400" dirty="0">
                <a:latin typeface="Times New Roman" panose="02020603050405020304" pitchFamily="18" charset="0"/>
                <a:cs typeface="Times New Roman" panose="02020603050405020304" pitchFamily="18" charset="0"/>
              </a:rPr>
              <a:t>– It was downloaded from Kaggle. There were 26 features in that dataset but in those we selected only 8 features there are,</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Employee ID </a:t>
            </a:r>
            <a:r>
              <a:rPr lang="en-IN" sz="2400" dirty="0">
                <a:latin typeface="Times New Roman" panose="02020603050405020304" pitchFamily="18" charset="0"/>
                <a:cs typeface="Times New Roman" panose="02020603050405020304" pitchFamily="18" charset="0"/>
              </a:rPr>
              <a:t>(Numerical value)</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Name </a:t>
            </a:r>
            <a:r>
              <a:rPr lang="en-IN" sz="2400" dirty="0">
                <a:latin typeface="Times New Roman" panose="02020603050405020304" pitchFamily="18" charset="0"/>
                <a:cs typeface="Times New Roman" panose="02020603050405020304" pitchFamily="18" charset="0"/>
              </a:rPr>
              <a:t>(Text)</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Employee type </a:t>
            </a:r>
            <a:r>
              <a:rPr lang="en-IN" sz="2400" dirty="0">
                <a:latin typeface="Times New Roman" panose="02020603050405020304" pitchFamily="18" charset="0"/>
                <a:cs typeface="Times New Roman" panose="02020603050405020304" pitchFamily="18" charset="0"/>
              </a:rPr>
              <a:t>(Text)</a:t>
            </a:r>
            <a:endParaRPr lang="en-IN"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Performance level</a:t>
            </a:r>
            <a:r>
              <a:rPr lang="en-IN" sz="2400" dirty="0">
                <a:latin typeface="Times New Roman" panose="02020603050405020304" pitchFamily="18" charset="0"/>
                <a:cs typeface="Times New Roman" panose="02020603050405020304" pitchFamily="18" charset="0"/>
              </a:rPr>
              <a:t> (Text)</a:t>
            </a:r>
            <a:endParaRPr lang="en-IN"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Gender </a:t>
            </a:r>
            <a:r>
              <a:rPr lang="en-IN" sz="2400" dirty="0">
                <a:latin typeface="Times New Roman" panose="02020603050405020304" pitchFamily="18" charset="0"/>
                <a:cs typeface="Times New Roman" panose="02020603050405020304" pitchFamily="18" charset="0"/>
              </a:rPr>
              <a:t>(Male, Female)</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Employee Rating </a:t>
            </a:r>
            <a:r>
              <a:rPr lang="en-IN" sz="2400" dirty="0">
                <a:latin typeface="Times New Roman" panose="02020603050405020304" pitchFamily="18" charset="0"/>
                <a:cs typeface="Times New Roman" panose="02020603050405020304" pitchFamily="18" charset="0"/>
              </a:rPr>
              <a:t>(Numerical value)</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Employee status </a:t>
            </a:r>
            <a:r>
              <a:rPr lang="en-IN" sz="2400" dirty="0">
                <a:latin typeface="Times New Roman" panose="02020603050405020304" pitchFamily="18" charset="0"/>
                <a:cs typeface="Times New Roman" panose="02020603050405020304" pitchFamily="18" charset="0"/>
              </a:rPr>
              <a:t>(Numerical value)</a:t>
            </a: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Business unit </a:t>
            </a:r>
            <a:r>
              <a:rPr lang="en-IN" sz="2400" dirty="0">
                <a:latin typeface="Times New Roman" panose="02020603050405020304" pitchFamily="18" charset="0"/>
                <a:cs typeface="Times New Roman" panose="02020603050405020304" pitchFamily="18" charset="0"/>
              </a:rPr>
              <a:t>(Text)</a:t>
            </a:r>
            <a:endParaRPr lang="en-IN"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 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Import and Transformation with Power Query</a:t>
            </a:r>
            <a:endParaRPr lang="en-US" altLang="en-US"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Data</a:t>
            </a: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 Data</a:t>
            </a: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 Updates</a:t>
            </a: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to Use</a:t>
            </a: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 to Data &gt; Get &amp; Transform Data &gt; From Table/Range or other data sources to use Power Query</a:t>
            </a:r>
            <a:r>
              <a:rPr kumimoji="0" lang="en-US" altLang="en-US" sz="9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TotalTime>
  <Words>1171</Words>
  <Application>Microsoft Office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Hency Dionee</cp:lastModifiedBy>
  <cp:revision>17</cp:revision>
  <dcterms:created xsi:type="dcterms:W3CDTF">2024-03-29T15:07:22Z</dcterms:created>
  <dcterms:modified xsi:type="dcterms:W3CDTF">2024-08-31T16:15:53Z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