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97536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 u="sng">
                <a:solidFill>
                  <a:srgbClr val="FF93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sng">
                <a:solidFill>
                  <a:srgbClr val="FF93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sng">
                <a:solidFill>
                  <a:srgbClr val="FF93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sng">
                <a:solidFill>
                  <a:srgbClr val="FF93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E3DE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5151" y="351110"/>
            <a:ext cx="9100750" cy="660996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24053" y="350062"/>
            <a:ext cx="9103360" cy="6612255"/>
          </a:xfrm>
          <a:custGeom>
            <a:avLst/>
            <a:gdLst/>
            <a:ahLst/>
            <a:cxnLst/>
            <a:rect l="l" t="t" r="r" b="b"/>
            <a:pathLst>
              <a:path w="9103360" h="6612255">
                <a:moveTo>
                  <a:pt x="138588" y="6612063"/>
                </a:moveTo>
                <a:lnTo>
                  <a:pt x="94804" y="6605002"/>
                </a:lnTo>
                <a:lnTo>
                  <a:pt x="56763" y="6585336"/>
                </a:lnTo>
                <a:lnTo>
                  <a:pt x="26755" y="6555341"/>
                </a:lnTo>
                <a:lnTo>
                  <a:pt x="7070" y="6517295"/>
                </a:lnTo>
                <a:lnTo>
                  <a:pt x="0" y="6473475"/>
                </a:lnTo>
                <a:lnTo>
                  <a:pt x="0" y="138588"/>
                </a:lnTo>
                <a:lnTo>
                  <a:pt x="7070" y="94804"/>
                </a:lnTo>
                <a:lnTo>
                  <a:pt x="26755" y="56763"/>
                </a:lnTo>
                <a:lnTo>
                  <a:pt x="56763" y="26755"/>
                </a:lnTo>
                <a:lnTo>
                  <a:pt x="94804" y="7070"/>
                </a:lnTo>
                <a:lnTo>
                  <a:pt x="138588" y="0"/>
                </a:lnTo>
                <a:lnTo>
                  <a:pt x="8964358" y="0"/>
                </a:lnTo>
                <a:lnTo>
                  <a:pt x="8964358" y="1047"/>
                </a:lnTo>
                <a:lnTo>
                  <a:pt x="138588" y="1047"/>
                </a:lnTo>
                <a:lnTo>
                  <a:pt x="138588" y="2095"/>
                </a:lnTo>
                <a:lnTo>
                  <a:pt x="95461" y="9057"/>
                </a:lnTo>
                <a:lnTo>
                  <a:pt x="57995" y="28442"/>
                </a:lnTo>
                <a:lnTo>
                  <a:pt x="28442" y="57995"/>
                </a:lnTo>
                <a:lnTo>
                  <a:pt x="9057" y="95461"/>
                </a:lnTo>
                <a:lnTo>
                  <a:pt x="2095" y="138588"/>
                </a:lnTo>
                <a:lnTo>
                  <a:pt x="2095" y="6473475"/>
                </a:lnTo>
                <a:lnTo>
                  <a:pt x="9057" y="6516602"/>
                </a:lnTo>
                <a:lnTo>
                  <a:pt x="28442" y="6554069"/>
                </a:lnTo>
                <a:lnTo>
                  <a:pt x="57995" y="6583622"/>
                </a:lnTo>
                <a:lnTo>
                  <a:pt x="95461" y="6603006"/>
                </a:lnTo>
                <a:lnTo>
                  <a:pt x="138588" y="6609969"/>
                </a:lnTo>
                <a:lnTo>
                  <a:pt x="8977347" y="6609969"/>
                </a:lnTo>
                <a:lnTo>
                  <a:pt x="8970852" y="6611016"/>
                </a:lnTo>
                <a:lnTo>
                  <a:pt x="138588" y="6611016"/>
                </a:lnTo>
                <a:lnTo>
                  <a:pt x="138588" y="6612063"/>
                </a:lnTo>
                <a:close/>
              </a:path>
              <a:path w="9103360" h="6612255">
                <a:moveTo>
                  <a:pt x="8977347" y="6609969"/>
                </a:moveTo>
                <a:lnTo>
                  <a:pt x="8964358" y="6609969"/>
                </a:lnTo>
                <a:lnTo>
                  <a:pt x="9007484" y="6603006"/>
                </a:lnTo>
                <a:lnTo>
                  <a:pt x="9044951" y="6583622"/>
                </a:lnTo>
                <a:lnTo>
                  <a:pt x="9074504" y="6554069"/>
                </a:lnTo>
                <a:lnTo>
                  <a:pt x="9093889" y="6516602"/>
                </a:lnTo>
                <a:lnTo>
                  <a:pt x="9100851" y="6473475"/>
                </a:lnTo>
                <a:lnTo>
                  <a:pt x="9100851" y="138588"/>
                </a:lnTo>
                <a:lnTo>
                  <a:pt x="9093889" y="95461"/>
                </a:lnTo>
                <a:lnTo>
                  <a:pt x="9074504" y="57995"/>
                </a:lnTo>
                <a:lnTo>
                  <a:pt x="9044951" y="28442"/>
                </a:lnTo>
                <a:lnTo>
                  <a:pt x="9007484" y="9057"/>
                </a:lnTo>
                <a:lnTo>
                  <a:pt x="8964358" y="2095"/>
                </a:lnTo>
                <a:lnTo>
                  <a:pt x="138588" y="2095"/>
                </a:lnTo>
                <a:lnTo>
                  <a:pt x="138588" y="1047"/>
                </a:lnTo>
                <a:lnTo>
                  <a:pt x="8964358" y="1047"/>
                </a:lnTo>
                <a:lnTo>
                  <a:pt x="8964358" y="0"/>
                </a:lnTo>
                <a:lnTo>
                  <a:pt x="9008178" y="7070"/>
                </a:lnTo>
                <a:lnTo>
                  <a:pt x="9046224" y="26755"/>
                </a:lnTo>
                <a:lnTo>
                  <a:pt x="9076218" y="56763"/>
                </a:lnTo>
                <a:lnTo>
                  <a:pt x="9095884" y="94804"/>
                </a:lnTo>
                <a:lnTo>
                  <a:pt x="9102946" y="138588"/>
                </a:lnTo>
                <a:lnTo>
                  <a:pt x="9102946" y="6473475"/>
                </a:lnTo>
                <a:lnTo>
                  <a:pt x="9095875" y="6517295"/>
                </a:lnTo>
                <a:lnTo>
                  <a:pt x="9076191" y="6555341"/>
                </a:lnTo>
                <a:lnTo>
                  <a:pt x="9046183" y="6585336"/>
                </a:lnTo>
                <a:lnTo>
                  <a:pt x="9008141" y="6605002"/>
                </a:lnTo>
                <a:lnTo>
                  <a:pt x="8977347" y="6609969"/>
                </a:lnTo>
                <a:close/>
              </a:path>
              <a:path w="9103360" h="6612255">
                <a:moveTo>
                  <a:pt x="8964358" y="6612063"/>
                </a:moveTo>
                <a:lnTo>
                  <a:pt x="138588" y="6612063"/>
                </a:lnTo>
                <a:lnTo>
                  <a:pt x="138588" y="6611016"/>
                </a:lnTo>
                <a:lnTo>
                  <a:pt x="8964358" y="6611016"/>
                </a:lnTo>
                <a:lnTo>
                  <a:pt x="8964358" y="6612063"/>
                </a:lnTo>
                <a:close/>
              </a:path>
              <a:path w="9103360" h="6612255">
                <a:moveTo>
                  <a:pt x="8964358" y="6612063"/>
                </a:moveTo>
                <a:lnTo>
                  <a:pt x="8964358" y="6611016"/>
                </a:lnTo>
                <a:lnTo>
                  <a:pt x="8970852" y="6611016"/>
                </a:lnTo>
                <a:lnTo>
                  <a:pt x="8964358" y="661206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9646" y="653922"/>
            <a:ext cx="6999605" cy="107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 u="sng">
                <a:solidFill>
                  <a:srgbClr val="FF93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2299" y="2045684"/>
            <a:ext cx="8216245" cy="4334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4053" y="350062"/>
            <a:ext cx="9103360" cy="6612255"/>
            <a:chOff x="324053" y="350062"/>
            <a:chExt cx="9103360" cy="6612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151" y="351110"/>
              <a:ext cx="9100750" cy="660996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24053" y="350062"/>
              <a:ext cx="9103360" cy="6612255"/>
            </a:xfrm>
            <a:custGeom>
              <a:avLst/>
              <a:gdLst/>
              <a:ahLst/>
              <a:cxnLst/>
              <a:rect l="l" t="t" r="r" b="b"/>
              <a:pathLst>
                <a:path w="9103360" h="6612255">
                  <a:moveTo>
                    <a:pt x="138588" y="6612063"/>
                  </a:moveTo>
                  <a:lnTo>
                    <a:pt x="94804" y="6605002"/>
                  </a:lnTo>
                  <a:lnTo>
                    <a:pt x="56763" y="6585336"/>
                  </a:lnTo>
                  <a:lnTo>
                    <a:pt x="26755" y="6555341"/>
                  </a:lnTo>
                  <a:lnTo>
                    <a:pt x="7070" y="6517295"/>
                  </a:lnTo>
                  <a:lnTo>
                    <a:pt x="0" y="6473475"/>
                  </a:lnTo>
                  <a:lnTo>
                    <a:pt x="0" y="138588"/>
                  </a:lnTo>
                  <a:lnTo>
                    <a:pt x="7070" y="94804"/>
                  </a:lnTo>
                  <a:lnTo>
                    <a:pt x="26755" y="56763"/>
                  </a:lnTo>
                  <a:lnTo>
                    <a:pt x="56763" y="26755"/>
                  </a:lnTo>
                  <a:lnTo>
                    <a:pt x="94804" y="7070"/>
                  </a:lnTo>
                  <a:lnTo>
                    <a:pt x="138588" y="0"/>
                  </a:lnTo>
                  <a:lnTo>
                    <a:pt x="8964358" y="0"/>
                  </a:lnTo>
                  <a:lnTo>
                    <a:pt x="8964358" y="1047"/>
                  </a:lnTo>
                  <a:lnTo>
                    <a:pt x="138588" y="1047"/>
                  </a:lnTo>
                  <a:lnTo>
                    <a:pt x="138588" y="2095"/>
                  </a:lnTo>
                  <a:lnTo>
                    <a:pt x="95461" y="9057"/>
                  </a:lnTo>
                  <a:lnTo>
                    <a:pt x="57995" y="28442"/>
                  </a:lnTo>
                  <a:lnTo>
                    <a:pt x="28442" y="57995"/>
                  </a:lnTo>
                  <a:lnTo>
                    <a:pt x="9057" y="95461"/>
                  </a:lnTo>
                  <a:lnTo>
                    <a:pt x="2095" y="138588"/>
                  </a:lnTo>
                  <a:lnTo>
                    <a:pt x="2095" y="6473475"/>
                  </a:lnTo>
                  <a:lnTo>
                    <a:pt x="9057" y="6516602"/>
                  </a:lnTo>
                  <a:lnTo>
                    <a:pt x="28442" y="6554069"/>
                  </a:lnTo>
                  <a:lnTo>
                    <a:pt x="57995" y="6583622"/>
                  </a:lnTo>
                  <a:lnTo>
                    <a:pt x="95461" y="6603006"/>
                  </a:lnTo>
                  <a:lnTo>
                    <a:pt x="138588" y="6609969"/>
                  </a:lnTo>
                  <a:lnTo>
                    <a:pt x="8977347" y="6609969"/>
                  </a:lnTo>
                  <a:lnTo>
                    <a:pt x="8970852" y="6611016"/>
                  </a:lnTo>
                  <a:lnTo>
                    <a:pt x="138588" y="6611016"/>
                  </a:lnTo>
                  <a:lnTo>
                    <a:pt x="138588" y="6612063"/>
                  </a:lnTo>
                  <a:close/>
                </a:path>
                <a:path w="9103360" h="6612255">
                  <a:moveTo>
                    <a:pt x="8977347" y="6609969"/>
                  </a:moveTo>
                  <a:lnTo>
                    <a:pt x="8964358" y="6609969"/>
                  </a:lnTo>
                  <a:lnTo>
                    <a:pt x="9007484" y="6603006"/>
                  </a:lnTo>
                  <a:lnTo>
                    <a:pt x="9044951" y="6583622"/>
                  </a:lnTo>
                  <a:lnTo>
                    <a:pt x="9074504" y="6554069"/>
                  </a:lnTo>
                  <a:lnTo>
                    <a:pt x="9093889" y="6516602"/>
                  </a:lnTo>
                  <a:lnTo>
                    <a:pt x="9100851" y="6473475"/>
                  </a:lnTo>
                  <a:lnTo>
                    <a:pt x="9100851" y="138588"/>
                  </a:lnTo>
                  <a:lnTo>
                    <a:pt x="9093889" y="95461"/>
                  </a:lnTo>
                  <a:lnTo>
                    <a:pt x="9074504" y="57995"/>
                  </a:lnTo>
                  <a:lnTo>
                    <a:pt x="9044951" y="28442"/>
                  </a:lnTo>
                  <a:lnTo>
                    <a:pt x="9007484" y="9057"/>
                  </a:lnTo>
                  <a:lnTo>
                    <a:pt x="8964358" y="2095"/>
                  </a:lnTo>
                  <a:lnTo>
                    <a:pt x="138588" y="2095"/>
                  </a:lnTo>
                  <a:lnTo>
                    <a:pt x="138588" y="1047"/>
                  </a:lnTo>
                  <a:lnTo>
                    <a:pt x="8964358" y="1047"/>
                  </a:lnTo>
                  <a:lnTo>
                    <a:pt x="8964358" y="0"/>
                  </a:lnTo>
                  <a:lnTo>
                    <a:pt x="9008178" y="7070"/>
                  </a:lnTo>
                  <a:lnTo>
                    <a:pt x="9046224" y="26755"/>
                  </a:lnTo>
                  <a:lnTo>
                    <a:pt x="9076218" y="56763"/>
                  </a:lnTo>
                  <a:lnTo>
                    <a:pt x="9095884" y="94804"/>
                  </a:lnTo>
                  <a:lnTo>
                    <a:pt x="9102946" y="138588"/>
                  </a:lnTo>
                  <a:lnTo>
                    <a:pt x="9102946" y="6473475"/>
                  </a:lnTo>
                  <a:lnTo>
                    <a:pt x="9095875" y="6517295"/>
                  </a:lnTo>
                  <a:lnTo>
                    <a:pt x="9076191" y="6555341"/>
                  </a:lnTo>
                  <a:lnTo>
                    <a:pt x="9046183" y="6585336"/>
                  </a:lnTo>
                  <a:lnTo>
                    <a:pt x="9008141" y="6605002"/>
                  </a:lnTo>
                  <a:lnTo>
                    <a:pt x="8977347" y="6609969"/>
                  </a:lnTo>
                  <a:close/>
                </a:path>
                <a:path w="9103360" h="6612255">
                  <a:moveTo>
                    <a:pt x="8964358" y="6612063"/>
                  </a:moveTo>
                  <a:lnTo>
                    <a:pt x="138588" y="6612063"/>
                  </a:lnTo>
                  <a:lnTo>
                    <a:pt x="138588" y="6611016"/>
                  </a:lnTo>
                  <a:lnTo>
                    <a:pt x="8964358" y="6611016"/>
                  </a:lnTo>
                  <a:lnTo>
                    <a:pt x="8964358" y="6612063"/>
                  </a:lnTo>
                  <a:close/>
                </a:path>
                <a:path w="9103360" h="6612255">
                  <a:moveTo>
                    <a:pt x="8964358" y="6612063"/>
                  </a:moveTo>
                  <a:lnTo>
                    <a:pt x="8964358" y="6611016"/>
                  </a:lnTo>
                  <a:lnTo>
                    <a:pt x="8970852" y="6611016"/>
                  </a:lnTo>
                  <a:lnTo>
                    <a:pt x="8964358" y="661206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6734" y="832432"/>
            <a:ext cx="8052434" cy="220472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algn="r" marL="12700" marR="5080" indent="4639310">
              <a:lnSpc>
                <a:spcPts val="5700"/>
              </a:lnSpc>
              <a:spcBef>
                <a:spcPts val="340"/>
              </a:spcBef>
              <a:tabLst>
                <a:tab pos="4956810" algn="l"/>
              </a:tabLst>
            </a:pPr>
            <a:r>
              <a:rPr dirty="0" u="none" sz="4800" spc="-10"/>
              <a:t>EMPLOYEE PERFORMANCE</a:t>
            </a:r>
            <a:r>
              <a:rPr dirty="0" u="none" sz="4800"/>
              <a:t>	</a:t>
            </a:r>
            <a:r>
              <a:rPr dirty="0" u="none" sz="4800" spc="-10"/>
              <a:t>ANALYSIS</a:t>
            </a:r>
            <a:endParaRPr sz="4800"/>
          </a:p>
          <a:p>
            <a:pPr algn="r" marR="5080">
              <a:lnSpc>
                <a:spcPts val="5520"/>
              </a:lnSpc>
              <a:tabLst>
                <a:tab pos="2099310" algn="l"/>
              </a:tabLst>
            </a:pPr>
            <a:r>
              <a:rPr dirty="0" u="none" sz="4800" spc="-10"/>
              <a:t>USING</a:t>
            </a:r>
            <a:r>
              <a:rPr dirty="0" u="none" sz="4800"/>
              <a:t>	</a:t>
            </a:r>
            <a:r>
              <a:rPr dirty="0" u="none" sz="4800" spc="-10"/>
              <a:t>EXCEL</a:t>
            </a:r>
            <a:endParaRPr sz="4800"/>
          </a:p>
        </p:txBody>
      </p:sp>
      <p:sp>
        <p:nvSpPr>
          <p:cNvPr id="6" name="object 6" descr=""/>
          <p:cNvSpPr txBox="1"/>
          <p:nvPr/>
        </p:nvSpPr>
        <p:spPr>
          <a:xfrm>
            <a:off x="1064259" y="3902106"/>
            <a:ext cx="4897120" cy="1558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259"/>
              </a:spcBef>
            </a:pPr>
            <a:r>
              <a:rPr dirty="0" sz="2550" b="1">
                <a:latin typeface="Cambria"/>
                <a:cs typeface="Cambria"/>
              </a:rPr>
              <a:t>Presented</a:t>
            </a:r>
            <a:r>
              <a:rPr dirty="0" sz="2550" spc="-25" b="1">
                <a:latin typeface="Cambria"/>
                <a:cs typeface="Cambria"/>
              </a:rPr>
              <a:t> </a:t>
            </a:r>
            <a:r>
              <a:rPr dirty="0" sz="2550" spc="50" b="1">
                <a:latin typeface="Cambria"/>
                <a:cs typeface="Cambria"/>
              </a:rPr>
              <a:t>by</a:t>
            </a:r>
            <a:r>
              <a:rPr dirty="0" sz="2550" spc="-20" b="1">
                <a:latin typeface="Cambria"/>
                <a:cs typeface="Cambria"/>
              </a:rPr>
              <a:t> </a:t>
            </a:r>
            <a:r>
              <a:rPr dirty="0" sz="2550" b="1">
                <a:latin typeface="Cambria"/>
                <a:cs typeface="Cambria"/>
              </a:rPr>
              <a:t>:</a:t>
            </a:r>
            <a:r>
              <a:rPr dirty="0" sz="2550" spc="-20" b="1">
                <a:latin typeface="Cambria"/>
                <a:cs typeface="Cambria"/>
              </a:rPr>
              <a:t> </a:t>
            </a:r>
            <a:r>
              <a:rPr dirty="0" sz="2550" spc="90" b="1">
                <a:latin typeface="Cambria"/>
                <a:cs typeface="Cambria"/>
              </a:rPr>
              <a:t>B.</a:t>
            </a:r>
            <a:r>
              <a:rPr dirty="0" sz="2550" spc="-20" b="1">
                <a:latin typeface="Cambria"/>
                <a:cs typeface="Cambria"/>
              </a:rPr>
              <a:t> </a:t>
            </a:r>
            <a:r>
              <a:rPr dirty="0" sz="2550" spc="135" b="1">
                <a:latin typeface="Cambria"/>
                <a:cs typeface="Cambria"/>
              </a:rPr>
              <a:t>MADHAN </a:t>
            </a:r>
            <a:r>
              <a:rPr dirty="0" sz="2550" b="1">
                <a:latin typeface="Cambria"/>
                <a:cs typeface="Cambria"/>
              </a:rPr>
              <a:t>Register</a:t>
            </a:r>
            <a:r>
              <a:rPr dirty="0" sz="2550" spc="15" b="1">
                <a:latin typeface="Cambria"/>
                <a:cs typeface="Cambria"/>
              </a:rPr>
              <a:t> </a:t>
            </a:r>
            <a:r>
              <a:rPr dirty="0" sz="2550" spc="50" b="1">
                <a:latin typeface="Cambria"/>
                <a:cs typeface="Cambria"/>
              </a:rPr>
              <a:t>No</a:t>
            </a:r>
            <a:r>
              <a:rPr dirty="0" sz="2550" spc="20" b="1">
                <a:latin typeface="Cambria"/>
                <a:cs typeface="Cambria"/>
              </a:rPr>
              <a:t> </a:t>
            </a:r>
            <a:r>
              <a:rPr dirty="0" sz="2550" b="1">
                <a:latin typeface="Cambria"/>
                <a:cs typeface="Cambria"/>
              </a:rPr>
              <a:t>:</a:t>
            </a:r>
            <a:r>
              <a:rPr dirty="0" sz="2550" spc="20" b="1">
                <a:latin typeface="Cambria"/>
                <a:cs typeface="Cambria"/>
              </a:rPr>
              <a:t> </a:t>
            </a:r>
            <a:r>
              <a:rPr dirty="0" sz="2550" spc="-114" b="1">
                <a:latin typeface="Cambria"/>
                <a:cs typeface="Cambria"/>
              </a:rPr>
              <a:t>31</a:t>
            </a:r>
            <a:r>
              <a:rPr dirty="0" cap="small" sz="2550" spc="-114" b="1">
                <a:latin typeface="Cambria"/>
                <a:cs typeface="Cambria"/>
              </a:rPr>
              <a:t>22</a:t>
            </a:r>
            <a:r>
              <a:rPr dirty="0" sz="2550" spc="-114" b="1">
                <a:latin typeface="Cambria"/>
                <a:cs typeface="Cambria"/>
              </a:rPr>
              <a:t>08139 </a:t>
            </a:r>
            <a:r>
              <a:rPr dirty="0" sz="2550" spc="45" b="1">
                <a:latin typeface="Cambria"/>
                <a:cs typeface="Cambria"/>
              </a:rPr>
              <a:t>Department</a:t>
            </a:r>
            <a:r>
              <a:rPr dirty="0" sz="2550" spc="-35" b="1">
                <a:latin typeface="Cambria"/>
                <a:cs typeface="Cambria"/>
              </a:rPr>
              <a:t> </a:t>
            </a:r>
            <a:r>
              <a:rPr dirty="0" sz="2550" b="1">
                <a:latin typeface="Cambria"/>
                <a:cs typeface="Cambria"/>
              </a:rPr>
              <a:t>:</a:t>
            </a:r>
            <a:r>
              <a:rPr dirty="0" sz="2550" spc="-30" b="1">
                <a:latin typeface="Cambria"/>
                <a:cs typeface="Cambria"/>
              </a:rPr>
              <a:t> </a:t>
            </a:r>
            <a:r>
              <a:rPr dirty="0" sz="2550" spc="50" b="1">
                <a:latin typeface="Cambria"/>
                <a:cs typeface="Cambria"/>
              </a:rPr>
              <a:t>Commerce</a:t>
            </a:r>
            <a:r>
              <a:rPr dirty="0" sz="2550" spc="635" b="1">
                <a:latin typeface="Cambria"/>
                <a:cs typeface="Cambria"/>
              </a:rPr>
              <a:t> </a:t>
            </a:r>
            <a:r>
              <a:rPr dirty="0" sz="2550" b="1">
                <a:latin typeface="Cambria"/>
                <a:cs typeface="Cambria"/>
              </a:rPr>
              <a:t>College</a:t>
            </a:r>
            <a:r>
              <a:rPr dirty="0" sz="2550" spc="120" b="1">
                <a:latin typeface="Cambria"/>
                <a:cs typeface="Cambria"/>
              </a:rPr>
              <a:t> </a:t>
            </a:r>
            <a:r>
              <a:rPr dirty="0" sz="2550" b="1">
                <a:latin typeface="Cambria"/>
                <a:cs typeface="Cambria"/>
              </a:rPr>
              <a:t>:</a:t>
            </a:r>
            <a:r>
              <a:rPr dirty="0" sz="2550" spc="125" b="1">
                <a:latin typeface="Cambria"/>
                <a:cs typeface="Cambria"/>
              </a:rPr>
              <a:t> </a:t>
            </a:r>
            <a:r>
              <a:rPr dirty="0" sz="2550" spc="80" b="1">
                <a:latin typeface="Cambria"/>
                <a:cs typeface="Cambria"/>
              </a:rPr>
              <a:t>Sir</a:t>
            </a:r>
            <a:r>
              <a:rPr dirty="0" sz="2550" spc="130" b="1">
                <a:latin typeface="Cambria"/>
                <a:cs typeface="Cambria"/>
              </a:rPr>
              <a:t> </a:t>
            </a:r>
            <a:r>
              <a:rPr dirty="0" sz="2550" b="1">
                <a:latin typeface="Cambria"/>
                <a:cs typeface="Cambria"/>
              </a:rPr>
              <a:t>Theagaraya</a:t>
            </a:r>
            <a:r>
              <a:rPr dirty="0" sz="2550" spc="130" b="1">
                <a:latin typeface="Cambria"/>
                <a:cs typeface="Cambria"/>
              </a:rPr>
              <a:t> </a:t>
            </a:r>
            <a:r>
              <a:rPr dirty="0" sz="2550" spc="-10" b="1">
                <a:latin typeface="Cambria"/>
                <a:cs typeface="Cambria"/>
              </a:rPr>
              <a:t>College</a:t>
            </a:r>
            <a:endParaRPr sz="2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475" y="561974"/>
            <a:ext cx="212852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u="none" spc="500">
                <a:latin typeface="Trebuchet MS"/>
                <a:cs typeface="Trebuchet MS"/>
              </a:rPr>
              <a:t>RESULT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919" y="2194560"/>
            <a:ext cx="7191374" cy="3676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167" y="561974"/>
            <a:ext cx="363283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u="none" spc="545">
                <a:latin typeface="Trebuchet MS"/>
                <a:cs typeface="Trebuchet MS"/>
              </a:rPr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381250"/>
            <a:ext cx="85724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4324349"/>
            <a:ext cx="85724" cy="857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8024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0"/>
              </a:spcBef>
            </a:pPr>
            <a:r>
              <a:rPr dirty="0" spc="105"/>
              <a:t>The</a:t>
            </a:r>
            <a:r>
              <a:rPr dirty="0" spc="-35"/>
              <a:t> </a:t>
            </a:r>
            <a:r>
              <a:rPr dirty="0" spc="60"/>
              <a:t>sales</a:t>
            </a:r>
            <a:r>
              <a:rPr dirty="0" spc="-35"/>
              <a:t> </a:t>
            </a:r>
            <a:r>
              <a:rPr dirty="0" spc="65"/>
              <a:t>department's</a:t>
            </a:r>
            <a:r>
              <a:rPr dirty="0" spc="-35"/>
              <a:t> </a:t>
            </a:r>
            <a:r>
              <a:rPr dirty="0" spc="80"/>
              <a:t>performance</a:t>
            </a:r>
            <a:r>
              <a:rPr dirty="0" spc="-35"/>
              <a:t> </a:t>
            </a:r>
            <a:r>
              <a:rPr dirty="0" spc="95"/>
              <a:t>has</a:t>
            </a:r>
            <a:r>
              <a:rPr dirty="0" spc="-35"/>
              <a:t> </a:t>
            </a:r>
            <a:r>
              <a:rPr dirty="0"/>
              <a:t>been</a:t>
            </a:r>
            <a:r>
              <a:rPr dirty="0" spc="-35"/>
              <a:t> </a:t>
            </a:r>
            <a:r>
              <a:rPr dirty="0" spc="100"/>
              <a:t>instrumental</a:t>
            </a:r>
            <a:r>
              <a:rPr dirty="0" spc="-35"/>
              <a:t> </a:t>
            </a:r>
            <a:r>
              <a:rPr dirty="0" spc="155"/>
              <a:t>in</a:t>
            </a:r>
            <a:r>
              <a:rPr dirty="0" spc="-35"/>
              <a:t> </a:t>
            </a:r>
            <a:r>
              <a:rPr dirty="0" spc="125"/>
              <a:t>driving </a:t>
            </a:r>
            <a:r>
              <a:rPr dirty="0" spc="85"/>
              <a:t>our</a:t>
            </a:r>
            <a:r>
              <a:rPr dirty="0" spc="-45"/>
              <a:t> </a:t>
            </a:r>
            <a:r>
              <a:rPr dirty="0" spc="95"/>
              <a:t>company’s</a:t>
            </a:r>
            <a:r>
              <a:rPr dirty="0" spc="-50"/>
              <a:t> </a:t>
            </a:r>
            <a:r>
              <a:rPr dirty="0" spc="100"/>
              <a:t>growth</a:t>
            </a:r>
            <a:r>
              <a:rPr dirty="0" spc="-45"/>
              <a:t> </a:t>
            </a:r>
            <a:r>
              <a:rPr dirty="0" spc="100"/>
              <a:t>and</a:t>
            </a:r>
            <a:r>
              <a:rPr dirty="0" spc="-45"/>
              <a:t> </a:t>
            </a:r>
            <a:r>
              <a:rPr dirty="0" spc="90"/>
              <a:t>profitability.</a:t>
            </a:r>
            <a:r>
              <a:rPr dirty="0" spc="-45"/>
              <a:t> </a:t>
            </a:r>
            <a:r>
              <a:rPr dirty="0" spc="130"/>
              <a:t>Each</a:t>
            </a:r>
            <a:r>
              <a:rPr dirty="0" spc="-45"/>
              <a:t> </a:t>
            </a:r>
            <a:r>
              <a:rPr dirty="0" spc="60"/>
              <a:t>team</a:t>
            </a:r>
            <a:r>
              <a:rPr dirty="0" spc="-45"/>
              <a:t> </a:t>
            </a:r>
            <a:r>
              <a:rPr dirty="0" spc="130"/>
              <a:t>within</a:t>
            </a:r>
            <a:r>
              <a:rPr dirty="0" spc="-45"/>
              <a:t> </a:t>
            </a:r>
            <a:r>
              <a:rPr dirty="0" spc="25"/>
              <a:t>the </a:t>
            </a:r>
            <a:r>
              <a:rPr dirty="0" spc="75"/>
              <a:t>department</a:t>
            </a:r>
            <a:r>
              <a:rPr dirty="0" spc="-45"/>
              <a:t> </a:t>
            </a:r>
            <a:r>
              <a:rPr dirty="0" spc="95"/>
              <a:t>has</a:t>
            </a:r>
            <a:r>
              <a:rPr dirty="0" spc="-40"/>
              <a:t> </a:t>
            </a:r>
            <a:r>
              <a:rPr dirty="0" spc="65"/>
              <a:t>demonstrated</a:t>
            </a:r>
            <a:r>
              <a:rPr dirty="0" spc="-45"/>
              <a:t> </a:t>
            </a:r>
            <a:r>
              <a:rPr dirty="0" spc="80"/>
              <a:t>strengths</a:t>
            </a:r>
            <a:r>
              <a:rPr dirty="0" spc="-40"/>
              <a:t> </a:t>
            </a:r>
            <a:r>
              <a:rPr dirty="0" spc="155"/>
              <a:t>in</a:t>
            </a:r>
            <a:r>
              <a:rPr dirty="0" spc="-40"/>
              <a:t> </a:t>
            </a:r>
            <a:r>
              <a:rPr dirty="0" spc="100"/>
              <a:t>various</a:t>
            </a:r>
            <a:r>
              <a:rPr dirty="0" spc="-45"/>
              <a:t> </a:t>
            </a:r>
            <a:r>
              <a:rPr dirty="0" spc="50"/>
              <a:t>areas,</a:t>
            </a:r>
            <a:r>
              <a:rPr dirty="0" spc="-40"/>
              <a:t> </a:t>
            </a:r>
            <a:r>
              <a:rPr dirty="0" spc="90"/>
              <a:t>from </a:t>
            </a:r>
            <a:r>
              <a:rPr dirty="0" spc="70"/>
              <a:t>customer</a:t>
            </a:r>
            <a:r>
              <a:rPr dirty="0" spc="-40"/>
              <a:t> </a:t>
            </a:r>
            <a:r>
              <a:rPr dirty="0" spc="90"/>
              <a:t>acquisition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65"/>
              <a:t>account</a:t>
            </a:r>
            <a:r>
              <a:rPr dirty="0" spc="-35"/>
              <a:t> </a:t>
            </a:r>
            <a:r>
              <a:rPr dirty="0" spc="85"/>
              <a:t>management</a:t>
            </a:r>
            <a:r>
              <a:rPr dirty="0" spc="-35"/>
              <a:t> </a:t>
            </a:r>
            <a:r>
              <a:rPr dirty="0" spc="100"/>
              <a:t>and</a:t>
            </a:r>
            <a:r>
              <a:rPr dirty="0" spc="-40"/>
              <a:t> </a:t>
            </a:r>
            <a:r>
              <a:rPr dirty="0" spc="65"/>
              <a:t>strategic</a:t>
            </a:r>
            <a:r>
              <a:rPr dirty="0" spc="-35"/>
              <a:t> </a:t>
            </a:r>
            <a:r>
              <a:rPr dirty="0" spc="50"/>
              <a:t>sales </a:t>
            </a:r>
            <a:r>
              <a:rPr dirty="0" spc="85"/>
              <a:t>initiatives.</a:t>
            </a:r>
            <a:r>
              <a:rPr dirty="0" spc="-35"/>
              <a:t> </a:t>
            </a:r>
            <a:r>
              <a:rPr dirty="0" spc="105"/>
              <a:t>The</a:t>
            </a:r>
            <a:r>
              <a:rPr dirty="0" spc="-30"/>
              <a:t> </a:t>
            </a:r>
            <a:r>
              <a:rPr dirty="0" spc="110"/>
              <a:t>analysis</a:t>
            </a:r>
            <a:r>
              <a:rPr dirty="0" spc="-35"/>
              <a:t> </a:t>
            </a:r>
            <a:r>
              <a:rPr dirty="0" spc="70"/>
              <a:t>reveals</a:t>
            </a:r>
            <a:r>
              <a:rPr dirty="0" spc="-30"/>
              <a:t> </a:t>
            </a:r>
            <a:r>
              <a:rPr dirty="0" spc="70"/>
              <a:t>that</a:t>
            </a:r>
            <a:r>
              <a:rPr dirty="0" spc="-30"/>
              <a:t> </a:t>
            </a:r>
            <a:r>
              <a:rPr dirty="0" spc="110"/>
              <a:t>while</a:t>
            </a:r>
            <a:r>
              <a:rPr dirty="0" spc="-35"/>
              <a:t> </a:t>
            </a:r>
            <a:r>
              <a:rPr dirty="0" spc="50"/>
              <a:t>there</a:t>
            </a:r>
            <a:r>
              <a:rPr dirty="0" spc="-30"/>
              <a:t> </a:t>
            </a:r>
            <a:r>
              <a:rPr dirty="0" spc="80"/>
              <a:t>have</a:t>
            </a:r>
            <a:r>
              <a:rPr dirty="0" spc="-35"/>
              <a:t> </a:t>
            </a:r>
            <a:r>
              <a:rPr dirty="0"/>
              <a:t>been</a:t>
            </a:r>
            <a:r>
              <a:rPr dirty="0" spc="-30"/>
              <a:t> </a:t>
            </a:r>
            <a:r>
              <a:rPr dirty="0" spc="50"/>
              <a:t>notable </a:t>
            </a:r>
            <a:r>
              <a:rPr dirty="0" spc="10"/>
              <a:t>successes,</a:t>
            </a:r>
            <a:r>
              <a:rPr dirty="0" spc="5"/>
              <a:t> </a:t>
            </a:r>
            <a:r>
              <a:rPr dirty="0" spc="50"/>
              <a:t>there</a:t>
            </a:r>
            <a:r>
              <a:rPr dirty="0" spc="10"/>
              <a:t> </a:t>
            </a:r>
            <a:r>
              <a:rPr dirty="0" spc="50"/>
              <a:t>are</a:t>
            </a:r>
            <a:r>
              <a:rPr dirty="0" spc="10"/>
              <a:t> </a:t>
            </a:r>
            <a:r>
              <a:rPr dirty="0" spc="70"/>
              <a:t>also</a:t>
            </a:r>
            <a:r>
              <a:rPr dirty="0" spc="5"/>
              <a:t> </a:t>
            </a:r>
            <a:r>
              <a:rPr dirty="0" spc="55"/>
              <a:t>areas</a:t>
            </a:r>
            <a:r>
              <a:rPr dirty="0" spc="10"/>
              <a:t> </a:t>
            </a:r>
            <a:r>
              <a:rPr dirty="0" spc="105"/>
              <a:t>requiring</a:t>
            </a:r>
            <a:r>
              <a:rPr dirty="0" spc="10"/>
              <a:t> </a:t>
            </a:r>
            <a:r>
              <a:rPr dirty="0" spc="75"/>
              <a:t>improvement.</a:t>
            </a:r>
          </a:p>
          <a:p>
            <a:pPr marL="12700" marR="494030">
              <a:lnSpc>
                <a:spcPct val="101200"/>
              </a:lnSpc>
            </a:pPr>
            <a:r>
              <a:rPr dirty="0" spc="114"/>
              <a:t>To</a:t>
            </a:r>
            <a:r>
              <a:rPr dirty="0" spc="-20"/>
              <a:t> </a:t>
            </a:r>
            <a:r>
              <a:rPr dirty="0" spc="90"/>
              <a:t>sustain</a:t>
            </a:r>
            <a:r>
              <a:rPr dirty="0" spc="-15"/>
              <a:t> </a:t>
            </a:r>
            <a:r>
              <a:rPr dirty="0" spc="100"/>
              <a:t>and</a:t>
            </a:r>
            <a:r>
              <a:rPr dirty="0" spc="-20"/>
              <a:t> </a:t>
            </a:r>
            <a:r>
              <a:rPr dirty="0" spc="105"/>
              <a:t>build</a:t>
            </a:r>
            <a:r>
              <a:rPr dirty="0" spc="-15"/>
              <a:t> </a:t>
            </a:r>
            <a:r>
              <a:rPr dirty="0" spc="90"/>
              <a:t>on</a:t>
            </a:r>
            <a:r>
              <a:rPr dirty="0" spc="-20"/>
              <a:t> </a:t>
            </a:r>
            <a:r>
              <a:rPr dirty="0" spc="85"/>
              <a:t>our</a:t>
            </a:r>
            <a:r>
              <a:rPr dirty="0" spc="-15"/>
              <a:t> </a:t>
            </a:r>
            <a:r>
              <a:rPr dirty="0" spc="10"/>
              <a:t>successes,</a:t>
            </a:r>
            <a:r>
              <a:rPr dirty="0" spc="-20"/>
              <a:t> </a:t>
            </a:r>
            <a:r>
              <a:rPr dirty="0" spc="90"/>
              <a:t>it</a:t>
            </a:r>
            <a:r>
              <a:rPr dirty="0" spc="-15"/>
              <a:t> </a:t>
            </a:r>
            <a:r>
              <a:rPr dirty="0" spc="110"/>
              <a:t>is</a:t>
            </a:r>
            <a:r>
              <a:rPr dirty="0" spc="-20"/>
              <a:t> </a:t>
            </a:r>
            <a:r>
              <a:rPr dirty="0" spc="65"/>
              <a:t>essential</a:t>
            </a:r>
            <a:r>
              <a:rPr dirty="0" spc="-15"/>
              <a:t> </a:t>
            </a:r>
            <a:r>
              <a:rPr dirty="0" spc="10"/>
              <a:t>to</a:t>
            </a:r>
            <a:r>
              <a:rPr dirty="0" spc="-20"/>
              <a:t> </a:t>
            </a:r>
            <a:r>
              <a:rPr dirty="0" spc="70"/>
              <a:t>address</a:t>
            </a:r>
            <a:r>
              <a:rPr dirty="0" spc="-15"/>
              <a:t> </a:t>
            </a:r>
            <a:r>
              <a:rPr dirty="0" spc="25"/>
              <a:t>the </a:t>
            </a:r>
            <a:r>
              <a:rPr dirty="0" spc="80"/>
              <a:t>identified</a:t>
            </a:r>
            <a:r>
              <a:rPr dirty="0" spc="-40"/>
              <a:t> </a:t>
            </a:r>
            <a:r>
              <a:rPr dirty="0" spc="75"/>
              <a:t>challenges</a:t>
            </a:r>
            <a:r>
              <a:rPr dirty="0" spc="-40"/>
              <a:t> </a:t>
            </a:r>
            <a:r>
              <a:rPr dirty="0" spc="100"/>
              <a:t>and</a:t>
            </a:r>
            <a:r>
              <a:rPr dirty="0" spc="-40"/>
              <a:t> </a:t>
            </a:r>
            <a:r>
              <a:rPr dirty="0" spc="55"/>
              <a:t>leverage</a:t>
            </a:r>
            <a:r>
              <a:rPr dirty="0" spc="-40"/>
              <a:t> </a:t>
            </a:r>
            <a:r>
              <a:rPr dirty="0" spc="50"/>
              <a:t>the</a:t>
            </a:r>
            <a:r>
              <a:rPr dirty="0" spc="-35"/>
              <a:t> </a:t>
            </a:r>
            <a:r>
              <a:rPr dirty="0" spc="80"/>
              <a:t>opportunities</a:t>
            </a:r>
            <a:r>
              <a:rPr dirty="0" spc="-40"/>
              <a:t> </a:t>
            </a:r>
            <a:r>
              <a:rPr dirty="0" spc="85"/>
              <a:t>for</a:t>
            </a:r>
            <a:r>
              <a:rPr dirty="0" spc="-40"/>
              <a:t> </a:t>
            </a:r>
            <a:r>
              <a:rPr dirty="0" spc="70"/>
              <a:t>growth.</a:t>
            </a:r>
          </a:p>
          <a:p>
            <a:pPr marL="12700" marR="753110">
              <a:lnSpc>
                <a:spcPct val="101200"/>
              </a:lnSpc>
            </a:pPr>
            <a:r>
              <a:rPr dirty="0" spc="135"/>
              <a:t>Enhancing</a:t>
            </a:r>
            <a:r>
              <a:rPr dirty="0" spc="-35"/>
              <a:t> </a:t>
            </a:r>
            <a:r>
              <a:rPr dirty="0" spc="114"/>
              <a:t>training</a:t>
            </a:r>
            <a:r>
              <a:rPr dirty="0" spc="-35"/>
              <a:t> </a:t>
            </a:r>
            <a:r>
              <a:rPr dirty="0" spc="95"/>
              <a:t>programs,</a:t>
            </a:r>
            <a:r>
              <a:rPr dirty="0" spc="-35"/>
              <a:t> </a:t>
            </a:r>
            <a:r>
              <a:rPr dirty="0" spc="125"/>
              <a:t>optimizing</a:t>
            </a:r>
            <a:r>
              <a:rPr dirty="0" spc="-35"/>
              <a:t> </a:t>
            </a:r>
            <a:r>
              <a:rPr dirty="0" spc="60"/>
              <a:t>sales</a:t>
            </a:r>
            <a:r>
              <a:rPr dirty="0" spc="-35"/>
              <a:t> </a:t>
            </a:r>
            <a:r>
              <a:rPr dirty="0" spc="50"/>
              <a:t>processes,</a:t>
            </a:r>
            <a:r>
              <a:rPr dirty="0" spc="-35"/>
              <a:t> </a:t>
            </a:r>
            <a:r>
              <a:rPr dirty="0" spc="75"/>
              <a:t>and </a:t>
            </a:r>
            <a:r>
              <a:rPr dirty="0" spc="100"/>
              <a:t>increasing</a:t>
            </a:r>
            <a:r>
              <a:rPr dirty="0" spc="-35"/>
              <a:t> </a:t>
            </a:r>
            <a:r>
              <a:rPr dirty="0" spc="100"/>
              <a:t>cross-</a:t>
            </a:r>
            <a:r>
              <a:rPr dirty="0" spc="75"/>
              <a:t>departmental</a:t>
            </a:r>
            <a:r>
              <a:rPr dirty="0" spc="-30"/>
              <a:t> </a:t>
            </a:r>
            <a:r>
              <a:rPr dirty="0" spc="80"/>
              <a:t>collaboration</a:t>
            </a:r>
            <a:r>
              <a:rPr dirty="0" spc="-30"/>
              <a:t> </a:t>
            </a:r>
            <a:r>
              <a:rPr dirty="0" spc="140"/>
              <a:t>will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 spc="95"/>
              <a:t>critical</a:t>
            </a:r>
            <a:r>
              <a:rPr dirty="0" spc="-30"/>
              <a:t> </a:t>
            </a:r>
            <a:r>
              <a:rPr dirty="0" spc="130"/>
              <a:t>in </a:t>
            </a:r>
            <a:r>
              <a:rPr dirty="0" spc="100"/>
              <a:t>achieving</a:t>
            </a:r>
            <a:r>
              <a:rPr dirty="0" spc="-40"/>
              <a:t> </a:t>
            </a:r>
            <a:r>
              <a:rPr dirty="0" spc="85"/>
              <a:t>our</a:t>
            </a:r>
            <a:r>
              <a:rPr dirty="0" spc="-35"/>
              <a:t> </a:t>
            </a:r>
            <a:r>
              <a:rPr dirty="0" spc="60"/>
              <a:t>sales</a:t>
            </a:r>
            <a:r>
              <a:rPr dirty="0" spc="-40"/>
              <a:t> </a:t>
            </a:r>
            <a:r>
              <a:rPr dirty="0" spc="55"/>
              <a:t>targets</a:t>
            </a:r>
            <a:r>
              <a:rPr dirty="0" spc="-35"/>
              <a:t> </a:t>
            </a:r>
            <a:r>
              <a:rPr dirty="0" spc="100"/>
              <a:t>and</a:t>
            </a:r>
            <a:r>
              <a:rPr dirty="0" spc="-40"/>
              <a:t> </a:t>
            </a:r>
            <a:r>
              <a:rPr dirty="0" spc="130"/>
              <a:t>improving</a:t>
            </a:r>
            <a:r>
              <a:rPr dirty="0" spc="-35"/>
              <a:t> </a:t>
            </a:r>
            <a:r>
              <a:rPr dirty="0" spc="85"/>
              <a:t>overall</a:t>
            </a:r>
            <a:r>
              <a:rPr dirty="0" spc="-40"/>
              <a:t> </a:t>
            </a:r>
            <a:r>
              <a:rPr dirty="0" spc="60"/>
              <a:t>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1757" rIns="0" bIns="0" rtlCol="0" vert="horz">
            <a:spAutoFit/>
          </a:bodyPr>
          <a:lstStyle/>
          <a:p>
            <a:pPr marL="1416050">
              <a:lnSpc>
                <a:spcPct val="100000"/>
              </a:lnSpc>
              <a:spcBef>
                <a:spcPts val="140"/>
              </a:spcBef>
            </a:pPr>
            <a:r>
              <a:rPr dirty="0"/>
              <a:t>PROJECT</a:t>
            </a:r>
            <a:r>
              <a:rPr dirty="0" spc="30"/>
              <a:t> </a:t>
            </a:r>
            <a:r>
              <a:rPr dirty="0" spc="-10"/>
              <a:t>TITLE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994" y="3346450"/>
            <a:ext cx="142874" cy="142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40661" y="3055620"/>
            <a:ext cx="6583045" cy="11918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3800">
                <a:solidFill>
                  <a:srgbClr val="BF0000"/>
                </a:solidFill>
                <a:latin typeface="Arial MT"/>
                <a:cs typeface="Arial MT"/>
              </a:rPr>
              <a:t>Sales</a:t>
            </a:r>
            <a:r>
              <a:rPr dirty="0" sz="3800" spc="85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dirty="0" sz="3800">
                <a:solidFill>
                  <a:srgbClr val="BF0000"/>
                </a:solidFill>
                <a:latin typeface="Arial MT"/>
                <a:cs typeface="Arial MT"/>
              </a:rPr>
              <a:t>Department</a:t>
            </a:r>
            <a:r>
              <a:rPr dirty="0" sz="3800" spc="85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dirty="0" sz="3800">
                <a:solidFill>
                  <a:srgbClr val="BF0000"/>
                </a:solidFill>
                <a:latin typeface="Arial MT"/>
                <a:cs typeface="Arial MT"/>
              </a:rPr>
              <a:t>Wise</a:t>
            </a:r>
            <a:r>
              <a:rPr dirty="0" sz="3800" spc="85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dirty="0" sz="3800" spc="-10">
                <a:solidFill>
                  <a:srgbClr val="BF0000"/>
                </a:solidFill>
                <a:latin typeface="Arial MT"/>
                <a:cs typeface="Arial MT"/>
              </a:rPr>
              <a:t>salary</a:t>
            </a:r>
            <a:endParaRPr sz="3800">
              <a:latin typeface="Arial MT"/>
              <a:cs typeface="Arial MT"/>
            </a:endParaRPr>
          </a:p>
          <a:p>
            <a:pPr algn="ctr" marR="127635">
              <a:lnSpc>
                <a:spcPct val="100000"/>
              </a:lnSpc>
              <a:spcBef>
                <a:spcPts val="15"/>
              </a:spcBef>
            </a:pPr>
            <a:r>
              <a:rPr dirty="0" sz="3800" spc="-10">
                <a:solidFill>
                  <a:srgbClr val="BF0000"/>
                </a:solidFill>
                <a:latin typeface="Arial MT"/>
                <a:cs typeface="Arial MT"/>
              </a:rPr>
              <a:t>calculation</a:t>
            </a:r>
            <a:endParaRPr sz="3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172" rIns="0" bIns="0" rtlCol="0" vert="horz">
            <a:spAutoFit/>
          </a:bodyPr>
          <a:lstStyle/>
          <a:p>
            <a:pPr marL="2499995">
              <a:lnSpc>
                <a:spcPct val="100000"/>
              </a:lnSpc>
              <a:spcBef>
                <a:spcPts val="140"/>
              </a:spcBef>
            </a:pPr>
            <a:r>
              <a:rPr dirty="0" spc="-10"/>
              <a:t>AGENDA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620010"/>
            <a:ext cx="104774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039110"/>
            <a:ext cx="104774" cy="104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458209"/>
            <a:ext cx="104774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877309"/>
            <a:ext cx="104774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4296409"/>
            <a:ext cx="104774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4715509"/>
            <a:ext cx="104774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5134609"/>
            <a:ext cx="104774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5553709"/>
            <a:ext cx="104774" cy="1047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94541" y="2408904"/>
            <a:ext cx="6280785" cy="33801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2445" indent="-49974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12445" algn="l"/>
              </a:tabLst>
            </a:pPr>
            <a:r>
              <a:rPr dirty="0" sz="2750" spc="310" b="1">
                <a:latin typeface="Trebuchet MS"/>
                <a:cs typeface="Trebuchet MS"/>
              </a:rPr>
              <a:t>Problem</a:t>
            </a:r>
            <a:r>
              <a:rPr dirty="0" sz="2750" spc="155" b="1">
                <a:latin typeface="Trebuchet MS"/>
                <a:cs typeface="Trebuchet MS"/>
              </a:rPr>
              <a:t> </a:t>
            </a:r>
            <a:r>
              <a:rPr dirty="0" sz="2750" spc="330" b="1">
                <a:latin typeface="Trebuchet MS"/>
                <a:cs typeface="Trebuchet MS"/>
              </a:rPr>
              <a:t>Statement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dirty="0" sz="2750" spc="220" b="1">
                <a:latin typeface="Trebuchet MS"/>
                <a:cs typeface="Trebuchet MS"/>
              </a:rPr>
              <a:t>Project</a:t>
            </a:r>
            <a:r>
              <a:rPr dirty="0" sz="2750" spc="160" b="1">
                <a:latin typeface="Trebuchet MS"/>
                <a:cs typeface="Trebuchet MS"/>
              </a:rPr>
              <a:t> </a:t>
            </a:r>
            <a:r>
              <a:rPr dirty="0" sz="2750" spc="280" b="1">
                <a:latin typeface="Trebuchet MS"/>
                <a:cs typeface="Trebuchet MS"/>
              </a:rPr>
              <a:t>Overview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dirty="0" sz="2750" spc="340" b="1">
                <a:latin typeface="Trebuchet MS"/>
                <a:cs typeface="Trebuchet MS"/>
              </a:rPr>
              <a:t>End</a:t>
            </a:r>
            <a:r>
              <a:rPr dirty="0" sz="2750" spc="140" b="1">
                <a:latin typeface="Trebuchet MS"/>
                <a:cs typeface="Trebuchet MS"/>
              </a:rPr>
              <a:t> </a:t>
            </a:r>
            <a:r>
              <a:rPr dirty="0" sz="2750" spc="335" b="1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  <a:tab pos="1481455" algn="l"/>
              </a:tabLst>
            </a:pPr>
            <a:r>
              <a:rPr dirty="0" sz="2750" spc="280" b="1">
                <a:latin typeface="Trebuchet MS"/>
                <a:cs typeface="Trebuchet MS"/>
              </a:rPr>
              <a:t>Our</a:t>
            </a:r>
            <a:r>
              <a:rPr dirty="0" sz="2750" b="1">
                <a:latin typeface="Trebuchet MS"/>
                <a:cs typeface="Trebuchet MS"/>
              </a:rPr>
              <a:t>	</a:t>
            </a:r>
            <a:r>
              <a:rPr dirty="0" sz="2750" spc="300" b="1">
                <a:latin typeface="Trebuchet MS"/>
                <a:cs typeface="Trebuchet MS"/>
              </a:rPr>
              <a:t>Solution</a:t>
            </a:r>
            <a:r>
              <a:rPr dirty="0" sz="2750" spc="145" b="1">
                <a:latin typeface="Trebuchet MS"/>
                <a:cs typeface="Trebuchet MS"/>
              </a:rPr>
              <a:t> </a:t>
            </a:r>
            <a:r>
              <a:rPr dirty="0" sz="2750" spc="365" b="1">
                <a:latin typeface="Trebuchet MS"/>
                <a:cs typeface="Trebuchet MS"/>
              </a:rPr>
              <a:t>And</a:t>
            </a:r>
            <a:r>
              <a:rPr dirty="0" sz="2750" spc="145" b="1">
                <a:latin typeface="Trebuchet MS"/>
                <a:cs typeface="Trebuchet MS"/>
              </a:rPr>
              <a:t> </a:t>
            </a:r>
            <a:r>
              <a:rPr dirty="0" sz="2750" spc="265" b="1">
                <a:latin typeface="Trebuchet MS"/>
                <a:cs typeface="Trebuchet MS"/>
              </a:rPr>
              <a:t>Proportion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dirty="0" sz="2750" spc="355" b="1">
                <a:latin typeface="Trebuchet MS"/>
                <a:cs typeface="Trebuchet MS"/>
              </a:rPr>
              <a:t>Dataset</a:t>
            </a:r>
            <a:r>
              <a:rPr dirty="0" sz="2750" spc="165" b="1">
                <a:latin typeface="Trebuchet MS"/>
                <a:cs typeface="Trebuchet MS"/>
              </a:rPr>
              <a:t> </a:t>
            </a:r>
            <a:r>
              <a:rPr dirty="0" sz="2750" spc="275" b="1">
                <a:latin typeface="Trebuchet MS"/>
                <a:cs typeface="Trebuchet MS"/>
              </a:rPr>
              <a:t>Description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dirty="0" sz="2750" spc="330" b="1">
                <a:latin typeface="Trebuchet MS"/>
                <a:cs typeface="Trebuchet MS"/>
              </a:rPr>
              <a:t>Modelling</a:t>
            </a:r>
            <a:r>
              <a:rPr dirty="0" sz="2750" spc="150" b="1">
                <a:latin typeface="Trebuchet MS"/>
                <a:cs typeface="Trebuchet MS"/>
              </a:rPr>
              <a:t> </a:t>
            </a:r>
            <a:r>
              <a:rPr dirty="0" sz="2750" spc="310" b="1">
                <a:latin typeface="Trebuchet MS"/>
                <a:cs typeface="Trebuchet MS"/>
              </a:rPr>
              <a:t>Approach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dirty="0" sz="2750" spc="330" b="1">
                <a:latin typeface="Trebuchet MS"/>
                <a:cs typeface="Trebuchet MS"/>
              </a:rPr>
              <a:t>Results</a:t>
            </a:r>
            <a:r>
              <a:rPr dirty="0" sz="2750" spc="150" b="1">
                <a:latin typeface="Trebuchet MS"/>
                <a:cs typeface="Trebuchet MS"/>
              </a:rPr>
              <a:t> </a:t>
            </a:r>
            <a:r>
              <a:rPr dirty="0" sz="2750" spc="365" b="1">
                <a:latin typeface="Trebuchet MS"/>
                <a:cs typeface="Trebuchet MS"/>
              </a:rPr>
              <a:t>And</a:t>
            </a:r>
            <a:r>
              <a:rPr dirty="0" sz="2750" spc="155" b="1">
                <a:latin typeface="Trebuchet MS"/>
                <a:cs typeface="Trebuchet MS"/>
              </a:rPr>
              <a:t> </a:t>
            </a:r>
            <a:r>
              <a:rPr dirty="0" sz="2750" spc="275" b="1">
                <a:latin typeface="Trebuchet MS"/>
                <a:cs typeface="Trebuchet MS"/>
              </a:rPr>
              <a:t>Description</a:t>
            </a:r>
            <a:endParaRPr sz="275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dirty="0" sz="2750" spc="280" b="1">
                <a:latin typeface="Trebuchet MS"/>
                <a:cs typeface="Trebuchet MS"/>
              </a:rPr>
              <a:t>Conclusion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734060"/>
            <a:ext cx="5578475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PROBLEM</a:t>
            </a:r>
            <a:r>
              <a:rPr dirty="0" spc="40"/>
              <a:t> </a:t>
            </a:r>
            <a:r>
              <a:rPr dirty="0" spc="-1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907030"/>
            <a:ext cx="123824" cy="12382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77639" rIns="0" bIns="0" rtlCol="0" vert="horz">
            <a:spAutoFit/>
          </a:bodyPr>
          <a:lstStyle/>
          <a:p>
            <a:pPr marL="203200" marR="5080">
              <a:lnSpc>
                <a:spcPts val="3529"/>
              </a:lnSpc>
              <a:spcBef>
                <a:spcPts val="215"/>
              </a:spcBef>
            </a:pPr>
            <a:r>
              <a:rPr dirty="0" sz="2950" spc="145"/>
              <a:t>The</a:t>
            </a:r>
            <a:r>
              <a:rPr dirty="0" sz="2950" spc="-75"/>
              <a:t> </a:t>
            </a:r>
            <a:r>
              <a:rPr dirty="0" sz="2950" spc="120"/>
              <a:t>inconsistent</a:t>
            </a:r>
            <a:r>
              <a:rPr dirty="0" sz="2950" spc="-75"/>
              <a:t> </a:t>
            </a:r>
            <a:r>
              <a:rPr dirty="0" sz="2950" spc="105"/>
              <a:t>performance</a:t>
            </a:r>
            <a:r>
              <a:rPr dirty="0" sz="2950" spc="-75"/>
              <a:t> </a:t>
            </a:r>
            <a:r>
              <a:rPr dirty="0" sz="2950" spc="100"/>
              <a:t>across</a:t>
            </a:r>
            <a:r>
              <a:rPr dirty="0" sz="2950" spc="-75"/>
              <a:t> </a:t>
            </a:r>
            <a:r>
              <a:rPr dirty="0" sz="2950" spc="75"/>
              <a:t>sales </a:t>
            </a:r>
            <a:r>
              <a:rPr dirty="0" sz="2950" spc="95"/>
              <a:t>departments</a:t>
            </a:r>
            <a:r>
              <a:rPr dirty="0" sz="2950" spc="-50"/>
              <a:t> </a:t>
            </a:r>
            <a:r>
              <a:rPr dirty="0" sz="2950" spc="165"/>
              <a:t>is</a:t>
            </a:r>
            <a:r>
              <a:rPr dirty="0" sz="2950" spc="-55"/>
              <a:t> </a:t>
            </a:r>
            <a:r>
              <a:rPr dirty="0" sz="2950" spc="120"/>
              <a:t>leading</a:t>
            </a:r>
            <a:r>
              <a:rPr dirty="0" sz="2950" spc="-50"/>
              <a:t> </a:t>
            </a:r>
            <a:r>
              <a:rPr dirty="0" sz="2950"/>
              <a:t>to</a:t>
            </a:r>
            <a:r>
              <a:rPr dirty="0" sz="2950" spc="-50"/>
              <a:t> </a:t>
            </a:r>
            <a:r>
              <a:rPr dirty="0" sz="2950" spc="125"/>
              <a:t>suboptimal</a:t>
            </a:r>
            <a:r>
              <a:rPr dirty="0" sz="2950" spc="-50"/>
              <a:t> </a:t>
            </a:r>
            <a:r>
              <a:rPr dirty="0" sz="2950" spc="110"/>
              <a:t>overall </a:t>
            </a:r>
            <a:r>
              <a:rPr dirty="0" sz="2950" spc="140"/>
              <a:t>organizational</a:t>
            </a:r>
            <a:r>
              <a:rPr dirty="0" sz="2950" spc="-65"/>
              <a:t> </a:t>
            </a:r>
            <a:r>
              <a:rPr dirty="0" sz="2950" spc="105"/>
              <a:t>performance</a:t>
            </a:r>
            <a:r>
              <a:rPr dirty="0" sz="2950" spc="-60"/>
              <a:t> </a:t>
            </a:r>
            <a:r>
              <a:rPr dirty="0" sz="2950" spc="135"/>
              <a:t>and</a:t>
            </a:r>
            <a:r>
              <a:rPr dirty="0" sz="2950" spc="-65"/>
              <a:t> </a:t>
            </a:r>
            <a:r>
              <a:rPr dirty="0" sz="2950" spc="85"/>
              <a:t>customer </a:t>
            </a:r>
            <a:r>
              <a:rPr dirty="0" sz="2950" spc="70"/>
              <a:t>experience.</a:t>
            </a:r>
            <a:r>
              <a:rPr dirty="0" sz="2950" spc="-55"/>
              <a:t> </a:t>
            </a:r>
            <a:r>
              <a:rPr dirty="0" sz="2950" spc="135"/>
              <a:t>Specifically,</a:t>
            </a:r>
            <a:r>
              <a:rPr dirty="0" sz="2950" spc="-55"/>
              <a:t> </a:t>
            </a:r>
            <a:r>
              <a:rPr dirty="0" sz="2950" spc="80"/>
              <a:t>some</a:t>
            </a:r>
            <a:r>
              <a:rPr dirty="0" sz="2950" spc="-55"/>
              <a:t> </a:t>
            </a:r>
            <a:r>
              <a:rPr dirty="0" sz="2950" spc="95"/>
              <a:t>departments</a:t>
            </a:r>
            <a:r>
              <a:rPr dirty="0" sz="2950" spc="-55"/>
              <a:t> </a:t>
            </a:r>
            <a:r>
              <a:rPr dirty="0" sz="2950" spc="45"/>
              <a:t>are </a:t>
            </a:r>
            <a:r>
              <a:rPr dirty="0" sz="2950" spc="135"/>
              <a:t>underperforming</a:t>
            </a:r>
            <a:r>
              <a:rPr dirty="0" sz="2950" spc="-60"/>
              <a:t> </a:t>
            </a:r>
            <a:r>
              <a:rPr dirty="0" sz="2950" spc="100"/>
              <a:t>compared</a:t>
            </a:r>
            <a:r>
              <a:rPr dirty="0" sz="2950" spc="-55"/>
              <a:t> </a:t>
            </a:r>
            <a:r>
              <a:rPr dirty="0" sz="2950"/>
              <a:t>to</a:t>
            </a:r>
            <a:r>
              <a:rPr dirty="0" sz="2950" spc="-60"/>
              <a:t> </a:t>
            </a:r>
            <a:r>
              <a:rPr dirty="0" sz="2950" spc="125"/>
              <a:t>their</a:t>
            </a:r>
            <a:r>
              <a:rPr dirty="0" sz="2950" spc="-55"/>
              <a:t> </a:t>
            </a:r>
            <a:r>
              <a:rPr dirty="0" sz="2950" spc="60"/>
              <a:t>targets, </a:t>
            </a:r>
            <a:r>
              <a:rPr dirty="0" sz="2950" spc="145"/>
              <a:t>while</a:t>
            </a:r>
            <a:r>
              <a:rPr dirty="0" sz="2950" spc="-70"/>
              <a:t> </a:t>
            </a:r>
            <a:r>
              <a:rPr dirty="0" sz="2950" spc="90"/>
              <a:t>others</a:t>
            </a:r>
            <a:r>
              <a:rPr dirty="0" sz="2950" spc="-65"/>
              <a:t> </a:t>
            </a:r>
            <a:r>
              <a:rPr dirty="0" sz="2950" spc="70"/>
              <a:t>are</a:t>
            </a:r>
            <a:r>
              <a:rPr dirty="0" sz="2950" spc="-65"/>
              <a:t> </a:t>
            </a:r>
            <a:r>
              <a:rPr dirty="0" sz="2950" spc="110"/>
              <a:t>excelling.</a:t>
            </a:r>
            <a:r>
              <a:rPr dirty="0" sz="2950" spc="-70"/>
              <a:t> </a:t>
            </a:r>
            <a:r>
              <a:rPr dirty="0" sz="2950" spc="204"/>
              <a:t>This</a:t>
            </a:r>
            <a:r>
              <a:rPr dirty="0" sz="2950" spc="-65"/>
              <a:t> </a:t>
            </a:r>
            <a:r>
              <a:rPr dirty="0" sz="2950" spc="150"/>
              <a:t>disparity</a:t>
            </a:r>
            <a:r>
              <a:rPr dirty="0" sz="2950" spc="-65"/>
              <a:t> </a:t>
            </a:r>
            <a:r>
              <a:rPr dirty="0" sz="2950" spc="50"/>
              <a:t>affects </a:t>
            </a:r>
            <a:r>
              <a:rPr dirty="0" sz="2950" spc="120"/>
              <a:t>overall</a:t>
            </a:r>
            <a:r>
              <a:rPr dirty="0" sz="2950" spc="-55"/>
              <a:t> </a:t>
            </a:r>
            <a:r>
              <a:rPr dirty="0" sz="2950" spc="130"/>
              <a:t>profitability,</a:t>
            </a:r>
            <a:r>
              <a:rPr dirty="0" sz="2950" spc="-55"/>
              <a:t> </a:t>
            </a:r>
            <a:r>
              <a:rPr dirty="0" sz="2950" spc="75"/>
              <a:t>resource</a:t>
            </a:r>
            <a:r>
              <a:rPr dirty="0" sz="2950" spc="-50"/>
              <a:t> </a:t>
            </a:r>
            <a:r>
              <a:rPr dirty="0" sz="2950" spc="100"/>
              <a:t>allocation,</a:t>
            </a:r>
            <a:r>
              <a:rPr dirty="0" sz="2950" spc="-55"/>
              <a:t> </a:t>
            </a:r>
            <a:r>
              <a:rPr dirty="0" sz="2950" spc="110"/>
              <a:t>and </a:t>
            </a:r>
            <a:r>
              <a:rPr dirty="0" sz="2950" spc="90"/>
              <a:t>strategic</a:t>
            </a:r>
            <a:r>
              <a:rPr dirty="0" sz="2950" spc="-50"/>
              <a:t> </a:t>
            </a:r>
            <a:r>
              <a:rPr dirty="0" sz="2950" spc="135"/>
              <a:t>decision-</a:t>
            </a:r>
            <a:r>
              <a:rPr dirty="0" sz="2950" spc="140"/>
              <a:t>making.</a:t>
            </a:r>
            <a:endParaRPr sz="2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429" y="816483"/>
            <a:ext cx="5658485" cy="107632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622300" marR="5080" indent="-610235">
              <a:lnSpc>
                <a:spcPts val="4130"/>
              </a:lnSpc>
              <a:spcBef>
                <a:spcPts val="210"/>
              </a:spcBef>
            </a:pPr>
            <a:r>
              <a:rPr dirty="0" sz="3450"/>
              <a:t>OVERVIEW</a:t>
            </a:r>
            <a:r>
              <a:rPr dirty="0" sz="3450" spc="-60"/>
              <a:t> </a:t>
            </a:r>
            <a:r>
              <a:rPr dirty="0" sz="3450"/>
              <a:t>ABOUT</a:t>
            </a:r>
            <a:r>
              <a:rPr dirty="0" sz="3450" spc="-55"/>
              <a:t> </a:t>
            </a:r>
            <a:r>
              <a:rPr dirty="0" sz="3450" spc="-10"/>
              <a:t>SALES</a:t>
            </a:r>
            <a:r>
              <a:rPr dirty="0" u="none" sz="3450" spc="-10"/>
              <a:t> </a:t>
            </a:r>
            <a:r>
              <a:rPr dirty="0" sz="3450"/>
              <a:t>DEPARTMENT</a:t>
            </a:r>
            <a:r>
              <a:rPr dirty="0" sz="3450" spc="-90"/>
              <a:t> </a:t>
            </a:r>
            <a:r>
              <a:rPr dirty="0" sz="3450" spc="-10"/>
              <a:t>WISE.</a:t>
            </a:r>
            <a:endParaRPr sz="34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44" y="2538729"/>
            <a:ext cx="114300" cy="11429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6799" rIns="0" bIns="0" rtlCol="0" vert="horz">
            <a:spAutoFit/>
          </a:bodyPr>
          <a:lstStyle/>
          <a:p>
            <a:pPr marL="284480" marR="5080">
              <a:lnSpc>
                <a:spcPts val="3520"/>
              </a:lnSpc>
              <a:spcBef>
                <a:spcPts val="270"/>
              </a:spcBef>
            </a:pPr>
            <a:r>
              <a:rPr dirty="0" sz="2950" spc="305" b="1">
                <a:latin typeface="Trebuchet MS"/>
                <a:cs typeface="Trebuchet MS"/>
              </a:rPr>
              <a:t>The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70" b="1">
                <a:latin typeface="Trebuchet MS"/>
                <a:cs typeface="Trebuchet MS"/>
              </a:rPr>
              <a:t>aim</a:t>
            </a:r>
            <a:r>
              <a:rPr dirty="0" sz="2950" spc="165" b="1">
                <a:latin typeface="Trebuchet MS"/>
                <a:cs typeface="Trebuchet MS"/>
              </a:rPr>
              <a:t> </a:t>
            </a:r>
            <a:r>
              <a:rPr dirty="0" sz="2950" spc="285" b="1">
                <a:latin typeface="Trebuchet MS"/>
                <a:cs typeface="Trebuchet MS"/>
              </a:rPr>
              <a:t>of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425" b="1">
                <a:latin typeface="Trebuchet MS"/>
                <a:cs typeface="Trebuchet MS"/>
              </a:rPr>
              <a:t>a</a:t>
            </a:r>
            <a:r>
              <a:rPr dirty="0" sz="2950" spc="175" b="1">
                <a:latin typeface="Trebuchet MS"/>
                <a:cs typeface="Trebuchet MS"/>
              </a:rPr>
              <a:t> </a:t>
            </a:r>
            <a:r>
              <a:rPr dirty="0" sz="2950" spc="409" b="1">
                <a:latin typeface="Trebuchet MS"/>
                <a:cs typeface="Trebuchet MS"/>
              </a:rPr>
              <a:t>"Sales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55" b="1">
                <a:latin typeface="Trebuchet MS"/>
                <a:cs typeface="Trebuchet MS"/>
              </a:rPr>
              <a:t>Department </a:t>
            </a:r>
            <a:r>
              <a:rPr dirty="0" sz="2950" spc="420" b="1">
                <a:latin typeface="Trebuchet MS"/>
                <a:cs typeface="Trebuchet MS"/>
              </a:rPr>
              <a:t>Wise"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55" b="1">
                <a:latin typeface="Trebuchet MS"/>
                <a:cs typeface="Trebuchet MS"/>
              </a:rPr>
              <a:t>analysis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15" b="1">
                <a:latin typeface="Trebuchet MS"/>
                <a:cs typeface="Trebuchet MS"/>
              </a:rPr>
              <a:t>is</a:t>
            </a:r>
            <a:r>
              <a:rPr dirty="0" sz="2950" spc="175" b="1">
                <a:latin typeface="Trebuchet MS"/>
                <a:cs typeface="Trebuchet MS"/>
              </a:rPr>
              <a:t> </a:t>
            </a:r>
            <a:r>
              <a:rPr dirty="0" sz="2950" spc="305" b="1">
                <a:latin typeface="Trebuchet MS"/>
                <a:cs typeface="Trebuchet MS"/>
              </a:rPr>
              <a:t>to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30" b="1">
                <a:latin typeface="Trebuchet MS"/>
                <a:cs typeface="Trebuchet MS"/>
              </a:rPr>
              <a:t>evaluate</a:t>
            </a:r>
            <a:r>
              <a:rPr dirty="0" sz="2950" spc="175" b="1">
                <a:latin typeface="Trebuchet MS"/>
                <a:cs typeface="Trebuchet MS"/>
              </a:rPr>
              <a:t> </a:t>
            </a:r>
            <a:r>
              <a:rPr dirty="0" sz="2950" spc="380" b="1">
                <a:latin typeface="Trebuchet MS"/>
                <a:cs typeface="Trebuchet MS"/>
              </a:rPr>
              <a:t>and </a:t>
            </a:r>
            <a:r>
              <a:rPr dirty="0" sz="2950" spc="350" b="1">
                <a:latin typeface="Trebuchet MS"/>
                <a:cs typeface="Trebuchet MS"/>
              </a:rPr>
              <a:t>enhance</a:t>
            </a:r>
            <a:r>
              <a:rPr dirty="0" sz="2950" spc="175" b="1">
                <a:latin typeface="Trebuchet MS"/>
                <a:cs typeface="Trebuchet MS"/>
              </a:rPr>
              <a:t> </a:t>
            </a:r>
            <a:r>
              <a:rPr dirty="0" sz="2950" spc="310" b="1">
                <a:latin typeface="Trebuchet MS"/>
                <a:cs typeface="Trebuchet MS"/>
              </a:rPr>
              <a:t>the</a:t>
            </a:r>
            <a:r>
              <a:rPr dirty="0" sz="2950" spc="175" b="1">
                <a:latin typeface="Trebuchet MS"/>
                <a:cs typeface="Trebuchet MS"/>
              </a:rPr>
              <a:t> </a:t>
            </a:r>
            <a:r>
              <a:rPr dirty="0" sz="2950" spc="330" b="1">
                <a:latin typeface="Trebuchet MS"/>
                <a:cs typeface="Trebuchet MS"/>
              </a:rPr>
              <a:t>performance</a:t>
            </a:r>
            <a:r>
              <a:rPr dirty="0" sz="2950" spc="175" b="1">
                <a:latin typeface="Trebuchet MS"/>
                <a:cs typeface="Trebuchet MS"/>
              </a:rPr>
              <a:t> </a:t>
            </a:r>
            <a:r>
              <a:rPr dirty="0" sz="2950" spc="260" b="1">
                <a:latin typeface="Trebuchet MS"/>
                <a:cs typeface="Trebuchet MS"/>
              </a:rPr>
              <a:t>of </a:t>
            </a:r>
            <a:r>
              <a:rPr dirty="0" sz="2950" spc="295" b="1">
                <a:latin typeface="Trebuchet MS"/>
                <a:cs typeface="Trebuchet MS"/>
              </a:rPr>
              <a:t>individual</a:t>
            </a:r>
            <a:r>
              <a:rPr dirty="0" sz="2950" spc="165" b="1">
                <a:latin typeface="Trebuchet MS"/>
                <a:cs typeface="Trebuchet MS"/>
              </a:rPr>
              <a:t> </a:t>
            </a:r>
            <a:r>
              <a:rPr dirty="0" sz="2950" spc="375" b="1">
                <a:latin typeface="Trebuchet MS"/>
                <a:cs typeface="Trebuchet MS"/>
              </a:rPr>
              <a:t>sales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65" b="1">
                <a:latin typeface="Trebuchet MS"/>
                <a:cs typeface="Trebuchet MS"/>
              </a:rPr>
              <a:t>departments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275" b="1">
                <a:latin typeface="Trebuchet MS"/>
                <a:cs typeface="Trebuchet MS"/>
              </a:rPr>
              <a:t>within </a:t>
            </a:r>
            <a:r>
              <a:rPr dirty="0" sz="2950" spc="400" b="1">
                <a:latin typeface="Trebuchet MS"/>
                <a:cs typeface="Trebuchet MS"/>
              </a:rPr>
              <a:t>an</a:t>
            </a:r>
            <a:r>
              <a:rPr dirty="0" sz="2950" spc="180" b="1">
                <a:latin typeface="Trebuchet MS"/>
                <a:cs typeface="Trebuchet MS"/>
              </a:rPr>
              <a:t> </a:t>
            </a:r>
            <a:r>
              <a:rPr dirty="0" sz="2950" spc="300" b="1">
                <a:latin typeface="Trebuchet MS"/>
                <a:cs typeface="Trebuchet MS"/>
              </a:rPr>
              <a:t>organization.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305" b="1">
                <a:latin typeface="Trebuchet MS"/>
                <a:cs typeface="Trebuchet MS"/>
              </a:rPr>
              <a:t>This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315" b="1">
                <a:latin typeface="Trebuchet MS"/>
                <a:cs typeface="Trebuchet MS"/>
              </a:rPr>
              <a:t>involves </a:t>
            </a:r>
            <a:r>
              <a:rPr dirty="0" sz="2950" spc="365" b="1">
                <a:latin typeface="Trebuchet MS"/>
                <a:cs typeface="Trebuchet MS"/>
              </a:rPr>
              <a:t>examining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40" b="1">
                <a:latin typeface="Trebuchet MS"/>
                <a:cs typeface="Trebuchet MS"/>
              </a:rPr>
              <a:t>each</a:t>
            </a:r>
            <a:r>
              <a:rPr dirty="0" sz="2950" spc="170" b="1">
                <a:latin typeface="Trebuchet MS"/>
                <a:cs typeface="Trebuchet MS"/>
              </a:rPr>
              <a:t> </a:t>
            </a:r>
            <a:r>
              <a:rPr dirty="0" sz="2950" spc="325" b="1">
                <a:latin typeface="Trebuchet MS"/>
                <a:cs typeface="Trebuchet MS"/>
              </a:rPr>
              <a:t>department’s </a:t>
            </a:r>
            <a:r>
              <a:rPr dirty="0" sz="2950" spc="275" b="1">
                <a:latin typeface="Trebuchet MS"/>
                <a:cs typeface="Trebuchet MS"/>
              </a:rPr>
              <a:t>specific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280" b="1">
                <a:latin typeface="Trebuchet MS"/>
                <a:cs typeface="Trebuchet MS"/>
              </a:rPr>
              <a:t>metrics,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325" b="1">
                <a:latin typeface="Trebuchet MS"/>
                <a:cs typeface="Trebuchet MS"/>
              </a:rPr>
              <a:t>strategies,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380" b="1">
                <a:latin typeface="Trebuchet MS"/>
                <a:cs typeface="Trebuchet MS"/>
              </a:rPr>
              <a:t>and </a:t>
            </a:r>
            <a:r>
              <a:rPr dirty="0" sz="2950" spc="350" b="1">
                <a:latin typeface="Trebuchet MS"/>
                <a:cs typeface="Trebuchet MS"/>
              </a:rPr>
              <a:t>challenges</a:t>
            </a:r>
            <a:r>
              <a:rPr dirty="0" sz="2950" spc="165" b="1">
                <a:latin typeface="Trebuchet MS"/>
                <a:cs typeface="Trebuchet MS"/>
              </a:rPr>
              <a:t> </a:t>
            </a:r>
            <a:r>
              <a:rPr dirty="0" sz="2950" spc="305" b="1">
                <a:latin typeface="Trebuchet MS"/>
                <a:cs typeface="Trebuchet MS"/>
              </a:rPr>
              <a:t>to</a:t>
            </a:r>
            <a:r>
              <a:rPr dirty="0" sz="2950" spc="165" b="1">
                <a:latin typeface="Trebuchet MS"/>
                <a:cs typeface="Trebuchet MS"/>
              </a:rPr>
              <a:t> </a:t>
            </a:r>
            <a:r>
              <a:rPr dirty="0" sz="2950" spc="340" b="1">
                <a:latin typeface="Trebuchet MS"/>
                <a:cs typeface="Trebuchet MS"/>
              </a:rPr>
              <a:t>improve</a:t>
            </a:r>
            <a:r>
              <a:rPr dirty="0" sz="2950" spc="165" b="1">
                <a:latin typeface="Trebuchet MS"/>
                <a:cs typeface="Trebuchet MS"/>
              </a:rPr>
              <a:t> </a:t>
            </a:r>
            <a:r>
              <a:rPr dirty="0" sz="2950" spc="270" b="1">
                <a:latin typeface="Trebuchet MS"/>
                <a:cs typeface="Trebuchet MS"/>
              </a:rPr>
              <a:t>overall </a:t>
            </a:r>
            <a:r>
              <a:rPr dirty="0" sz="2950" spc="254" b="1">
                <a:latin typeface="Trebuchet MS"/>
                <a:cs typeface="Trebuchet MS"/>
              </a:rPr>
              <a:t>efficiency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405" b="1">
                <a:latin typeface="Trebuchet MS"/>
                <a:cs typeface="Trebuchet MS"/>
              </a:rPr>
              <a:t>and</a:t>
            </a:r>
            <a:r>
              <a:rPr dirty="0" sz="2950" spc="185" b="1">
                <a:latin typeface="Trebuchet MS"/>
                <a:cs typeface="Trebuchet MS"/>
              </a:rPr>
              <a:t> </a:t>
            </a:r>
            <a:r>
              <a:rPr dirty="0" sz="2950" spc="285" b="1">
                <a:latin typeface="Trebuchet MS"/>
                <a:cs typeface="Trebuchet MS"/>
              </a:rPr>
              <a:t>effectiveness.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19" y="311658"/>
            <a:ext cx="7158990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425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WHO</a:t>
            </a:r>
            <a:r>
              <a:rPr dirty="0" u="heavy" sz="4250" spc="-1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425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ARE</a:t>
            </a:r>
            <a:r>
              <a:rPr dirty="0" u="heavy" sz="4250" spc="-1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425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THE</a:t>
            </a:r>
            <a:r>
              <a:rPr dirty="0" u="heavy" sz="4250" spc="-1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425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END</a:t>
            </a:r>
            <a:r>
              <a:rPr dirty="0" u="heavy" sz="4250" spc="-10" b="0">
                <a:solidFill>
                  <a:srgbClr val="1B170F"/>
                </a:solidFill>
                <a:uFill>
                  <a:solidFill>
                    <a:srgbClr val="1B170F"/>
                  </a:solidFill>
                </a:uFill>
                <a:latin typeface="Arial MT"/>
                <a:cs typeface="Arial MT"/>
              </a:rPr>
              <a:t> USERS</a:t>
            </a:r>
            <a:endParaRPr sz="42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500629"/>
            <a:ext cx="123824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948304"/>
            <a:ext cx="123824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395979"/>
            <a:ext cx="123824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843654"/>
            <a:ext cx="123824" cy="1238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23414" y="2289619"/>
            <a:ext cx="2656205" cy="18237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35"/>
              </a:spcBef>
            </a:pPr>
            <a:r>
              <a:rPr dirty="0" sz="2950" spc="120">
                <a:latin typeface="Calibri"/>
                <a:cs typeface="Calibri"/>
              </a:rPr>
              <a:t>Employees </a:t>
            </a:r>
            <a:r>
              <a:rPr dirty="0" sz="2950" spc="155">
                <a:latin typeface="Calibri"/>
                <a:cs typeface="Calibri"/>
              </a:rPr>
              <a:t>Employers </a:t>
            </a:r>
            <a:r>
              <a:rPr dirty="0" sz="2950" spc="150">
                <a:latin typeface="Calibri"/>
                <a:cs typeface="Calibri"/>
              </a:rPr>
              <a:t>Organization </a:t>
            </a:r>
            <a:r>
              <a:rPr dirty="0" sz="2950" spc="135">
                <a:latin typeface="Calibri"/>
                <a:cs typeface="Calibri"/>
              </a:rPr>
              <a:t>Business</a:t>
            </a:r>
            <a:r>
              <a:rPr dirty="0" sz="2950" spc="-80">
                <a:latin typeface="Calibri"/>
                <a:cs typeface="Calibri"/>
              </a:rPr>
              <a:t> </a:t>
            </a:r>
            <a:r>
              <a:rPr dirty="0" sz="2950" spc="55">
                <a:latin typeface="Calibri"/>
                <a:cs typeface="Calibri"/>
              </a:rPr>
              <a:t>people</a:t>
            </a:r>
            <a:endParaRPr sz="295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7279" y="3007360"/>
            <a:ext cx="3171824" cy="1866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974850" marR="5080" indent="-1962785">
              <a:lnSpc>
                <a:spcPts val="4130"/>
              </a:lnSpc>
              <a:spcBef>
                <a:spcPts val="210"/>
              </a:spcBef>
            </a:pPr>
            <a:r>
              <a:rPr dirty="0" sz="3450"/>
              <a:t>OUR</a:t>
            </a:r>
            <a:r>
              <a:rPr dirty="0" sz="3450" spc="-40"/>
              <a:t> </a:t>
            </a:r>
            <a:r>
              <a:rPr dirty="0" sz="3450"/>
              <a:t>SOLUTION</a:t>
            </a:r>
            <a:r>
              <a:rPr dirty="0" sz="3450" spc="-35"/>
              <a:t> </a:t>
            </a:r>
            <a:r>
              <a:rPr dirty="0" sz="3450"/>
              <a:t>AND</a:t>
            </a:r>
            <a:r>
              <a:rPr dirty="0" sz="3450" spc="-40"/>
              <a:t> </a:t>
            </a:r>
            <a:r>
              <a:rPr dirty="0" sz="3450"/>
              <a:t>IT’S</a:t>
            </a:r>
            <a:r>
              <a:rPr dirty="0" sz="3450" spc="-35"/>
              <a:t> </a:t>
            </a:r>
            <a:r>
              <a:rPr dirty="0" sz="3450" spc="-10"/>
              <a:t>VALUE</a:t>
            </a:r>
            <a:r>
              <a:rPr dirty="0" u="none" sz="3450" spc="-10"/>
              <a:t> </a:t>
            </a:r>
            <a:r>
              <a:rPr dirty="0" sz="3450" spc="-10"/>
              <a:t>PROPOSITION</a:t>
            </a:r>
            <a:endParaRPr sz="34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663189"/>
            <a:ext cx="123824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110864"/>
            <a:ext cx="123824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558539"/>
            <a:ext cx="123824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4453890"/>
            <a:ext cx="123824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4901564"/>
            <a:ext cx="123824" cy="12382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3639" rIns="0" bIns="0" rtlCol="0" vert="horz">
            <a:spAutoFit/>
          </a:bodyPr>
          <a:lstStyle/>
          <a:p>
            <a:pPr marL="203200">
              <a:lnSpc>
                <a:spcPts val="3529"/>
              </a:lnSpc>
              <a:spcBef>
                <a:spcPts val="135"/>
              </a:spcBef>
            </a:pPr>
            <a:r>
              <a:rPr dirty="0" sz="2950" spc="270" b="1">
                <a:latin typeface="Calibri"/>
                <a:cs typeface="Calibri"/>
              </a:rPr>
              <a:t>Filtering</a:t>
            </a:r>
            <a:r>
              <a:rPr dirty="0" sz="2950" spc="270"/>
              <a:t>-</a:t>
            </a:r>
            <a:r>
              <a:rPr dirty="0" sz="2950" spc="-60"/>
              <a:t> </a:t>
            </a:r>
            <a:r>
              <a:rPr dirty="0" sz="2950" spc="95"/>
              <a:t>remove</a:t>
            </a:r>
            <a:r>
              <a:rPr dirty="0" sz="2950" spc="-55"/>
              <a:t> </a:t>
            </a:r>
            <a:r>
              <a:rPr dirty="0" sz="2950" spc="175"/>
              <a:t>missing</a:t>
            </a:r>
            <a:r>
              <a:rPr dirty="0" sz="2950" spc="-55"/>
              <a:t> </a:t>
            </a:r>
            <a:r>
              <a:rPr dirty="0" sz="2950" spc="95"/>
              <a:t>values</a:t>
            </a:r>
            <a:endParaRPr sz="2950">
              <a:latin typeface="Calibri"/>
              <a:cs typeface="Calibri"/>
            </a:endParaRPr>
          </a:p>
          <a:p>
            <a:pPr marL="203200">
              <a:lnSpc>
                <a:spcPts val="3525"/>
              </a:lnSpc>
            </a:pPr>
            <a:r>
              <a:rPr dirty="0" sz="2950" spc="245" b="1">
                <a:latin typeface="Calibri"/>
                <a:cs typeface="Calibri"/>
              </a:rPr>
              <a:t>Conditional</a:t>
            </a:r>
            <a:r>
              <a:rPr dirty="0" sz="2950" spc="-30" b="1">
                <a:latin typeface="Calibri"/>
                <a:cs typeface="Calibri"/>
              </a:rPr>
              <a:t> </a:t>
            </a:r>
            <a:r>
              <a:rPr dirty="0" sz="2950" spc="280" b="1">
                <a:latin typeface="Calibri"/>
                <a:cs typeface="Calibri"/>
              </a:rPr>
              <a:t>Formating</a:t>
            </a:r>
            <a:r>
              <a:rPr dirty="0" sz="2950" spc="280"/>
              <a:t>-</a:t>
            </a:r>
            <a:r>
              <a:rPr dirty="0" sz="2950" spc="145"/>
              <a:t>blanks</a:t>
            </a:r>
            <a:endParaRPr sz="2950">
              <a:latin typeface="Calibri"/>
              <a:cs typeface="Calibri"/>
            </a:endParaRPr>
          </a:p>
          <a:p>
            <a:pPr marL="203200" marR="5080">
              <a:lnSpc>
                <a:spcPts val="3529"/>
              </a:lnSpc>
              <a:spcBef>
                <a:spcPts val="120"/>
              </a:spcBef>
            </a:pPr>
            <a:r>
              <a:rPr dirty="0" sz="2950" spc="220" b="1">
                <a:latin typeface="Calibri"/>
                <a:cs typeface="Calibri"/>
              </a:rPr>
              <a:t>Pivot</a:t>
            </a:r>
            <a:r>
              <a:rPr dirty="0" sz="2950" spc="-80" b="1">
                <a:latin typeface="Calibri"/>
                <a:cs typeface="Calibri"/>
              </a:rPr>
              <a:t> </a:t>
            </a:r>
            <a:r>
              <a:rPr dirty="0" sz="2950" spc="185" b="1">
                <a:latin typeface="Calibri"/>
                <a:cs typeface="Calibri"/>
              </a:rPr>
              <a:t>table</a:t>
            </a:r>
            <a:r>
              <a:rPr dirty="0" sz="2950" spc="185"/>
              <a:t>-</a:t>
            </a:r>
            <a:r>
              <a:rPr dirty="0" sz="2950" spc="-80"/>
              <a:t> </a:t>
            </a:r>
            <a:r>
              <a:rPr dirty="0" sz="2950" spc="204"/>
              <a:t>Summary</a:t>
            </a:r>
            <a:r>
              <a:rPr dirty="0" sz="2950" spc="-80"/>
              <a:t> </a:t>
            </a:r>
            <a:r>
              <a:rPr dirty="0" sz="2950" spc="160"/>
              <a:t>Of</a:t>
            </a:r>
            <a:r>
              <a:rPr dirty="0" sz="2950" spc="-80"/>
              <a:t> </a:t>
            </a:r>
            <a:r>
              <a:rPr dirty="0" sz="2950" spc="145"/>
              <a:t>The</a:t>
            </a:r>
            <a:r>
              <a:rPr dirty="0" sz="2950" spc="-80"/>
              <a:t> </a:t>
            </a:r>
            <a:r>
              <a:rPr dirty="0" sz="2950" spc="120"/>
              <a:t>Sales</a:t>
            </a:r>
            <a:r>
              <a:rPr dirty="0" sz="2950" spc="-80"/>
              <a:t> </a:t>
            </a:r>
            <a:r>
              <a:rPr dirty="0" sz="2950" spc="110"/>
              <a:t>Department </a:t>
            </a:r>
            <a:r>
              <a:rPr dirty="0" sz="2950" spc="135"/>
              <a:t>Wise</a:t>
            </a:r>
            <a:endParaRPr sz="2950">
              <a:latin typeface="Calibri"/>
              <a:cs typeface="Calibri"/>
            </a:endParaRPr>
          </a:p>
          <a:p>
            <a:pPr marL="203200">
              <a:lnSpc>
                <a:spcPts val="3395"/>
              </a:lnSpc>
            </a:pPr>
            <a:r>
              <a:rPr dirty="0" sz="2950" spc="275" b="1">
                <a:latin typeface="Calibri"/>
                <a:cs typeface="Calibri"/>
              </a:rPr>
              <a:t>Formulas</a:t>
            </a:r>
            <a:r>
              <a:rPr dirty="0" sz="2950" spc="-85" b="1">
                <a:latin typeface="Calibri"/>
                <a:cs typeface="Calibri"/>
              </a:rPr>
              <a:t> </a:t>
            </a:r>
            <a:r>
              <a:rPr dirty="0" sz="2950" spc="204"/>
              <a:t>–</a:t>
            </a:r>
            <a:r>
              <a:rPr dirty="0" sz="2950" spc="-80"/>
              <a:t> </a:t>
            </a:r>
            <a:r>
              <a:rPr dirty="0" sz="2950" spc="280"/>
              <a:t>IFS</a:t>
            </a:r>
            <a:endParaRPr sz="2950">
              <a:latin typeface="Calibri"/>
              <a:cs typeface="Calibri"/>
            </a:endParaRPr>
          </a:p>
          <a:p>
            <a:pPr marL="203200">
              <a:lnSpc>
                <a:spcPts val="3535"/>
              </a:lnSpc>
            </a:pPr>
            <a:r>
              <a:rPr dirty="0" sz="2950" spc="275" b="1">
                <a:latin typeface="Calibri"/>
                <a:cs typeface="Calibri"/>
              </a:rPr>
              <a:t>Graphs</a:t>
            </a:r>
            <a:r>
              <a:rPr dirty="0" sz="2950" spc="275"/>
              <a:t>-</a:t>
            </a:r>
            <a:r>
              <a:rPr dirty="0" sz="2950" spc="-70"/>
              <a:t> </a:t>
            </a:r>
            <a:r>
              <a:rPr dirty="0" sz="2950" spc="340"/>
              <a:t>FINAL</a:t>
            </a:r>
            <a:r>
              <a:rPr dirty="0" sz="2950" spc="-70"/>
              <a:t> </a:t>
            </a:r>
            <a:r>
              <a:rPr dirty="0" sz="2950" spc="300"/>
              <a:t>REPORT</a:t>
            </a:r>
            <a:endParaRPr sz="295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4302" y="4145279"/>
            <a:ext cx="3190875" cy="2524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763270">
              <a:lnSpc>
                <a:spcPct val="100000"/>
              </a:lnSpc>
              <a:spcBef>
                <a:spcPts val="140"/>
              </a:spcBef>
            </a:pPr>
            <a:r>
              <a:rPr dirty="0"/>
              <a:t>DATA</a:t>
            </a:r>
            <a:r>
              <a:rPr dirty="0" spc="-15"/>
              <a:t> </a:t>
            </a:r>
            <a:r>
              <a:rPr dirty="0" spc="-10"/>
              <a:t>DESCRIPTION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2371725"/>
            <a:ext cx="76199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2657475"/>
            <a:ext cx="76199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2943224"/>
            <a:ext cx="76199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3228974"/>
            <a:ext cx="76199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3514725"/>
            <a:ext cx="76199" cy="761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4086224"/>
            <a:ext cx="76199" cy="761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4371974"/>
            <a:ext cx="76199" cy="761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4657724"/>
            <a:ext cx="76199" cy="761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4943474"/>
            <a:ext cx="76199" cy="761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53682" y="2219960"/>
            <a:ext cx="7953375" cy="2889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265"/>
              </a:lnSpc>
              <a:spcBef>
                <a:spcPts val="120"/>
              </a:spcBef>
            </a:pPr>
            <a:r>
              <a:rPr dirty="0" sz="1900" spc="114" b="1">
                <a:latin typeface="Calibri"/>
                <a:cs typeface="Calibri"/>
              </a:rPr>
              <a:t>Seller:</a:t>
            </a:r>
            <a:r>
              <a:rPr dirty="0" sz="1900" spc="-40" b="1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Salesperson's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30">
                <a:latin typeface="Calibri"/>
                <a:cs typeface="Calibri"/>
              </a:rPr>
              <a:t>name.</a:t>
            </a:r>
            <a:endParaRPr sz="1900">
              <a:latin typeface="Calibri"/>
              <a:cs typeface="Calibri"/>
            </a:endParaRPr>
          </a:p>
          <a:p>
            <a:pPr marL="12700" marR="450850">
              <a:lnSpc>
                <a:spcPts val="2250"/>
              </a:lnSpc>
              <a:spcBef>
                <a:spcPts val="85"/>
              </a:spcBef>
            </a:pPr>
            <a:r>
              <a:rPr dirty="0" sz="1900" spc="125" b="1">
                <a:latin typeface="Calibri"/>
                <a:cs typeface="Calibri"/>
              </a:rPr>
              <a:t>Department:</a:t>
            </a:r>
            <a:r>
              <a:rPr dirty="0" sz="1900" spc="-15" b="1">
                <a:latin typeface="Calibri"/>
                <a:cs typeface="Calibri"/>
              </a:rPr>
              <a:t> </a:t>
            </a:r>
            <a:r>
              <a:rPr dirty="0" sz="1900" spc="70">
                <a:latin typeface="Calibri"/>
                <a:cs typeface="Calibri"/>
              </a:rPr>
              <a:t>Department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114">
                <a:latin typeface="Calibri"/>
                <a:cs typeface="Calibri"/>
              </a:rPr>
              <a:t>which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salesperson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40">
                <a:latin typeface="Calibri"/>
                <a:cs typeface="Calibri"/>
              </a:rPr>
              <a:t>belongs.</a:t>
            </a:r>
            <a:r>
              <a:rPr dirty="0" sz="1900" spc="500">
                <a:latin typeface="Calibri"/>
                <a:cs typeface="Calibri"/>
              </a:rPr>
              <a:t> </a:t>
            </a:r>
            <a:r>
              <a:rPr dirty="0" sz="1900" spc="105" b="1">
                <a:latin typeface="Calibri"/>
                <a:cs typeface="Calibri"/>
              </a:rPr>
              <a:t>Revenue:</a:t>
            </a:r>
            <a:r>
              <a:rPr dirty="0" sz="1900" spc="10" b="1">
                <a:latin typeface="Calibri"/>
                <a:cs typeface="Calibri"/>
              </a:rPr>
              <a:t> </a:t>
            </a:r>
            <a:r>
              <a:rPr dirty="0" sz="1900" spc="65">
                <a:latin typeface="Calibri"/>
                <a:cs typeface="Calibri"/>
              </a:rPr>
              <a:t>Revenue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generated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105">
                <a:latin typeface="Calibri"/>
                <a:cs typeface="Calibri"/>
              </a:rPr>
              <a:t>by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salesperson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75">
                <a:latin typeface="Calibri"/>
                <a:cs typeface="Calibri"/>
              </a:rPr>
              <a:t>on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0">
                <a:latin typeface="Calibri"/>
                <a:cs typeface="Calibri"/>
              </a:rPr>
              <a:t>respective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40">
                <a:latin typeface="Calibri"/>
                <a:cs typeface="Calibri"/>
              </a:rPr>
              <a:t>day. </a:t>
            </a:r>
            <a:r>
              <a:rPr dirty="0" sz="1900" spc="120" b="1">
                <a:latin typeface="Calibri"/>
                <a:cs typeface="Calibri"/>
              </a:rPr>
              <a:t>Revenue</a:t>
            </a:r>
            <a:r>
              <a:rPr dirty="0" sz="1900" spc="-35" b="1">
                <a:latin typeface="Calibri"/>
                <a:cs typeface="Calibri"/>
              </a:rPr>
              <a:t> </a:t>
            </a:r>
            <a:r>
              <a:rPr dirty="0" sz="1900" spc="105" b="1">
                <a:latin typeface="Calibri"/>
                <a:cs typeface="Calibri"/>
              </a:rPr>
              <a:t>Goal: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Salesperson's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45">
                <a:latin typeface="Calibri"/>
                <a:cs typeface="Calibri"/>
              </a:rPr>
              <a:t>revenue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goal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75">
                <a:latin typeface="Calibri"/>
                <a:cs typeface="Calibri"/>
              </a:rPr>
              <a:t>for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50">
                <a:latin typeface="Calibri"/>
                <a:cs typeface="Calibri"/>
              </a:rPr>
              <a:t>respective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40">
                <a:latin typeface="Calibri"/>
                <a:cs typeface="Calibri"/>
              </a:rPr>
              <a:t>day.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ts val="2250"/>
              </a:lnSpc>
            </a:pPr>
            <a:r>
              <a:rPr dirty="0" sz="1900" spc="160" b="1">
                <a:latin typeface="Calibri"/>
                <a:cs typeface="Calibri"/>
              </a:rPr>
              <a:t>Margin:</a:t>
            </a:r>
            <a:r>
              <a:rPr dirty="0" sz="1900" spc="-25" b="1">
                <a:latin typeface="Calibri"/>
                <a:cs typeface="Calibri"/>
              </a:rPr>
              <a:t> </a:t>
            </a:r>
            <a:r>
              <a:rPr dirty="0" sz="1900" spc="95">
                <a:latin typeface="Calibri"/>
                <a:cs typeface="Calibri"/>
              </a:rPr>
              <a:t>Gross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80">
                <a:latin typeface="Calibri"/>
                <a:cs typeface="Calibri"/>
              </a:rPr>
              <a:t>profit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114">
                <a:latin typeface="Calibri"/>
                <a:cs typeface="Calibri"/>
              </a:rPr>
              <a:t>margin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55">
                <a:latin typeface="Calibri"/>
                <a:cs typeface="Calibri"/>
              </a:rPr>
              <a:t>achieved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105">
                <a:latin typeface="Calibri"/>
                <a:cs typeface="Calibri"/>
              </a:rPr>
              <a:t>by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salesperson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75">
                <a:latin typeface="Calibri"/>
                <a:cs typeface="Calibri"/>
              </a:rPr>
              <a:t>on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40">
                <a:latin typeface="Calibri"/>
                <a:cs typeface="Calibri"/>
              </a:rPr>
              <a:t>respective day.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dirty="0" sz="1900" spc="185" b="1">
                <a:latin typeface="Calibri"/>
                <a:cs typeface="Calibri"/>
              </a:rPr>
              <a:t>Margin</a:t>
            </a:r>
            <a:r>
              <a:rPr dirty="0" sz="1900" spc="-35" b="1">
                <a:latin typeface="Calibri"/>
                <a:cs typeface="Calibri"/>
              </a:rPr>
              <a:t> </a:t>
            </a:r>
            <a:r>
              <a:rPr dirty="0" sz="1900" spc="105" b="1">
                <a:latin typeface="Calibri"/>
                <a:cs typeface="Calibri"/>
              </a:rPr>
              <a:t>Goal:</a:t>
            </a:r>
            <a:r>
              <a:rPr dirty="0" sz="1900" spc="-35" b="1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Salesperson's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80">
                <a:latin typeface="Calibri"/>
                <a:cs typeface="Calibri"/>
              </a:rPr>
              <a:t>profit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114">
                <a:latin typeface="Calibri"/>
                <a:cs typeface="Calibri"/>
              </a:rPr>
              <a:t>margin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goal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75">
                <a:latin typeface="Calibri"/>
                <a:cs typeface="Calibri"/>
              </a:rPr>
              <a:t>for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50">
                <a:latin typeface="Calibri"/>
                <a:cs typeface="Calibri"/>
              </a:rPr>
              <a:t>respective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40">
                <a:latin typeface="Calibri"/>
                <a:cs typeface="Calibri"/>
              </a:rPr>
              <a:t>day.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50"/>
              </a:lnSpc>
            </a:pPr>
            <a:r>
              <a:rPr dirty="0" sz="1900" spc="75" b="1">
                <a:latin typeface="Calibri"/>
                <a:cs typeface="Calibri"/>
              </a:rPr>
              <a:t>Date:</a:t>
            </a:r>
            <a:r>
              <a:rPr dirty="0" sz="1900" spc="-10" b="1">
                <a:latin typeface="Calibri"/>
                <a:cs typeface="Calibri"/>
              </a:rPr>
              <a:t> </a:t>
            </a:r>
            <a:r>
              <a:rPr dirty="0" sz="1900" spc="55">
                <a:latin typeface="Calibri"/>
                <a:cs typeface="Calibri"/>
              </a:rPr>
              <a:t>Date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75">
                <a:latin typeface="Calibri"/>
                <a:cs typeface="Calibri"/>
              </a:rPr>
              <a:t>on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114">
                <a:latin typeface="Calibri"/>
                <a:cs typeface="Calibri"/>
              </a:rPr>
              <a:t>which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50">
                <a:latin typeface="Calibri"/>
                <a:cs typeface="Calibri"/>
              </a:rPr>
              <a:t>sales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were</a:t>
            </a:r>
            <a:r>
              <a:rPr dirty="0" sz="1900" spc="-10">
                <a:latin typeface="Calibri"/>
                <a:cs typeface="Calibri"/>
              </a:rPr>
              <a:t> recorded.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50"/>
              </a:lnSpc>
            </a:pPr>
            <a:r>
              <a:rPr dirty="0" sz="1900" spc="114" b="1">
                <a:latin typeface="Calibri"/>
                <a:cs typeface="Calibri"/>
              </a:rPr>
              <a:t>Sales</a:t>
            </a:r>
            <a:r>
              <a:rPr dirty="0" sz="1900" spc="-25" b="1">
                <a:latin typeface="Calibri"/>
                <a:cs typeface="Calibri"/>
              </a:rPr>
              <a:t> </a:t>
            </a:r>
            <a:r>
              <a:rPr dirty="0" sz="1900" spc="120" b="1">
                <a:latin typeface="Calibri"/>
                <a:cs typeface="Calibri"/>
              </a:rPr>
              <a:t>Quantity:</a:t>
            </a:r>
            <a:r>
              <a:rPr dirty="0" sz="1900" spc="-25" b="1">
                <a:latin typeface="Calibri"/>
                <a:cs typeface="Calibri"/>
              </a:rPr>
              <a:t> </a:t>
            </a:r>
            <a:r>
              <a:rPr dirty="0" sz="1900" spc="95">
                <a:latin typeface="Calibri"/>
                <a:cs typeface="Calibri"/>
              </a:rPr>
              <a:t>Number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customers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90">
                <a:latin typeface="Calibri"/>
                <a:cs typeface="Calibri"/>
              </a:rPr>
              <a:t>who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80">
                <a:latin typeface="Calibri"/>
                <a:cs typeface="Calibri"/>
              </a:rPr>
              <a:t>actually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55">
                <a:latin typeface="Calibri"/>
                <a:cs typeface="Calibri"/>
              </a:rPr>
              <a:t>made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45">
                <a:latin typeface="Calibri"/>
                <a:cs typeface="Calibri"/>
              </a:rPr>
              <a:t>purchase.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65"/>
              </a:lnSpc>
            </a:pPr>
            <a:r>
              <a:rPr dirty="0" sz="1900" spc="125" b="1">
                <a:latin typeface="Calibri"/>
                <a:cs typeface="Calibri"/>
              </a:rPr>
              <a:t>Customers:</a:t>
            </a:r>
            <a:r>
              <a:rPr dirty="0" sz="1900" spc="-15" b="1">
                <a:latin typeface="Calibri"/>
                <a:cs typeface="Calibri"/>
              </a:rPr>
              <a:t> </a:t>
            </a:r>
            <a:r>
              <a:rPr dirty="0" sz="1900" spc="75">
                <a:latin typeface="Calibri"/>
                <a:cs typeface="Calibri"/>
              </a:rPr>
              <a:t>Total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85">
                <a:latin typeface="Calibri"/>
                <a:cs typeface="Calibri"/>
              </a:rPr>
              <a:t>number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60">
                <a:latin typeface="Calibri"/>
                <a:cs typeface="Calibri"/>
              </a:rPr>
              <a:t>customers</a:t>
            </a:r>
            <a:r>
              <a:rPr dirty="0" sz="1900" spc="-10">
                <a:latin typeface="Calibri"/>
                <a:cs typeface="Calibri"/>
              </a:rPr>
              <a:t> served.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588" y="571499"/>
            <a:ext cx="2165350" cy="6108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10"/>
              <a:t>Modelin</a:t>
            </a:r>
            <a:r>
              <a:rPr dirty="0" u="none" spc="-10"/>
              <a:t>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256789"/>
            <a:ext cx="104774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2675889"/>
            <a:ext cx="104774" cy="104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094989"/>
            <a:ext cx="104774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514089"/>
            <a:ext cx="104774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3933189"/>
            <a:ext cx="104774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5190489"/>
            <a:ext cx="104774" cy="1047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94541" y="2045684"/>
            <a:ext cx="7872730" cy="33801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670685">
              <a:lnSpc>
                <a:spcPct val="100000"/>
              </a:lnSpc>
              <a:spcBef>
                <a:spcPts val="110"/>
              </a:spcBef>
            </a:pPr>
            <a:r>
              <a:rPr dirty="0" sz="2750">
                <a:latin typeface="Cambria"/>
                <a:cs typeface="Cambria"/>
              </a:rPr>
              <a:t>Date</a:t>
            </a:r>
            <a:r>
              <a:rPr dirty="0" sz="2750" spc="9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Set:</a:t>
            </a:r>
            <a:r>
              <a:rPr dirty="0" sz="2750" spc="9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Kaggle,</a:t>
            </a:r>
            <a:r>
              <a:rPr dirty="0" sz="2750" spc="9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Sales</a:t>
            </a:r>
            <a:r>
              <a:rPr dirty="0" sz="2750" spc="95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Department</a:t>
            </a:r>
            <a:r>
              <a:rPr dirty="0" sz="2750" spc="90">
                <a:latin typeface="Cambria"/>
                <a:cs typeface="Cambria"/>
              </a:rPr>
              <a:t> </a:t>
            </a:r>
            <a:r>
              <a:rPr dirty="0" sz="2750" spc="30">
                <a:latin typeface="Cambria"/>
                <a:cs typeface="Cambria"/>
              </a:rPr>
              <a:t>Wise </a:t>
            </a:r>
            <a:r>
              <a:rPr dirty="0" sz="2750">
                <a:latin typeface="Cambria"/>
                <a:cs typeface="Cambria"/>
              </a:rPr>
              <a:t>Feature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 spc="-10">
                <a:latin typeface="Cambria"/>
                <a:cs typeface="Cambria"/>
              </a:rPr>
              <a:t>Selection:</a:t>
            </a:r>
            <a:endParaRPr sz="2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750" spc="60">
                <a:latin typeface="Cambria"/>
                <a:cs typeface="Cambria"/>
              </a:rPr>
              <a:t>Data</a:t>
            </a:r>
            <a:r>
              <a:rPr dirty="0" sz="2750" spc="-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Cleaning:</a:t>
            </a:r>
            <a:r>
              <a:rPr dirty="0" sz="2750" spc="1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Missing</a:t>
            </a:r>
            <a:r>
              <a:rPr dirty="0" sz="2750" spc="1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Values</a:t>
            </a:r>
            <a:r>
              <a:rPr dirty="0" sz="2750" spc="10">
                <a:latin typeface="Cambria"/>
                <a:cs typeface="Cambria"/>
              </a:rPr>
              <a:t> </a:t>
            </a:r>
            <a:r>
              <a:rPr dirty="0" sz="2750" spc="-10">
                <a:latin typeface="Cambria"/>
                <a:cs typeface="Cambria"/>
              </a:rPr>
              <a:t>Irrelevant</a:t>
            </a:r>
            <a:endParaRPr sz="275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dirty="0" sz="2750">
                <a:latin typeface="Cambria"/>
                <a:cs typeface="Cambria"/>
              </a:rPr>
              <a:t>Formula:</a:t>
            </a:r>
            <a:r>
              <a:rPr dirty="0" sz="2750" spc="7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Performance</a:t>
            </a:r>
            <a:r>
              <a:rPr dirty="0" sz="2750" spc="75">
                <a:latin typeface="Cambria"/>
                <a:cs typeface="Cambria"/>
              </a:rPr>
              <a:t> </a:t>
            </a:r>
            <a:r>
              <a:rPr dirty="0" sz="2750" spc="60">
                <a:latin typeface="Cambria"/>
                <a:cs typeface="Cambria"/>
              </a:rPr>
              <a:t>Calculation,</a:t>
            </a:r>
            <a:r>
              <a:rPr dirty="0" sz="2750" spc="7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Low,</a:t>
            </a:r>
            <a:r>
              <a:rPr dirty="0" sz="2750" spc="70">
                <a:latin typeface="Cambria"/>
                <a:cs typeface="Cambria"/>
              </a:rPr>
              <a:t> </a:t>
            </a:r>
            <a:r>
              <a:rPr dirty="0" sz="2750" spc="105">
                <a:latin typeface="Cambria"/>
                <a:cs typeface="Cambria"/>
              </a:rPr>
              <a:t>Med,</a:t>
            </a:r>
            <a:r>
              <a:rPr dirty="0" sz="2750" spc="7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High </a:t>
            </a:r>
            <a:r>
              <a:rPr dirty="0" sz="2750">
                <a:latin typeface="Cambria"/>
                <a:cs typeface="Cambria"/>
              </a:rPr>
              <a:t>Pivot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 spc="-10">
                <a:latin typeface="Cambria"/>
                <a:cs typeface="Cambria"/>
              </a:rPr>
              <a:t>Table: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 spc="85">
                <a:latin typeface="Cambria"/>
                <a:cs typeface="Cambria"/>
              </a:rPr>
              <a:t>Summary,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Business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Unit,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 spc="55">
                <a:latin typeface="Cambria"/>
                <a:cs typeface="Cambria"/>
              </a:rPr>
              <a:t>Gender</a:t>
            </a:r>
            <a:r>
              <a:rPr dirty="0" sz="2750" spc="-2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, </a:t>
            </a:r>
            <a:r>
              <a:rPr dirty="0" sz="2750" spc="55">
                <a:latin typeface="Cambria"/>
                <a:cs typeface="Cambria"/>
              </a:rPr>
              <a:t>Employment</a:t>
            </a:r>
            <a:r>
              <a:rPr dirty="0" sz="2750" spc="5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Type,</a:t>
            </a:r>
            <a:r>
              <a:rPr dirty="0" sz="2750" spc="6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Employee</a:t>
            </a:r>
            <a:r>
              <a:rPr dirty="0" sz="2750" spc="5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Id,</a:t>
            </a:r>
            <a:r>
              <a:rPr dirty="0" sz="2750" spc="55">
                <a:latin typeface="Cambria"/>
                <a:cs typeface="Cambria"/>
              </a:rPr>
              <a:t> </a:t>
            </a:r>
            <a:r>
              <a:rPr dirty="0" sz="2750" spc="-10">
                <a:latin typeface="Cambria"/>
                <a:cs typeface="Cambria"/>
              </a:rPr>
              <a:t>Performance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750" spc="80">
                <a:latin typeface="Cambria"/>
                <a:cs typeface="Cambria"/>
              </a:rPr>
              <a:t>Chart</a:t>
            </a:r>
            <a:r>
              <a:rPr dirty="0" sz="2750" spc="-70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:</a:t>
            </a:r>
            <a:r>
              <a:rPr dirty="0" sz="2750" spc="-65">
                <a:latin typeface="Cambria"/>
                <a:cs typeface="Cambria"/>
              </a:rPr>
              <a:t> </a:t>
            </a:r>
            <a:r>
              <a:rPr dirty="0" sz="2750">
                <a:latin typeface="Cambria"/>
                <a:cs typeface="Cambria"/>
              </a:rPr>
              <a:t>Report:</a:t>
            </a:r>
            <a:r>
              <a:rPr dirty="0" sz="2750" spc="-70">
                <a:latin typeface="Cambria"/>
                <a:cs typeface="Cambria"/>
              </a:rPr>
              <a:t> </a:t>
            </a:r>
            <a:r>
              <a:rPr dirty="0" sz="2750" spc="-10">
                <a:latin typeface="Cambria"/>
                <a:cs typeface="Cambria"/>
              </a:rPr>
              <a:t>Slicer</a:t>
            </a:r>
            <a:endParaRPr sz="2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Ajay .c</dc:creator>
  <cp:keywords>DAGPKjTYZLk,BAFtLbdJXng</cp:keywords>
  <dc:title>kanishkar.pptx</dc:title>
  <dcterms:created xsi:type="dcterms:W3CDTF">2024-08-28T18:31:48Z</dcterms:created>
  <dcterms:modified xsi:type="dcterms:W3CDTF">2024-08-28T18:31:48Z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2024-08-28T00:00:00Z</vt:filetime>
  </property>
  <property fmtid="{D5CDD505-2E9C-101B-9397-08002B2CF9AE}" pid="5" name="Producer">
    <vt:lpwstr>Canva</vt:lpwstr>
  </property>
</Properties>
</file>