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68" r:id="rId9"/>
    <p:sldId id="260" r:id="rId10"/>
    <p:sldId id="259" r:id="rId11"/>
    <p:sldId id="261" r:id="rId12"/>
    <p:sldId id="262" r:id="rId13"/>
    <p:sldId id="264" r:id="rId14"/>
    <p:sldId id="286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4" r:id="rId25"/>
    <p:sldId id="285" r:id="rId26"/>
    <p:sldId id="269" r:id="rId27"/>
    <p:sldId id="288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7DB2-CEC9-4E2D-AC43-A0F5AD6F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40A6-CE2B-4126-B5B0-9DD2484BF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81FC-526F-49A2-A6D3-BA069063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5C74-4BAB-43F4-9EB2-C45675DD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28D8-D426-4245-A329-8BE04A1B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0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55AB-7D32-4A98-AB85-E87C0706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1B70C-DDA9-4273-A373-A4D64F00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7490-83F7-4241-AB3A-01071F9B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FCF8-56CA-49C2-9EE8-A2AE4E6E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DB64-01DF-46C2-A0C5-D2F530AC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6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D3505-409A-4EC4-8AE1-683EB2874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48FB9-6CE6-4704-A97C-3A588A8A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A4DD-3BB2-4170-9E73-76248DD4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A39B-3E0C-447E-95BD-C0DDB57C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7E6E-EE08-46EB-833F-A1597768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3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2425-56C3-4323-A900-F32C4025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B405-0AA8-4F2C-A62D-8B2C9387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0CC5-FA6B-4826-930C-EB6A8C0E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F648-8BF3-4A86-8F07-3BBB1906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E0C2-0B74-4438-9F5B-E450743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5033-4518-47F7-AB2A-4BFE3E68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DE18-8ABC-4B83-B625-94091AAD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E1B9-6CC2-4A08-AFA5-2C193D0B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1C58-661D-49DB-A78E-0DD8295E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CDB5-1B3D-4096-B107-F32B31D6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9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96D6-3284-42C9-B602-7D0EB41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0225-84C2-48FB-9D1A-09346FB50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631FA-41C3-4CB5-821A-F9664991A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5759C-A1F2-4EEA-A4E5-AB15E27F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37EE-66B0-46BF-A990-8A9D9574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AF90-7400-47B9-A713-F5DC662A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57AF-D3E2-44C8-99DC-F53F466B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5745-57A2-4EAD-8BBE-E8F7291F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EFCD7-3384-4F19-AA50-E4FAA2277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1C4B9-266B-4460-A5F7-7C211856D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71F5-4738-419F-B4BC-3710D4B00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78CAA-BE46-4512-B01C-2D1BF116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4F6A8-17CA-4F3F-A951-15022EB6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05D32-6ADD-4F3C-AF71-1FF30C67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1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A81A-E2ED-4701-8482-7478B74B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E39A9-3B4B-4D42-8F2C-9C65F16E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0BEE7-E45A-47B7-92B4-A6F2D63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13E95-F797-43AE-942F-3659E8ED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5E3AA-4F58-44A4-87EA-45439A85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E7059-86AA-483A-A4F5-3D5C612E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6240-BBE2-4267-8BFA-366663E3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7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E2ED-C6AA-465A-A4E1-DC6B5216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91FC-8BA7-4AA4-874E-85BD1749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EBC5-8F68-4F8B-A28F-A945F23D2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0BCB3-D18E-4CA4-870B-478E901A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4291-9CED-41E9-A173-C818DE01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3FDA-444A-4734-A9F7-60CDA843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3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3F33-999B-4D40-A85D-2197032E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60876-05FA-40B3-8502-8FA7C7AC1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0B91-C9DB-4462-AB52-39517CAC3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4E4AE-3C19-4E3F-8EA2-75760831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D66F6-83DD-41F7-AB2E-F07CB53F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8364-6184-4D3C-8A81-F838B776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5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EC1FA-17BE-4A12-B48D-27286A2C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C55A-C3EC-428E-B664-5D660829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55B0-BE69-412F-BA8B-1B7401C8E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4B29-53D2-48CA-AA30-9E205C2848ED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5E72F-0BFE-42EE-9128-DEC9FF509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DAE5-1F6A-44BB-99D8-921C07E9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3AC6-86D0-4017-946D-2B07B03EC6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1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about-cancer/diagnosis-staging/diagnosis" TargetMode="External"/><Relationship Id="rId2" Type="http://schemas.openxmlformats.org/officeDocument/2006/relationships/hyperlink" Target="http://dx.doi.org/10.1155/2015/2651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ncer.org/treatment/understanding-your-diagnosis/tests/testing-biopsy-and-cytology-specimens-for-cancer/how-is-cancer-diagnose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55/2015/26513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reast+Cancer+Wisconsin+%28Diagnostic%2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68B8-7F39-4D1E-9E13-605AF3BE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317" y="569626"/>
            <a:ext cx="10888394" cy="1396350"/>
          </a:xfrm>
        </p:spPr>
        <p:txBody>
          <a:bodyPr>
            <a:normAutofit/>
          </a:bodyPr>
          <a:lstStyle/>
          <a:p>
            <a:r>
              <a:rPr lang="en-IN" sz="4800" b="1" i="1" u="sng" dirty="0">
                <a:solidFill>
                  <a:schemeClr val="accent5">
                    <a:lumMod val="50000"/>
                  </a:schemeClr>
                </a:solidFill>
              </a:rPr>
              <a:t>BREAST CANCER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372A4-C165-468E-8556-83BC27760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185" y="2387835"/>
            <a:ext cx="4663094" cy="2085691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</a:rPr>
              <a:t>By</a:t>
            </a:r>
            <a:r>
              <a:rPr lang="en-IN" b="1" u="sng" dirty="0"/>
              <a:t>:</a:t>
            </a:r>
          </a:p>
          <a:p>
            <a:r>
              <a:rPr lang="en-IN" b="1" dirty="0"/>
              <a:t>GVS Madhan Chaithanya,</a:t>
            </a:r>
          </a:p>
          <a:p>
            <a:r>
              <a:rPr lang="en-IN" b="1" dirty="0"/>
              <a:t>17MCA1032,</a:t>
            </a:r>
          </a:p>
          <a:p>
            <a:r>
              <a:rPr lang="en-IN" b="1" dirty="0"/>
              <a:t>VIT Chennai.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2B82A2-E242-43E3-9189-5C3E20FCF845}"/>
              </a:ext>
            </a:extLst>
          </p:cNvPr>
          <p:cNvSpPr txBox="1">
            <a:spLocks/>
          </p:cNvSpPr>
          <p:nvPr/>
        </p:nvSpPr>
        <p:spPr>
          <a:xfrm>
            <a:off x="424721" y="2387835"/>
            <a:ext cx="4259821" cy="238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</a:rPr>
              <a:t>Under:</a:t>
            </a:r>
          </a:p>
          <a:p>
            <a:r>
              <a:rPr lang="fi-FI" b="1" dirty="0"/>
              <a:t>Dr.Vergin Raja Sarobin M,</a:t>
            </a:r>
          </a:p>
          <a:p>
            <a:r>
              <a:rPr lang="fi-FI" b="1" dirty="0"/>
              <a:t>SCSE Dept,</a:t>
            </a:r>
          </a:p>
          <a:p>
            <a:r>
              <a:rPr lang="fi-FI" b="1" dirty="0"/>
              <a:t>VIT Chennai.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897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66ADB-5B1A-4B05-AC1C-55805955E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2996670"/>
            <a:ext cx="1000265" cy="134321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43D16A-EDFE-44D3-A371-B13E04D2B9AA}"/>
              </a:ext>
            </a:extLst>
          </p:cNvPr>
          <p:cNvSpPr txBox="1">
            <a:spLocks/>
          </p:cNvSpPr>
          <p:nvPr/>
        </p:nvSpPr>
        <p:spPr>
          <a:xfrm>
            <a:off x="838200" y="405513"/>
            <a:ext cx="10515600" cy="10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1" u="sng" dirty="0"/>
              <a:t>Cancer Diagnosis Procedure: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BCB4DE-189F-4EF4-B3DB-409D446FE546}"/>
              </a:ext>
            </a:extLst>
          </p:cNvPr>
          <p:cNvSpPr txBox="1">
            <a:spLocks/>
          </p:cNvSpPr>
          <p:nvPr/>
        </p:nvSpPr>
        <p:spPr>
          <a:xfrm>
            <a:off x="129050" y="1709882"/>
            <a:ext cx="2138289" cy="870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FF0000"/>
                </a:solidFill>
              </a:rPr>
              <a:t>FINE NEEDLE ASPIRATE(FNA)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DB65E8-F0E1-49BA-95ED-75D4E9947CD0}"/>
              </a:ext>
            </a:extLst>
          </p:cNvPr>
          <p:cNvSpPr/>
          <p:nvPr/>
        </p:nvSpPr>
        <p:spPr>
          <a:xfrm>
            <a:off x="1566396" y="3562707"/>
            <a:ext cx="700944" cy="49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B8279-3FB8-4453-B798-FD4E4FB8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537" y="2548613"/>
            <a:ext cx="2138289" cy="1565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7BFDC0-C128-4970-B4BA-7BCE4A9C5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536" y="4339882"/>
            <a:ext cx="2138289" cy="13043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BEB2D23-FF86-4417-9678-22D0709E9AD0}"/>
              </a:ext>
            </a:extLst>
          </p:cNvPr>
          <p:cNvSpPr txBox="1">
            <a:spLocks/>
          </p:cNvSpPr>
          <p:nvPr/>
        </p:nvSpPr>
        <p:spPr>
          <a:xfrm>
            <a:off x="2790191" y="1633143"/>
            <a:ext cx="1380978" cy="870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FF0000"/>
                </a:solidFill>
              </a:rPr>
              <a:t>TUMOUR IMAGES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13A4AC-1D22-4A9B-9AFE-61CF8920DFD5}"/>
              </a:ext>
            </a:extLst>
          </p:cNvPr>
          <p:cNvSpPr/>
          <p:nvPr/>
        </p:nvSpPr>
        <p:spPr>
          <a:xfrm>
            <a:off x="4705650" y="3562707"/>
            <a:ext cx="719794" cy="49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C84ECEE4-D64F-4F1C-B3F4-1EBD0D6233DC}"/>
              </a:ext>
            </a:extLst>
          </p:cNvPr>
          <p:cNvSpPr/>
          <p:nvPr/>
        </p:nvSpPr>
        <p:spPr>
          <a:xfrm>
            <a:off x="5581268" y="2503198"/>
            <a:ext cx="2475914" cy="3315422"/>
          </a:xfrm>
          <a:prstGeom prst="brace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RADIUS</a:t>
            </a:r>
          </a:p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TEXTURE</a:t>
            </a:r>
          </a:p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PERIMETER</a:t>
            </a:r>
          </a:p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</a:t>
            </a:r>
          </a:p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SMOOTHNESS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658B9A4-EE8B-4EF5-A310-5ADBBCD4DB82}"/>
              </a:ext>
            </a:extLst>
          </p:cNvPr>
          <p:cNvSpPr txBox="1">
            <a:spLocks/>
          </p:cNvSpPr>
          <p:nvPr/>
        </p:nvSpPr>
        <p:spPr>
          <a:xfrm>
            <a:off x="5978769" y="1550171"/>
            <a:ext cx="1530945" cy="870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08ACC40-D057-4CF4-89A7-E2754FA48872}"/>
              </a:ext>
            </a:extLst>
          </p:cNvPr>
          <p:cNvSpPr/>
          <p:nvPr/>
        </p:nvSpPr>
        <p:spPr>
          <a:xfrm>
            <a:off x="8057182" y="3562707"/>
            <a:ext cx="719794" cy="49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CC598C-C037-40E8-AA93-89F349CCF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18" y="4440096"/>
            <a:ext cx="1293333" cy="10426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7EA5A2-2140-4ED2-89B0-3988CD11C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957" y="2855171"/>
            <a:ext cx="1884176" cy="130133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13908DA8-E5DA-4A5A-88A0-922793C2CA9C}"/>
              </a:ext>
            </a:extLst>
          </p:cNvPr>
          <p:cNvSpPr txBox="1">
            <a:spLocks/>
          </p:cNvSpPr>
          <p:nvPr/>
        </p:nvSpPr>
        <p:spPr>
          <a:xfrm>
            <a:off x="8818361" y="1506566"/>
            <a:ext cx="2312159" cy="633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DD86DDA-0B98-45AD-8531-B5EC29D808FD}"/>
              </a:ext>
            </a:extLst>
          </p:cNvPr>
          <p:cNvSpPr txBox="1">
            <a:spLocks/>
          </p:cNvSpPr>
          <p:nvPr/>
        </p:nvSpPr>
        <p:spPr>
          <a:xfrm>
            <a:off x="9864782" y="2208971"/>
            <a:ext cx="1884176" cy="633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MALIGNANT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A25D7C8-61B9-4C07-A72F-2663947475BD}"/>
              </a:ext>
            </a:extLst>
          </p:cNvPr>
          <p:cNvSpPr txBox="1">
            <a:spLocks/>
          </p:cNvSpPr>
          <p:nvPr/>
        </p:nvSpPr>
        <p:spPr>
          <a:xfrm>
            <a:off x="10207279" y="4849051"/>
            <a:ext cx="1293334" cy="633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BENIGN</a:t>
            </a:r>
          </a:p>
        </p:txBody>
      </p:sp>
    </p:spTree>
    <p:extLst>
      <p:ext uri="{BB962C8B-B14F-4D97-AF65-F5344CB8AC3E}">
        <p14:creationId xmlns:p14="http://schemas.microsoft.com/office/powerpoint/2010/main" val="96190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D12C-B86F-4C87-884F-5A1BB715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IN" b="1" i="1" u="sng" dirty="0"/>
              <a:t>ML Terms(Dataset):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9342D2-7CE5-426A-A9B3-7B506D490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52" y="1356279"/>
            <a:ext cx="2410897" cy="1682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B65DC-CF2D-4226-93CF-4E53AB53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1" y="3616131"/>
            <a:ext cx="2410897" cy="1304375"/>
          </a:xfrm>
          <a:prstGeom prst="rect">
            <a:avLst/>
          </a:prstGeom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id="{0D6AC1A3-3DB8-4C18-AA46-0B4A778420E4}"/>
              </a:ext>
            </a:extLst>
          </p:cNvPr>
          <p:cNvSpPr/>
          <p:nvPr/>
        </p:nvSpPr>
        <p:spPr>
          <a:xfrm>
            <a:off x="2982348" y="1669666"/>
            <a:ext cx="2475914" cy="3315422"/>
          </a:xfrm>
          <a:prstGeom prst="brace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RADIUS</a:t>
            </a:r>
          </a:p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TEXTURE</a:t>
            </a:r>
          </a:p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PERIMETER</a:t>
            </a:r>
          </a:p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</a:t>
            </a:r>
          </a:p>
          <a:p>
            <a:pPr algn="ctr"/>
            <a:r>
              <a:rPr lang="en-IN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SMOOTHNESS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0FEBF7-CC46-416D-8A0C-6FD845A218A4}"/>
              </a:ext>
            </a:extLst>
          </p:cNvPr>
          <p:cNvSpPr/>
          <p:nvPr/>
        </p:nvSpPr>
        <p:spPr>
          <a:xfrm>
            <a:off x="5597858" y="2391874"/>
            <a:ext cx="3025637" cy="177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CLASSIFIER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7BB9D9-7869-4258-84C1-BF39025CCF55}"/>
              </a:ext>
            </a:extLst>
          </p:cNvPr>
          <p:cNvSpPr txBox="1">
            <a:spLocks/>
          </p:cNvSpPr>
          <p:nvPr/>
        </p:nvSpPr>
        <p:spPr>
          <a:xfrm>
            <a:off x="9820870" y="1254422"/>
            <a:ext cx="1884176" cy="633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MALIGNANT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F73FEE2-2495-4E68-A11E-DD510E8B0A3E}"/>
              </a:ext>
            </a:extLst>
          </p:cNvPr>
          <p:cNvSpPr/>
          <p:nvPr/>
        </p:nvSpPr>
        <p:spPr>
          <a:xfrm rot="20207151">
            <a:off x="8692757" y="1638469"/>
            <a:ext cx="719794" cy="49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88A3E8-3D67-470D-8F92-B1E6097CEC92}"/>
              </a:ext>
            </a:extLst>
          </p:cNvPr>
          <p:cNvSpPr/>
          <p:nvPr/>
        </p:nvSpPr>
        <p:spPr>
          <a:xfrm rot="1359193">
            <a:off x="8768264" y="4018680"/>
            <a:ext cx="719794" cy="49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CA5F27F-98C1-4346-8ECF-5342D2BCC111}"/>
              </a:ext>
            </a:extLst>
          </p:cNvPr>
          <p:cNvSpPr txBox="1">
            <a:spLocks/>
          </p:cNvSpPr>
          <p:nvPr/>
        </p:nvSpPr>
        <p:spPr>
          <a:xfrm>
            <a:off x="9973270" y="4809588"/>
            <a:ext cx="1293334" cy="633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BENIGN</a:t>
            </a:r>
          </a:p>
        </p:txBody>
      </p:sp>
    </p:spTree>
    <p:extLst>
      <p:ext uri="{BB962C8B-B14F-4D97-AF65-F5344CB8AC3E}">
        <p14:creationId xmlns:p14="http://schemas.microsoft.com/office/powerpoint/2010/main" val="332554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511F-BAFA-49AE-B055-854B0064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C445-1F0B-40F9-8087-E273DCD8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sz="2400" dirty="0"/>
              <a:t>Number of instances: 569</a:t>
            </a:r>
          </a:p>
          <a:p>
            <a:pPr>
              <a:lnSpc>
                <a:spcPct val="200000"/>
              </a:lnSpc>
            </a:pPr>
            <a:r>
              <a:rPr lang="en-IN" sz="2400" dirty="0"/>
              <a:t>Class distribution: </a:t>
            </a:r>
            <a:endParaRPr lang="en-IN" sz="2000" dirty="0"/>
          </a:p>
          <a:p>
            <a:pPr lvl="1">
              <a:lnSpc>
                <a:spcPct val="200000"/>
              </a:lnSpc>
            </a:pPr>
            <a:r>
              <a:rPr lang="en-IN" dirty="0"/>
              <a:t>	212 Malignant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	357 Benign</a:t>
            </a:r>
          </a:p>
          <a:p>
            <a:pPr marL="800100" lvl="1" indent="-342900">
              <a:lnSpc>
                <a:spcPct val="200000"/>
              </a:lnSpc>
            </a:pPr>
            <a:endParaRPr lang="en-IN" sz="100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85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CBD9-A7BD-47A8-8731-E56F6554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IN" b="1" i="1" u="sng" dirty="0"/>
              <a:t>Expected 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176C-FEBB-4F30-B69F-EB85243E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869"/>
            <a:ext cx="10515600" cy="4784261"/>
          </a:xfrm>
        </p:spPr>
        <p:txBody>
          <a:bodyPr/>
          <a:lstStyle/>
          <a:p>
            <a:r>
              <a:rPr lang="en-IN" dirty="0"/>
              <a:t>Based on this:</a:t>
            </a:r>
          </a:p>
          <a:p>
            <a:pPr lvl="1"/>
            <a:r>
              <a:rPr lang="en-IN" dirty="0"/>
              <a:t>What we do</a:t>
            </a:r>
          </a:p>
          <a:p>
            <a:pPr lvl="1"/>
            <a:r>
              <a:rPr lang="en-IN" dirty="0"/>
              <a:t>How we treat the classifier(training it)</a:t>
            </a:r>
          </a:p>
          <a:p>
            <a:pPr lvl="1"/>
            <a:r>
              <a:rPr lang="en-IN" dirty="0"/>
              <a:t>When teach it – how we classify it</a:t>
            </a:r>
          </a:p>
          <a:p>
            <a:r>
              <a:rPr lang="en-IN" dirty="0"/>
              <a:t>Looking into 30 features from that we are teaching the target class.</a:t>
            </a:r>
          </a:p>
          <a:p>
            <a:pPr lvl="1"/>
            <a:r>
              <a:rPr lang="en-IN" dirty="0"/>
              <a:t>0 - Malignant</a:t>
            </a:r>
          </a:p>
          <a:p>
            <a:pPr lvl="1"/>
            <a:r>
              <a:rPr lang="en-IN" dirty="0"/>
              <a:t>1 - Benign </a:t>
            </a:r>
          </a:p>
          <a:p>
            <a:r>
              <a:rPr lang="en-IN" dirty="0"/>
              <a:t>It’s a binary kind.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0AA0E-EB3C-4DE4-8534-15F0B8586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32" y="3269691"/>
            <a:ext cx="8328073" cy="3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5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56AE-0A8C-40A3-8273-15EC8C0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Visualizing the Data: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D63A3C1A-4F8D-42D0-A751-76F47D66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" y="2162175"/>
            <a:ext cx="4999306" cy="384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47BF844A-6DAD-4164-B037-350140B0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304" y="2134039"/>
            <a:ext cx="4999305" cy="37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9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3297-1ED3-4D42-B930-C673962E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244"/>
            <a:ext cx="10515600" cy="1325563"/>
          </a:xfrm>
        </p:spPr>
        <p:txBody>
          <a:bodyPr/>
          <a:lstStyle/>
          <a:p>
            <a:r>
              <a:rPr lang="en-IN" b="1" u="sng" dirty="0"/>
              <a:t>Correlation of Feature Names: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5B032A-5F16-4F95-B429-CAA0D2328A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872196"/>
            <a:ext cx="11566194" cy="58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1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87E0-5C30-4932-B008-424995C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" y="61424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Correlation of Feature Mean: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36C1A3-7D4C-4A06-AB27-29DADD6E3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" y="211015"/>
            <a:ext cx="11723003" cy="65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67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3717-5FEC-47C5-8CDE-B481CD01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53942"/>
          </a:xfrm>
        </p:spPr>
        <p:txBody>
          <a:bodyPr/>
          <a:lstStyle/>
          <a:p>
            <a:r>
              <a:rPr lang="en-IN" b="1" u="sng" dirty="0"/>
              <a:t>Correlation of Feature Errors: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75E9A6-AC06-4EF3-8B95-5E4A83F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404813"/>
            <a:ext cx="11605846" cy="63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1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5599-FD4A-4B96-9FF0-12C02C92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216168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Correlation of Features Worst: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6230C5-F765-4992-B6A1-B0B41337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9" y="216168"/>
            <a:ext cx="11679148" cy="66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2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CB51-856F-4A33-87A9-93F6DA99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Model Training &amp;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88A8-8854-4EF6-8273-F8AA86F9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 = 0.25, </a:t>
            </a:r>
            <a:r>
              <a:rPr lang="en-IN" dirty="0" err="1"/>
              <a:t>random_state</a:t>
            </a:r>
            <a:r>
              <a:rPr lang="en-IN" dirty="0"/>
              <a:t> = 5)</a:t>
            </a:r>
          </a:p>
          <a:p>
            <a:r>
              <a:rPr lang="en-IN" dirty="0"/>
              <a:t>print(</a:t>
            </a:r>
            <a:r>
              <a:rPr lang="en-IN" dirty="0" err="1"/>
              <a:t>X_train.shape</a:t>
            </a:r>
            <a:r>
              <a:rPr lang="en-IN" dirty="0"/>
              <a:t>, </a:t>
            </a:r>
            <a:r>
              <a:rPr lang="en-IN" dirty="0" err="1"/>
              <a:t>X_test.shape</a:t>
            </a:r>
            <a:r>
              <a:rPr lang="en-IN" dirty="0"/>
              <a:t>, </a:t>
            </a:r>
            <a:r>
              <a:rPr lang="en-IN" dirty="0" err="1"/>
              <a:t>y_train.shape</a:t>
            </a:r>
            <a:r>
              <a:rPr lang="en-IN" dirty="0"/>
              <a:t>, </a:t>
            </a:r>
            <a:r>
              <a:rPr lang="en-IN" dirty="0" err="1"/>
              <a:t>y_test.shape</a:t>
            </a:r>
            <a:r>
              <a:rPr lang="en-IN" dirty="0"/>
              <a:t>)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4635D-E254-4914-BD87-52435B2AD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02" y="4088203"/>
            <a:ext cx="5989393" cy="10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D81C-C4A4-45D7-A1D3-DF50B206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F74A-5312-4CF3-ADE7-34B6A4E4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Breast Cancer the most common cancer among women worldwide.</a:t>
            </a:r>
          </a:p>
          <a:p>
            <a:pPr>
              <a:lnSpc>
                <a:spcPct val="110000"/>
              </a:lnSpc>
            </a:pPr>
            <a:r>
              <a:rPr lang="en-IN" dirty="0"/>
              <a:t>Accounting for 25% of all cases.</a:t>
            </a:r>
          </a:p>
          <a:p>
            <a:pPr>
              <a:lnSpc>
                <a:spcPct val="110000"/>
              </a:lnSpc>
            </a:pPr>
            <a:r>
              <a:rPr lang="en-IN" dirty="0"/>
              <a:t>2.1 million people were effected in 2015.</a:t>
            </a:r>
          </a:p>
          <a:p>
            <a:pPr>
              <a:lnSpc>
                <a:spcPct val="110000"/>
              </a:lnSpc>
            </a:pPr>
            <a:r>
              <a:rPr lang="en-IN" dirty="0"/>
              <a:t>The chances of survival has significantly increases by early diagnosis. </a:t>
            </a:r>
          </a:p>
          <a:p>
            <a:pPr>
              <a:lnSpc>
                <a:spcPct val="110000"/>
              </a:lnSpc>
            </a:pPr>
            <a:r>
              <a:rPr lang="en-IN" dirty="0"/>
              <a:t>Key challenge in cancer detection is to classify: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Malignant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Benign</a:t>
            </a:r>
          </a:p>
          <a:p>
            <a:pPr>
              <a:lnSpc>
                <a:spcPct val="110000"/>
              </a:lnSpc>
            </a:pPr>
            <a:r>
              <a:rPr lang="en-IN" dirty="0"/>
              <a:t>Using of Machine Learning techniques.</a:t>
            </a:r>
          </a:p>
          <a:p>
            <a:pPr>
              <a:lnSpc>
                <a:spcPct val="110000"/>
              </a:lnSpc>
            </a:pPr>
            <a:r>
              <a:rPr lang="en-IN" dirty="0"/>
              <a:t>It can dramatically improves the accuracy of diagnosis.</a:t>
            </a:r>
          </a:p>
          <a:p>
            <a:pPr lvl="1"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57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104E-9979-48A3-ADA8-EE913A7D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SVM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FB50-4867-4E8E-B9B8-55A3891C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806"/>
            <a:ext cx="10515600" cy="5178157"/>
          </a:xfrm>
        </p:spPr>
        <p:txBody>
          <a:bodyPr/>
          <a:lstStyle/>
          <a:p>
            <a:r>
              <a:rPr lang="en-IN" dirty="0"/>
              <a:t>Directly applying SVM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630D5F-9F37-4F2E-95AB-42A18A836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98" y="1195754"/>
            <a:ext cx="4888084" cy="270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2677A-A17B-4675-89B4-7A694888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24" y="1854810"/>
            <a:ext cx="4438650" cy="1943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36FCB-E5D6-402A-88A3-BCAEAD4B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" y="4051971"/>
            <a:ext cx="9397218" cy="23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1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601C-E014-432B-8646-1D5E8006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37"/>
            <a:ext cx="10515600" cy="774358"/>
          </a:xfrm>
        </p:spPr>
        <p:txBody>
          <a:bodyPr/>
          <a:lstStyle/>
          <a:p>
            <a:r>
              <a:rPr lang="en-IN" b="1" u="sng" dirty="0"/>
              <a:t>SVM Results(</a:t>
            </a:r>
            <a:r>
              <a:rPr lang="en-IN" b="1" u="sng" dirty="0" err="1"/>
              <a:t>Cont</a:t>
            </a:r>
            <a:r>
              <a:rPr lang="en-IN" b="1" u="sn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79C1-1B20-459A-8F36-83AE1062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3" y="871195"/>
            <a:ext cx="10515600" cy="5495926"/>
          </a:xfrm>
        </p:spPr>
        <p:txBody>
          <a:bodyPr/>
          <a:lstStyle/>
          <a:p>
            <a:r>
              <a:rPr lang="en-IN" dirty="0"/>
              <a:t>Improving the Model by applying Data Normalization</a:t>
            </a: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7545B9-6B0B-448A-A4D1-07C514F18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79"/>
            <a:ext cx="5140569" cy="28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AEB3927-E61F-4A3C-B095-8AB2D168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933" y="1212508"/>
            <a:ext cx="5140569" cy="290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504C483-7645-4AEF-AC43-C4803D0E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4114703"/>
            <a:ext cx="4839285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F8420A-6BB3-4025-869D-CAB5BE76D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550" y="4191281"/>
            <a:ext cx="6061216" cy="25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3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D44-37FE-46B0-8CC7-282F8D33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188033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SVM Results(</a:t>
            </a:r>
            <a:r>
              <a:rPr lang="en-IN" b="1" u="sng" dirty="0" err="1"/>
              <a:t>cont</a:t>
            </a:r>
            <a:r>
              <a:rPr lang="en-IN" b="1" u="sng" dirty="0"/>
              <a:t>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CF1B-0D61-4B44-9C4C-94D10173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821714"/>
            <a:ext cx="11058378" cy="5747897"/>
          </a:xfrm>
        </p:spPr>
        <p:txBody>
          <a:bodyPr/>
          <a:lstStyle/>
          <a:p>
            <a:r>
              <a:rPr lang="en-IN" dirty="0"/>
              <a:t>Improving the model by using – ‘C’ , ‘gamma’ parameter through by applying kernel = ‘</a:t>
            </a:r>
            <a:r>
              <a:rPr lang="en-IN" dirty="0" err="1"/>
              <a:t>rbf</a:t>
            </a:r>
            <a:r>
              <a:rPr lang="en-IN" dirty="0"/>
              <a:t>’.</a:t>
            </a:r>
          </a:p>
          <a:p>
            <a:r>
              <a:rPr lang="en-IN" dirty="0" err="1"/>
              <a:t>param_grid</a:t>
            </a:r>
            <a:r>
              <a:rPr lang="en-IN" dirty="0"/>
              <a:t> = {'C':[0.1,1,10,100], 'gamma':[1,0.1,0.01,0.001], 'kernel':['</a:t>
            </a:r>
            <a:r>
              <a:rPr lang="en-IN" dirty="0" err="1"/>
              <a:t>rbf</a:t>
            </a:r>
            <a:r>
              <a:rPr lang="en-IN" dirty="0"/>
              <a:t>']}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B50870E-7196-4877-83E3-6123FAB54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46" y="2917542"/>
            <a:ext cx="5117856" cy="34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79A7B6-D9D5-4F85-A210-CBCFB1AE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11" y="2917542"/>
            <a:ext cx="5813913" cy="31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6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E579-91CE-4CAD-841E-FC828698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117694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KNN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ED04-FA26-4ED4-841D-11EC3E4D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681037"/>
            <a:ext cx="11030243" cy="5495926"/>
          </a:xfrm>
        </p:spPr>
        <p:txBody>
          <a:bodyPr/>
          <a:lstStyle/>
          <a:p>
            <a:r>
              <a:rPr lang="en-IN" dirty="0"/>
              <a:t>By applying the cross validation score model</a:t>
            </a:r>
          </a:p>
          <a:p>
            <a:pPr lvl="1"/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5DEA4D-D61E-4125-9ADF-C5567BD9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2999202"/>
            <a:ext cx="7241492" cy="38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0DA15-5C76-4D21-ABE9-70FAA271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2191"/>
            <a:ext cx="7241493" cy="6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7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E579-91CE-4CAD-841E-FC828698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117694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KNN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ED04-FA26-4ED4-841D-11EC3E4D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681037"/>
            <a:ext cx="11030243" cy="5495926"/>
          </a:xfrm>
        </p:spPr>
        <p:txBody>
          <a:bodyPr/>
          <a:lstStyle/>
          <a:p>
            <a:r>
              <a:rPr lang="en-IN" dirty="0"/>
              <a:t>By applying misclassification error.</a:t>
            </a:r>
          </a:p>
          <a:p>
            <a:r>
              <a:rPr lang="en-IN" dirty="0"/>
              <a:t>Output : The optimal number of </a:t>
            </a:r>
            <a:r>
              <a:rPr lang="en-IN" dirty="0" err="1"/>
              <a:t>neighbors</a:t>
            </a:r>
            <a:r>
              <a:rPr lang="en-IN" dirty="0"/>
              <a:t> is 9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9CB2A45-8EB3-4B4E-B1F8-6688EAF8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1643063"/>
            <a:ext cx="7469945" cy="329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330D314-A67D-4E08-961C-E490901D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929" y="681037"/>
            <a:ext cx="3320634" cy="384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8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E579-91CE-4CAD-841E-FC828698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117694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KNN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ED04-FA26-4ED4-841D-11EC3E4D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681037"/>
            <a:ext cx="11030243" cy="549592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 applying grid search of accuracy and recall.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2E02B-18B5-4805-AB1D-8B6F385B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851608"/>
            <a:ext cx="7004832" cy="2273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22CD02-B134-4F62-B344-AA709015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3733360"/>
            <a:ext cx="7004831" cy="21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CBD9-A7BD-47A8-8731-E56F6554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4" y="154111"/>
            <a:ext cx="10515600" cy="760290"/>
          </a:xfrm>
        </p:spPr>
        <p:txBody>
          <a:bodyPr/>
          <a:lstStyle/>
          <a:p>
            <a:r>
              <a:rPr lang="en-IN" b="1" u="sng" dirty="0"/>
              <a:t>Logistic Regression: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C0FD0-84C0-43B9-B814-118151D1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75" y="1094106"/>
            <a:ext cx="10515600" cy="4351338"/>
          </a:xfrm>
        </p:spPr>
        <p:txBody>
          <a:bodyPr/>
          <a:lstStyle/>
          <a:p>
            <a:r>
              <a:rPr lang="en-IN" dirty="0"/>
              <a:t>By applying the default things we get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E0E4884-8297-4F6D-9560-7FBACACE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13" y="1764615"/>
            <a:ext cx="4217524" cy="368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CF80F-8C17-4DB4-BDF9-A2F3C0B1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18" y="1947678"/>
            <a:ext cx="5647227" cy="28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59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CBD9-A7BD-47A8-8731-E56F6554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4" y="154111"/>
            <a:ext cx="10515600" cy="760290"/>
          </a:xfrm>
        </p:spPr>
        <p:txBody>
          <a:bodyPr/>
          <a:lstStyle/>
          <a:p>
            <a:r>
              <a:rPr lang="en-IN" b="1" u="sng" dirty="0"/>
              <a:t>Logistic Regression: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C0FD0-84C0-43B9-B814-118151D1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75" y="1094106"/>
            <a:ext cx="10515600" cy="4351338"/>
          </a:xfrm>
        </p:spPr>
        <p:txBody>
          <a:bodyPr/>
          <a:lstStyle/>
          <a:p>
            <a:r>
              <a:rPr lang="en-IN" dirty="0"/>
              <a:t>By applying the parameter grid for accuracy and recall we get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CD672-CBAC-4538-9913-E20119FE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9" y="2025748"/>
            <a:ext cx="652454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DA5F-7F78-4310-8FE6-3B6BC7B6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Project Plan For Final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0CFE-7AA0-4078-8F99-B731B5EB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Showing the results by using: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Decision Tree Classifier &amp; Random Forest Classifier.</a:t>
            </a:r>
          </a:p>
          <a:p>
            <a:pPr>
              <a:lnSpc>
                <a:spcPct val="200000"/>
              </a:lnSpc>
            </a:pPr>
            <a:r>
              <a:rPr lang="en-IN" dirty="0"/>
              <a:t>By tuning the parameters also.</a:t>
            </a:r>
          </a:p>
          <a:p>
            <a:pPr>
              <a:lnSpc>
                <a:spcPct val="200000"/>
              </a:lnSpc>
            </a:pPr>
            <a:r>
              <a:rPr lang="en-IN" dirty="0"/>
              <a:t>Lastly providing the comparative best one.</a:t>
            </a:r>
          </a:p>
        </p:txBody>
      </p:sp>
    </p:spTree>
    <p:extLst>
      <p:ext uri="{BB962C8B-B14F-4D97-AF65-F5344CB8AC3E}">
        <p14:creationId xmlns:p14="http://schemas.microsoft.com/office/powerpoint/2010/main" val="289261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287-2F35-475E-A574-4A0AA959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" y="140043"/>
            <a:ext cx="10515600" cy="704020"/>
          </a:xfrm>
        </p:spPr>
        <p:txBody>
          <a:bodyPr/>
          <a:lstStyle/>
          <a:p>
            <a:r>
              <a:rPr lang="en-IN" b="1" i="1" u="sng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AB3F-11E9-4769-97B2-332F1F85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67154"/>
            <a:ext cx="11231880" cy="5630594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[1] Breast Cancer Detection with Reduced Feature Set. </a:t>
            </a:r>
            <a:r>
              <a:rPr lang="en-IN" sz="2000" b="1" dirty="0"/>
              <a:t>AhmetMert,1 </a:t>
            </a:r>
            <a:r>
              <a:rPr lang="en-IN" sz="2000" b="1" dirty="0" err="1"/>
              <a:t>Niyazi</a:t>
            </a:r>
            <a:r>
              <a:rPr lang="en-IN" sz="2000" b="1" dirty="0"/>
              <a:t> K</a:t>
            </a:r>
            <a:r>
              <a:rPr lang="en-IN" sz="2000" dirty="0"/>
              <a:t>J</a:t>
            </a:r>
            <a:r>
              <a:rPr lang="en-IN" sz="2000" b="1" dirty="0"/>
              <a:t>l</a:t>
            </a:r>
            <a:r>
              <a:rPr lang="en-IN" sz="2000" dirty="0"/>
              <a:t>J</a:t>
            </a:r>
            <a:r>
              <a:rPr lang="en-IN" sz="2000" b="1" dirty="0"/>
              <a:t>ç,2 </a:t>
            </a:r>
            <a:r>
              <a:rPr lang="en-IN" sz="2000" b="1" dirty="0" err="1"/>
              <a:t>Erdem</a:t>
            </a:r>
            <a:r>
              <a:rPr lang="en-IN" sz="2000" b="1" dirty="0"/>
              <a:t> Bilgili,1 and Aydin Akan2 </a:t>
            </a:r>
            <a:r>
              <a:rPr lang="en-IN" sz="2000" i="1" dirty="0"/>
              <a:t>1Department of Electrical and Electronics, </a:t>
            </a:r>
            <a:r>
              <a:rPr lang="en-IN" sz="2000" i="1" dirty="0" err="1"/>
              <a:t>Piri</a:t>
            </a:r>
            <a:r>
              <a:rPr lang="en-IN" sz="2000" i="1" dirty="0"/>
              <a:t> Reis University, 34940 Istanbul, Turke2Department of Electrical and Electronics, Istanbul University, 34320 Istanbul, Turkey(</a:t>
            </a:r>
            <a:r>
              <a:rPr lang="en-IN" sz="2000" dirty="0" err="1"/>
              <a:t>Hindawi</a:t>
            </a:r>
            <a:r>
              <a:rPr lang="en-IN" sz="2000" dirty="0"/>
              <a:t> Publishing Corporation Computational and Mathematical Methods in Medicine</a:t>
            </a:r>
            <a:r>
              <a:rPr lang="fr-FR" sz="2000" dirty="0"/>
              <a:t>Volume 2015, Article ID 265138, 11 pages(</a:t>
            </a:r>
            <a:r>
              <a:rPr lang="en-IN" sz="2000" dirty="0">
                <a:hlinkClick r:id="rId2"/>
              </a:rPr>
              <a:t>http://dx.doi.org/10.1155/2015/265138</a:t>
            </a:r>
            <a:r>
              <a:rPr lang="en-IN" sz="2000" dirty="0"/>
              <a:t>)</a:t>
            </a:r>
          </a:p>
          <a:p>
            <a:r>
              <a:rPr lang="en-IN" sz="2000" dirty="0"/>
              <a:t>[2] Breast Cancer Classification Using Machine Learning. </a:t>
            </a:r>
            <a:r>
              <a:rPr lang="en-IN" sz="2000" dirty="0" err="1"/>
              <a:t>Meriem</a:t>
            </a:r>
            <a:r>
              <a:rPr lang="en-IN" sz="2000" dirty="0"/>
              <a:t> AMRANE1Saliha OUKID 2 Computer Science Department, LRDSI Laboratory, University of Blida 1, Blida, Algeria Ikram GAGAOUA3 </a:t>
            </a:r>
            <a:r>
              <a:rPr lang="en-IN" sz="2000" dirty="0" err="1"/>
              <a:t>Tolga</a:t>
            </a:r>
            <a:r>
              <a:rPr lang="en-IN" sz="2000" dirty="0"/>
              <a:t> ENSAR􀃸4 Computer Engineering, Istanbul </a:t>
            </a:r>
            <a:r>
              <a:rPr lang="en-IN" sz="2000" dirty="0" err="1"/>
              <a:t>University,Istanbul</a:t>
            </a:r>
            <a:r>
              <a:rPr lang="en-IN" sz="2000" dirty="0"/>
              <a:t>, Turkey[78-1-5386-5135-3/18/$31.00 ©2018 IEEE</a:t>
            </a:r>
          </a:p>
          <a:p>
            <a:r>
              <a:rPr lang="en-IN" sz="2000" dirty="0"/>
              <a:t>[3] Breast Cancer Classification of Image using Convolutional Neural Network.[978-1-5386-3039-6/18/$31.00©2018 IEEE]</a:t>
            </a:r>
          </a:p>
          <a:p>
            <a:r>
              <a:rPr lang="en-IN" sz="2000" dirty="0"/>
              <a:t>[4] Breast Cancer Diagnosis by using k-Nearest </a:t>
            </a:r>
            <a:r>
              <a:rPr lang="en-IN" sz="2000" dirty="0" err="1"/>
              <a:t>Neighbor</a:t>
            </a:r>
            <a:r>
              <a:rPr lang="en-IN" sz="2000" dirty="0"/>
              <a:t> with Different Distances and Classification Rules[International Journal of Computer Applications (0975 - 8887)Volume 62 - No. 1, January 2013]</a:t>
            </a:r>
          </a:p>
          <a:p>
            <a:r>
              <a:rPr lang="en-IN" sz="2000" dirty="0"/>
              <a:t>[5]Support vector machines combined with feature selection for breast cancer diagnosis. Mehmet </a:t>
            </a:r>
            <a:r>
              <a:rPr lang="en-IN" sz="2000" dirty="0" err="1"/>
              <a:t>Fatih</a:t>
            </a:r>
            <a:r>
              <a:rPr lang="en-IN" sz="2000" dirty="0"/>
              <a:t> </a:t>
            </a:r>
            <a:r>
              <a:rPr lang="en-IN" sz="2000" dirty="0" err="1"/>
              <a:t>Akay</a:t>
            </a:r>
            <a:r>
              <a:rPr lang="en-IN" sz="2000" dirty="0"/>
              <a:t> *Department of Electrical and Electronics Engineering, </a:t>
            </a:r>
            <a:r>
              <a:rPr lang="en-IN" sz="2000" dirty="0" err="1"/>
              <a:t>Cukurova</a:t>
            </a:r>
            <a:r>
              <a:rPr lang="en-IN" sz="2000" dirty="0"/>
              <a:t> University, Adana 01330, Turkey. [0957-4174/$ - see front matter  2008 Elsevier Ltd. All rights reserved. doi:10.1016/j.eswa.2008.01.009]</a:t>
            </a:r>
          </a:p>
          <a:p>
            <a:r>
              <a:rPr lang="en-IN" sz="2000" dirty="0"/>
              <a:t>[6] </a:t>
            </a:r>
            <a:r>
              <a:rPr lang="en-IN" sz="2000" dirty="0">
                <a:hlinkClick r:id="rId3"/>
              </a:rPr>
              <a:t>https://www.cancer.gov/about-cancer/diagnosis-staging/diagnosis</a:t>
            </a:r>
            <a:endParaRPr lang="en-IN" sz="2000" dirty="0"/>
          </a:p>
          <a:p>
            <a:r>
              <a:rPr lang="en-IN" sz="2000" dirty="0"/>
              <a:t>[7] </a:t>
            </a:r>
            <a:r>
              <a:rPr lang="en-IN" sz="2000" dirty="0">
                <a:hlinkClick r:id="rId4"/>
              </a:rPr>
              <a:t>https://www.cancer.org/treatment/understanding-your-diagnosis/tests/testing-biopsy-and-cytology-specimens-for-cancer/how-is-cancer-diagnosed.html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46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85B5-4601-450D-BF62-E50E0132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0AD6-0C31-4420-83B2-D0589912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Research indicates that most experience physicians: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Diagnose cancer with 79% accuracy.</a:t>
            </a:r>
          </a:p>
          <a:p>
            <a:pPr>
              <a:lnSpc>
                <a:spcPct val="150000"/>
              </a:lnSpc>
            </a:pPr>
            <a:r>
              <a:rPr lang="en-IN" dirty="0"/>
              <a:t>Using of ML techniques: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91% accuracy is achieved by correct diagnosis.</a:t>
            </a:r>
          </a:p>
          <a:p>
            <a:pPr>
              <a:lnSpc>
                <a:spcPct val="150000"/>
              </a:lnSpc>
            </a:pPr>
            <a:r>
              <a:rPr lang="en-IN" dirty="0"/>
              <a:t>Our task is to classify tumours into benign or malignant using some features from several images.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325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9DFCF-F443-4E15-9D58-C0497D75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88" y="2320534"/>
            <a:ext cx="10515600" cy="1325563"/>
          </a:xfrm>
        </p:spPr>
        <p:txBody>
          <a:bodyPr/>
          <a:lstStyle/>
          <a:p>
            <a:pPr algn="ctr"/>
            <a:r>
              <a:rPr lang="en-IN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548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456D-AB6E-44D6-BC38-8476F2B1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Motivation(cont..):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1C14-5C93-4BC0-9F35-53E21ED0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Using Classification Algorithms of ML: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Support Vector Machine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K-NN(K-Nearest Neighbours)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Naïve Bayes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Decision Tree</a:t>
            </a:r>
          </a:p>
          <a:p>
            <a:pPr lvl="1"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Using CNN (if possible)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29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CA18-197D-4E13-9BA2-63CC1B89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Literature Survey:</a:t>
            </a:r>
            <a:br>
              <a:rPr lang="en-IN" b="1" i="1" u="sng" dirty="0"/>
            </a:br>
            <a:r>
              <a:rPr lang="en-IN" b="1" i="1" u="sng" dirty="0"/>
              <a:t>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791-2E61-433D-8646-6645C5B8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Breast Cancer Detection with Reduced Feature Set</a:t>
            </a:r>
          </a:p>
          <a:p>
            <a:r>
              <a:rPr lang="en-IN" b="1" dirty="0"/>
              <a:t>AhmetMert,</a:t>
            </a:r>
            <a:r>
              <a:rPr lang="en-IN" sz="1400" b="1" dirty="0"/>
              <a:t>1 </a:t>
            </a:r>
            <a:r>
              <a:rPr lang="en-IN" b="1" dirty="0" err="1"/>
              <a:t>Niyazi</a:t>
            </a:r>
            <a:r>
              <a:rPr lang="en-IN" b="1" dirty="0"/>
              <a:t> K</a:t>
            </a:r>
            <a:r>
              <a:rPr lang="en-IN" dirty="0"/>
              <a:t>J</a:t>
            </a:r>
            <a:r>
              <a:rPr lang="en-IN" b="1" dirty="0"/>
              <a:t>l</a:t>
            </a:r>
            <a:r>
              <a:rPr lang="en-IN" dirty="0"/>
              <a:t>J</a:t>
            </a:r>
            <a:r>
              <a:rPr lang="en-IN" b="1" dirty="0"/>
              <a:t>ç,</a:t>
            </a:r>
            <a:r>
              <a:rPr lang="en-IN" sz="1400" b="1" dirty="0"/>
              <a:t>2 </a:t>
            </a:r>
            <a:r>
              <a:rPr lang="en-IN" b="1" dirty="0" err="1"/>
              <a:t>Erdem</a:t>
            </a:r>
            <a:r>
              <a:rPr lang="en-IN" b="1" dirty="0"/>
              <a:t> Bilgili,</a:t>
            </a:r>
            <a:r>
              <a:rPr lang="en-IN" sz="1400" b="1" dirty="0"/>
              <a:t>1 </a:t>
            </a:r>
            <a:r>
              <a:rPr lang="en-IN" b="1" dirty="0"/>
              <a:t>and Aydin Akan</a:t>
            </a:r>
            <a:endParaRPr lang="en-IN" sz="1400" b="1" dirty="0"/>
          </a:p>
          <a:p>
            <a:r>
              <a:rPr lang="en-IN" sz="2400" dirty="0" err="1"/>
              <a:t>Hindawi</a:t>
            </a:r>
            <a:r>
              <a:rPr lang="en-IN" sz="2400" dirty="0"/>
              <a:t> Publishing Corporation Computational and Mathematical Methods in Medicine</a:t>
            </a:r>
            <a:r>
              <a:rPr lang="fr-FR" sz="2400" dirty="0"/>
              <a:t>Volume 2015, Article ID 265138, 11 pages (</a:t>
            </a:r>
            <a:r>
              <a:rPr lang="en-IN" sz="2400" dirty="0">
                <a:hlinkClick r:id="rId2"/>
              </a:rPr>
              <a:t>http://dx.doi.org/10.1155/2015/265138</a:t>
            </a:r>
            <a:r>
              <a:rPr lang="en-IN" sz="2400" dirty="0"/>
              <a:t>)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62629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CA18-197D-4E13-9BA2-63CC1B89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Literature Survey:</a:t>
            </a:r>
            <a:br>
              <a:rPr lang="en-IN" b="1" i="1" u="sng" dirty="0"/>
            </a:br>
            <a:r>
              <a:rPr lang="en-IN" b="1" i="1" u="sng" dirty="0"/>
              <a:t>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791-2E61-433D-8646-6645C5B8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 vector machines combined with feature selection for breast cancer diagnosis.-Mehmet </a:t>
            </a:r>
            <a:r>
              <a:rPr lang="en-IN" dirty="0" err="1"/>
              <a:t>Fatih</a:t>
            </a:r>
            <a:r>
              <a:rPr lang="en-IN" dirty="0"/>
              <a:t> </a:t>
            </a:r>
            <a:r>
              <a:rPr lang="en-IN" dirty="0" err="1"/>
              <a:t>Akay</a:t>
            </a:r>
            <a:r>
              <a:rPr lang="en-IN" dirty="0"/>
              <a:t> </a:t>
            </a:r>
          </a:p>
          <a:p>
            <a:r>
              <a:rPr lang="en-IN" dirty="0"/>
              <a:t>Expert Systems with Applications (2009) 3240–3247</a:t>
            </a:r>
          </a:p>
          <a:p>
            <a:r>
              <a:rPr lang="en-IN" dirty="0"/>
              <a:t>[0957-4174/$ - see front matter  2008 Elsevier Ltd. All rights reserved. doi:10.1016/j.eswa.2008.01.009]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90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CA18-197D-4E13-9BA2-63CC1B89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Literature Survey:</a:t>
            </a:r>
            <a:br>
              <a:rPr lang="en-IN" b="1" i="1" u="sng" dirty="0"/>
            </a:br>
            <a:r>
              <a:rPr lang="en-IN" b="1" i="1" u="sng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791-2E61-433D-8646-6645C5B8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Breast Cancer Classification Using Machine Learning</a:t>
            </a:r>
          </a:p>
          <a:p>
            <a:r>
              <a:rPr lang="en-IN" dirty="0" err="1"/>
              <a:t>Meriem</a:t>
            </a:r>
            <a:r>
              <a:rPr lang="en-IN" dirty="0"/>
              <a:t> AMRANE</a:t>
            </a:r>
            <a:r>
              <a:rPr lang="en-IN" sz="800" dirty="0"/>
              <a:t>1 </a:t>
            </a:r>
            <a:r>
              <a:rPr lang="en-IN" dirty="0" err="1"/>
              <a:t>Saliha</a:t>
            </a:r>
            <a:r>
              <a:rPr lang="en-IN" dirty="0"/>
              <a:t> OUKID</a:t>
            </a:r>
            <a:r>
              <a:rPr lang="en-IN" sz="800" dirty="0"/>
              <a:t>2 </a:t>
            </a:r>
            <a:r>
              <a:rPr lang="en-IN" dirty="0"/>
              <a:t>Computer Science Department.</a:t>
            </a:r>
          </a:p>
          <a:p>
            <a:r>
              <a:rPr lang="en-IN" dirty="0"/>
              <a:t>IEEE Conference ©2018.</a:t>
            </a:r>
          </a:p>
        </p:txBody>
      </p:sp>
    </p:spTree>
    <p:extLst>
      <p:ext uri="{BB962C8B-B14F-4D97-AF65-F5344CB8AC3E}">
        <p14:creationId xmlns:p14="http://schemas.microsoft.com/office/powerpoint/2010/main" val="202347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CA18-197D-4E13-9BA2-63CC1B89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Literature Survey:</a:t>
            </a:r>
            <a:br>
              <a:rPr lang="en-IN" b="1" i="1" u="sng" dirty="0"/>
            </a:br>
            <a:r>
              <a:rPr lang="en-IN" b="1" i="1" u="sng" dirty="0"/>
              <a:t>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8791-2E61-433D-8646-6645C5B8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Breast Cancer Diagnosis by using k-Nearest </a:t>
            </a:r>
            <a:r>
              <a:rPr lang="en-IN" dirty="0" err="1"/>
              <a:t>Neighbor</a:t>
            </a:r>
            <a:r>
              <a:rPr lang="en-IN" dirty="0"/>
              <a:t> with Different Distances and Classification Rules</a:t>
            </a:r>
          </a:p>
          <a:p>
            <a:r>
              <a:rPr lang="en-IN" dirty="0"/>
              <a:t>[International Journal of Computer Applications (0975 - 8887)Volume 62 - No. 1, January 2013]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92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DC8D6-223F-45B1-BB5E-89812121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/>
          <a:lstStyle/>
          <a:p>
            <a:r>
              <a:rPr lang="en-IN" b="1" i="1" u="sng" dirty="0"/>
              <a:t>Requirements: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07B980-59BA-410C-AA99-7441B9DF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1"/>
            <a:ext cx="10515600" cy="4670473"/>
          </a:xfrm>
        </p:spPr>
        <p:txBody>
          <a:bodyPr/>
          <a:lstStyle/>
          <a:p>
            <a:r>
              <a:rPr lang="en-IN" dirty="0"/>
              <a:t>OS : windows 10.</a:t>
            </a:r>
          </a:p>
          <a:p>
            <a:r>
              <a:rPr lang="en-IN" dirty="0"/>
              <a:t>Coding: Python-3.</a:t>
            </a:r>
          </a:p>
          <a:p>
            <a:r>
              <a:rPr lang="en-IN" dirty="0"/>
              <a:t>Platform : Anaconda Distribution</a:t>
            </a:r>
          </a:p>
          <a:p>
            <a:pPr lvl="1"/>
            <a:r>
              <a:rPr lang="en-IN" dirty="0"/>
              <a:t>Jupyter (or)</a:t>
            </a:r>
          </a:p>
          <a:p>
            <a:pPr lvl="1"/>
            <a:r>
              <a:rPr lang="en-IN" dirty="0"/>
              <a:t>Spyder</a:t>
            </a:r>
          </a:p>
          <a:p>
            <a:r>
              <a:rPr lang="en-IN" dirty="0"/>
              <a:t>Dataset: </a:t>
            </a:r>
          </a:p>
          <a:p>
            <a:pPr lvl="1"/>
            <a:r>
              <a:rPr lang="en-IN" dirty="0">
                <a:hlinkClick r:id="rId2"/>
              </a:rPr>
              <a:t>https://archive.ics.uci.edu/ml/datasets/Breast+Cancer+Wisconsin+%28Diagnostic%29</a:t>
            </a: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8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1015</Words>
  <Application>Microsoft Office PowerPoint</Application>
  <PresentationFormat>Widescreen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BREAST CANCER CLASSIFICATION</vt:lpstr>
      <vt:lpstr>Problem Statement:</vt:lpstr>
      <vt:lpstr>Motivation:</vt:lpstr>
      <vt:lpstr>Motivation(cont..):</vt:lpstr>
      <vt:lpstr>Literature Survey: 1:</vt:lpstr>
      <vt:lpstr>Literature Survey: 2:</vt:lpstr>
      <vt:lpstr>Literature Survey: 3:</vt:lpstr>
      <vt:lpstr>Literature Survey: 4:</vt:lpstr>
      <vt:lpstr>Requirements:</vt:lpstr>
      <vt:lpstr>PowerPoint Presentation</vt:lpstr>
      <vt:lpstr>ML Terms(Dataset):</vt:lpstr>
      <vt:lpstr>Dataset:</vt:lpstr>
      <vt:lpstr>Expected Output:</vt:lpstr>
      <vt:lpstr>Visualizing the Data:</vt:lpstr>
      <vt:lpstr>Correlation of Feature Names:</vt:lpstr>
      <vt:lpstr>Correlation of Feature Mean:</vt:lpstr>
      <vt:lpstr>Correlation of Feature Errors:</vt:lpstr>
      <vt:lpstr>Correlation of Features Worst:</vt:lpstr>
      <vt:lpstr>Model Training &amp; Testing:</vt:lpstr>
      <vt:lpstr>SVM Results:</vt:lpstr>
      <vt:lpstr>SVM Results(Cont)</vt:lpstr>
      <vt:lpstr>SVM Results(cont):</vt:lpstr>
      <vt:lpstr>KNN Results:</vt:lpstr>
      <vt:lpstr>KNN Results:</vt:lpstr>
      <vt:lpstr>KNN Results:</vt:lpstr>
      <vt:lpstr>Logistic Regression:</vt:lpstr>
      <vt:lpstr>Logistic Regression:</vt:lpstr>
      <vt:lpstr>Project Plan For Final 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 Chaithanya</dc:creator>
  <cp:lastModifiedBy>Madhan Chaithanya</cp:lastModifiedBy>
  <cp:revision>35</cp:revision>
  <dcterms:created xsi:type="dcterms:W3CDTF">2019-01-29T16:33:20Z</dcterms:created>
  <dcterms:modified xsi:type="dcterms:W3CDTF">2019-03-11T09:19:32Z</dcterms:modified>
</cp:coreProperties>
</file>