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4" r:id="rId2"/>
    <p:sldId id="265" r:id="rId3"/>
    <p:sldId id="266" r:id="rId4"/>
    <p:sldId id="267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9B046-D4A8-40AE-980B-66BA2B97EC88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24A10-ED7E-4162-8E46-512279D87CE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4A10-ED7E-4162-8E46-512279D87CEA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BA80-99E3-4376-93C6-6EABE3E708B8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F30-79F6-4D46-A019-ECDE277FA2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BA80-99E3-4376-93C6-6EABE3E708B8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F30-79F6-4D46-A019-ECDE277FA2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BA80-99E3-4376-93C6-6EABE3E708B8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F30-79F6-4D46-A019-ECDE277FA2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BA80-99E3-4376-93C6-6EABE3E708B8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F30-79F6-4D46-A019-ECDE277FA2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BA80-99E3-4376-93C6-6EABE3E708B8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F30-79F6-4D46-A019-ECDE277FA2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BA80-99E3-4376-93C6-6EABE3E708B8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F30-79F6-4D46-A019-ECDE277FA2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BA80-99E3-4376-93C6-6EABE3E708B8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F30-79F6-4D46-A019-ECDE277FA2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BA80-99E3-4376-93C6-6EABE3E708B8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F30-79F6-4D46-A019-ECDE277FA2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BA80-99E3-4376-93C6-6EABE3E708B8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F30-79F6-4D46-A019-ECDE277FA2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BA80-99E3-4376-93C6-6EABE3E708B8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F30-79F6-4D46-A019-ECDE277FA2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BA80-99E3-4376-93C6-6EABE3E708B8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F30-79F6-4D46-A019-ECDE277FA2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1BA80-99E3-4376-93C6-6EABE3E708B8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AAF30-79F6-4D46-A019-ECDE277FA2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287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8B126-78CF-D5A8-ED52-7219CDE8B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1412488"/>
            <a:ext cx="2174391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Keywords Spotting in real time </a:t>
            </a:r>
            <a:r>
              <a:rPr lang="en-US" sz="3500" dirty="0">
                <a:solidFill>
                  <a:srgbClr val="FFFFFF"/>
                </a:solidFill>
              </a:rPr>
              <a:t> </a:t>
            </a:r>
            <a:endParaRPr lang="en-US" sz="3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D63DA-F9DE-83D9-73F5-CFB5C949B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85641" y="1412489"/>
            <a:ext cx="2811762" cy="4363844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Brief : </a:t>
            </a:r>
          </a:p>
          <a:p>
            <a:pPr algn="l">
              <a:lnSpc>
                <a:spcPct val="90000"/>
              </a:lnSpc>
            </a:pPr>
            <a:r>
              <a:rPr lang="en-US" sz="1700" dirty="0">
                <a:solidFill>
                  <a:schemeClr val="tx1"/>
                </a:solidFill>
              </a:rPr>
              <a:t>Spoken keyword spotting (KWS) deals with the identification of keywords in audio streams in low latency or in real time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Challenge :</a:t>
            </a:r>
          </a:p>
          <a:p>
            <a:pPr marL="285750" indent="-285750" algn="l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tx1"/>
                </a:solidFill>
              </a:rPr>
              <a:t>Small footprint </a:t>
            </a:r>
          </a:p>
          <a:p>
            <a:pPr marL="285750" indent="-285750" algn="l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tx1"/>
                </a:solidFill>
              </a:rPr>
              <a:t>Low computational complexity</a:t>
            </a:r>
          </a:p>
          <a:p>
            <a:pPr marL="285750" indent="-285750" algn="l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tx1"/>
                </a:solidFill>
              </a:rPr>
              <a:t>Low latency </a:t>
            </a:r>
          </a:p>
          <a:p>
            <a:pPr marL="285750" indent="-285750" algn="l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tx1"/>
                </a:solidFill>
              </a:rPr>
              <a:t>High accuracy (</a:t>
            </a:r>
            <a:r>
              <a:rPr lang="en-US" sz="1200" dirty="0"/>
              <a:t>Large receptive field of audio features</a:t>
            </a:r>
            <a:r>
              <a:rPr lang="en-US" sz="1100" dirty="0"/>
              <a:t>)</a:t>
            </a:r>
            <a:endParaRPr lang="en-US" sz="17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403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>
            <a:extLst>
              <a:ext uri="{FF2B5EF4-FFF2-40B4-BE49-F238E27FC236}">
                <a16:creationId xmlns:a16="http://schemas.microsoft.com/office/drawing/2014/main" id="{5E1BDB10-E27E-D039-99AD-3BFEB78BCC9F}"/>
              </a:ext>
            </a:extLst>
          </p:cNvPr>
          <p:cNvSpPr txBox="1">
            <a:spLocks/>
          </p:cNvSpPr>
          <p:nvPr/>
        </p:nvSpPr>
        <p:spPr>
          <a:xfrm>
            <a:off x="6338703" y="1412489"/>
            <a:ext cx="2398275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/>
              <a:t> </a:t>
            </a:r>
            <a:r>
              <a:rPr lang="en-US" sz="3200" dirty="0"/>
              <a:t>Team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dirty="0"/>
              <a:t>Arun Kumar Pradhan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dirty="0" err="1"/>
              <a:t>Kathir</a:t>
            </a:r>
            <a:r>
              <a:rPr lang="en-US" sz="1700" dirty="0"/>
              <a:t>  Ravichandran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dirty="0"/>
              <a:t>Madhan </a:t>
            </a:r>
            <a:r>
              <a:rPr lang="en-US" sz="1700" dirty="0" err="1"/>
              <a:t>Gowrinathan</a:t>
            </a:r>
            <a:endParaRPr lang="en-US" sz="17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45DF3A6-3B28-091D-B3DF-8B251E10F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72" y="5181600"/>
            <a:ext cx="89916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994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E6BBE-48AB-72BD-23C4-A7D47D274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676400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r>
              <a:rPr lang="en-US" dirty="0"/>
              <a:t>                   Model </a:t>
            </a:r>
            <a:br>
              <a:rPr lang="en-US" dirty="0"/>
            </a:br>
            <a:r>
              <a:rPr lang="en-US" sz="2000" dirty="0"/>
              <a:t>40 MFCC features (window : 30ms, time shift :10 </a:t>
            </a:r>
            <a:r>
              <a:rPr lang="en-US" sz="2000" dirty="0" err="1"/>
              <a:t>ms</a:t>
            </a:r>
            <a:r>
              <a:rPr lang="en-US" sz="2000" dirty="0"/>
              <a:t>)extracted from Audio stream </a:t>
            </a:r>
            <a:br>
              <a:rPr lang="en-US" sz="2000" dirty="0"/>
            </a:br>
            <a:r>
              <a:rPr lang="en-US" sz="2000" dirty="0"/>
              <a:t>Instead of 2D, dilated 1D convolution reduces complexity </a:t>
            </a:r>
            <a:br>
              <a:rPr lang="en-US" sz="2000" dirty="0"/>
            </a:br>
            <a:r>
              <a:rPr lang="en-US" sz="2000" dirty="0"/>
              <a:t>RestNet8 with Temporal convolution : TC-RESNET8</a:t>
            </a:r>
            <a:br>
              <a:rPr lang="en-US" dirty="0"/>
            </a:b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03C211-18F4-CA8A-F41E-B578302F94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97444"/>
            <a:ext cx="4876799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BF1DE0-977D-3BEC-6EFE-D83EAB76A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106" y="2362200"/>
            <a:ext cx="285764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671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F86F2-1F5A-0727-C64D-53B557A88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 ,Data  Set and Training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17D09-C286-F418-CC27-76F22D593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Tools</a:t>
            </a:r>
            <a:r>
              <a:rPr lang="en-US" dirty="0"/>
              <a:t> : Python 3.6.8   , TensorFlow  1.13.1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Data set 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Google Speech Commands Dataset .The dataset contains 64,727 one-second-long utterance files which are recorded and labeled with one of 30 target categories.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Data split </a:t>
            </a:r>
            <a:r>
              <a:rPr lang="en-US" dirty="0"/>
              <a:t>: 80-10-10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Key words   Targeted 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we distinguish 12 classes: “yes”, “no”, “up”, “down”, “left”, “right”, “on”, “off”, “stop”, “go”, silence, and unknown.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Total training Time</a:t>
            </a:r>
            <a:r>
              <a:rPr lang="en-US" dirty="0"/>
              <a:t>: 4 hours and 35 minutes</a:t>
            </a:r>
          </a:p>
          <a:p>
            <a:pPr marL="0" indent="0">
              <a:buNone/>
            </a:pPr>
            <a:r>
              <a:rPr lang="en-US" b="1" dirty="0"/>
              <a:t>Training Environment</a:t>
            </a:r>
            <a:r>
              <a:rPr lang="en-US" dirty="0"/>
              <a:t>: AWS EC2 m5.2xlarge (32 GiB </a:t>
            </a:r>
            <a:r>
              <a:rPr lang="en-US" dirty="0" err="1"/>
              <a:t>GiB</a:t>
            </a:r>
            <a:r>
              <a:rPr lang="en-US" dirty="0"/>
              <a:t> RAM + 8 vCPU)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Model complexity reduction </a:t>
            </a:r>
            <a:r>
              <a:rPr lang="en-US" dirty="0"/>
              <a:t>( Pruning , Quantization ) : TensorFlow Lite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5117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120CC-2579-B82D-0629-93BD5972F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performance and complexity </a:t>
            </a:r>
            <a:endParaRPr lang="en-IN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801BDAB-8DE8-FE6D-C566-E5B7BC20F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107149"/>
              </p:ext>
            </p:extLst>
          </p:nvPr>
        </p:nvGraphicFramePr>
        <p:xfrm>
          <a:off x="457200" y="2286000"/>
          <a:ext cx="8229600" cy="98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72008143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61776512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29097041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274825174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40495852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(%)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FLOPS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46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76.1M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524K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452320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DAD3A66-7BF8-39C5-3E23-D30DB8AE35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4169139"/>
              </p:ext>
            </p:extLst>
          </p:nvPr>
        </p:nvGraphicFramePr>
        <p:xfrm>
          <a:off x="457200" y="1310701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4005364179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454077854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872089176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449352107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227243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(%)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FLOPS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159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TC-RESNET8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66K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8916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23A04D4-215A-68C5-259A-9D9A9875B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500058"/>
            <a:ext cx="8229600" cy="32055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A590E9-8B23-0E62-56CD-54AC75C161CE}"/>
              </a:ext>
            </a:extLst>
          </p:cNvPr>
          <p:cNvSpPr txBox="1"/>
          <p:nvPr/>
        </p:nvSpPr>
        <p:spPr>
          <a:xfrm>
            <a:off x="3581400" y="198452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          Vs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1833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143000"/>
          </a:xfrm>
        </p:spPr>
        <p:txBody>
          <a:bodyPr>
            <a:normAutofit fontScale="90000"/>
          </a:bodyPr>
          <a:lstStyle/>
          <a:p>
            <a:br>
              <a:rPr lang="en-US" sz="2700" dirty="0"/>
            </a:br>
            <a:br>
              <a:rPr lang="en-US" sz="2700" dirty="0"/>
            </a:br>
            <a:r>
              <a:rPr lang="en-US" sz="3100" dirty="0"/>
              <a:t>Code repository and Future scope</a:t>
            </a:r>
            <a:br>
              <a:rPr lang="en-US" sz="2700" dirty="0"/>
            </a:br>
            <a:br>
              <a:rPr lang="en-US" sz="2700" dirty="0"/>
            </a:br>
            <a:r>
              <a:rPr lang="en-IN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github.com/</a:t>
            </a:r>
            <a:r>
              <a:rPr lang="en-IN" sz="2000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MadhanGowri</a:t>
            </a:r>
            <a:r>
              <a:rPr lang="en-IN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/</a:t>
            </a:r>
            <a:r>
              <a:rPr lang="en-IN" sz="2000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Project_KWSSearch</a:t>
            </a:r>
            <a:br>
              <a:rPr lang="en-IN" sz="27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</a:br>
            <a:r>
              <a:rPr lang="en-US" sz="2700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76400"/>
            <a:ext cx="8268128" cy="4724400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                          </a:t>
            </a:r>
            <a:endParaRPr lang="en-US" dirty="0"/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6CAA1011-3354-77D9-6CB5-F0D2DD3474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2" y="1524000"/>
            <a:ext cx="5296328" cy="42596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06287C-E521-4443-AF8F-2E05E86E15D3}"/>
              </a:ext>
            </a:extLst>
          </p:cNvPr>
          <p:cNvSpPr txBox="1"/>
          <p:nvPr/>
        </p:nvSpPr>
        <p:spPr>
          <a:xfrm>
            <a:off x="5601128" y="1709791"/>
            <a:ext cx="33528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/>
              <a:t>Further scope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Model  compression and quantization using </a:t>
            </a:r>
            <a:r>
              <a:rPr lang="en-US" sz="1800" dirty="0" err="1"/>
              <a:t>tflite</a:t>
            </a:r>
            <a:r>
              <a:rPr lang="en-US" sz="1800" dirty="0"/>
              <a:t> /Android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Model implementation on Android device for Inference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Model implementation on low footprint  DSP  for Inference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6543</TotalTime>
  <Words>304</Words>
  <Application>Microsoft Office PowerPoint</Application>
  <PresentationFormat>On-screen Show (4:3)</PresentationFormat>
  <Paragraphs>60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Roboto</vt:lpstr>
      <vt:lpstr>Wingdings</vt:lpstr>
      <vt:lpstr>Office Theme</vt:lpstr>
      <vt:lpstr>Keywords Spotting in real time  </vt:lpstr>
      <vt:lpstr>                    Model  40 MFCC features (window : 30ms, time shift :10 ms)extracted from Audio stream  Instead of 2D, dilated 1D convolution reduces complexity  RestNet8 with Temporal convolution : TC-RESNET8 </vt:lpstr>
      <vt:lpstr>Tools  ,Data  Set and Training </vt:lpstr>
      <vt:lpstr>Model performance and complexity </vt:lpstr>
      <vt:lpstr>  Code repository and Future scope  github.com/MadhanGowri/Project_KWSSearch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Savitech</dc:creator>
  <cp:lastModifiedBy>Arun Pradhan</cp:lastModifiedBy>
  <cp:revision>275</cp:revision>
  <dcterms:created xsi:type="dcterms:W3CDTF">2021-07-24T11:57:54Z</dcterms:created>
  <dcterms:modified xsi:type="dcterms:W3CDTF">2022-11-30T11:34:54Z</dcterms:modified>
</cp:coreProperties>
</file>