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x="18288000" cy="10287000"/>
  <p:notesSz cx="6858000" cy="9144000"/>
  <p:embeddedFontLst>
    <p:embeddedFont>
      <p:font typeface="Poppins Bold" charset="1" panose="00000800000000000000"/>
      <p:regular r:id="rId27"/>
    </p:embeddedFont>
    <p:embeddedFont>
      <p:font typeface="Poppins" charset="1" panose="00000500000000000000"/>
      <p:regular r:id="rId28"/>
    </p:embeddedFont>
    <p:embeddedFont>
      <p:font typeface="Times New Roman" charset="1" panose="02030502070405020303"/>
      <p:regular r:id="rId29"/>
    </p:embeddedFont>
    <p:embeddedFont>
      <p:font typeface="Times New Roman Bold" charset="1" panose="02030802070405020303"/>
      <p:regular r:id="rId30"/>
    </p:embeddedFont>
    <p:embeddedFont>
      <p:font typeface="AC Diary Girl" charset="1" panose="02000603000000000000"/>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6.png" Type="http://schemas.openxmlformats.org/officeDocument/2006/relationships/image"/><Relationship Id="rId11" Target="../media/image17.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8.png" Type="http://schemas.openxmlformats.org/officeDocument/2006/relationships/image"/><Relationship Id="rId11" Target="../media/image19.png" Type="http://schemas.openxmlformats.org/officeDocument/2006/relationships/image"/><Relationship Id="rId12" Target="../media/image2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png" Type="http://schemas.openxmlformats.org/officeDocument/2006/relationships/image"/><Relationship Id="rId11" Target="../media/image2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3.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4.png" Type="http://schemas.openxmlformats.org/officeDocument/2006/relationships/image"/><Relationship Id="rId11" Target="../media/image25.png" Type="http://schemas.openxmlformats.org/officeDocument/2006/relationships/image"/><Relationship Id="rId12" Target="../media/image26.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7.png" Type="http://schemas.openxmlformats.org/officeDocument/2006/relationships/image"/><Relationship Id="rId11" Target="../media/image28.png" Type="http://schemas.openxmlformats.org/officeDocument/2006/relationships/image"/><Relationship Id="rId12" Target="../media/image29.png" Type="http://schemas.openxmlformats.org/officeDocument/2006/relationships/image"/><Relationship Id="rId13" Target="../media/image3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jpe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4.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CECEC"/>
        </a:solidFill>
      </p:bgPr>
    </p:bg>
    <p:spTree>
      <p:nvGrpSpPr>
        <p:cNvPr id="1" name=""/>
        <p:cNvGrpSpPr/>
        <p:nvPr/>
      </p:nvGrpSpPr>
      <p:grpSpPr>
        <a:xfrm>
          <a:off x="0" y="0"/>
          <a:ext cx="0" cy="0"/>
          <a:chOff x="0" y="0"/>
          <a:chExt cx="0" cy="0"/>
        </a:xfrm>
      </p:grpSpPr>
      <p:sp>
        <p:nvSpPr>
          <p:cNvPr name="Freeform 2" id="2"/>
          <p:cNvSpPr/>
          <p:nvPr/>
        </p:nvSpPr>
        <p:spPr>
          <a:xfrm flipH="false" flipV="false" rot="0">
            <a:off x="13497684" y="5496684"/>
            <a:ext cx="4983320" cy="4983320"/>
          </a:xfrm>
          <a:custGeom>
            <a:avLst/>
            <a:gdLst/>
            <a:ahLst/>
            <a:cxnLst/>
            <a:rect r="r" b="b" t="t" l="l"/>
            <a:pathLst>
              <a:path h="4983320" w="4983320">
                <a:moveTo>
                  <a:pt x="0" y="0"/>
                </a:moveTo>
                <a:lnTo>
                  <a:pt x="4983321" y="0"/>
                </a:lnTo>
                <a:lnTo>
                  <a:pt x="4983321" y="4983321"/>
                </a:lnTo>
                <a:lnTo>
                  <a:pt x="0" y="49833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800000">
            <a:off x="-212305" y="-193005"/>
            <a:ext cx="4983320" cy="4983320"/>
          </a:xfrm>
          <a:custGeom>
            <a:avLst/>
            <a:gdLst/>
            <a:ahLst/>
            <a:cxnLst/>
            <a:rect r="r" b="b" t="t" l="l"/>
            <a:pathLst>
              <a:path h="4983320" w="4983320">
                <a:moveTo>
                  <a:pt x="0" y="0"/>
                </a:moveTo>
                <a:lnTo>
                  <a:pt x="4983320" y="0"/>
                </a:lnTo>
                <a:lnTo>
                  <a:pt x="4983320" y="4983321"/>
                </a:lnTo>
                <a:lnTo>
                  <a:pt x="0" y="49833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317953" y="6316953"/>
            <a:ext cx="3970047" cy="3970047"/>
          </a:xfrm>
          <a:custGeom>
            <a:avLst/>
            <a:gdLst/>
            <a:ahLst/>
            <a:cxnLst/>
            <a:rect r="r" b="b" t="t" l="l"/>
            <a:pathLst>
              <a:path h="3970047" w="3970047">
                <a:moveTo>
                  <a:pt x="0" y="0"/>
                </a:moveTo>
                <a:lnTo>
                  <a:pt x="3970047" y="0"/>
                </a:lnTo>
                <a:lnTo>
                  <a:pt x="3970047" y="3970047"/>
                </a:lnTo>
                <a:lnTo>
                  <a:pt x="0" y="397004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2700000">
            <a:off x="15796340" y="2286577"/>
            <a:ext cx="4983320" cy="4983320"/>
          </a:xfrm>
          <a:custGeom>
            <a:avLst/>
            <a:gdLst/>
            <a:ahLst/>
            <a:cxnLst/>
            <a:rect r="r" b="b" t="t" l="l"/>
            <a:pathLst>
              <a:path h="4983320" w="4983320">
                <a:moveTo>
                  <a:pt x="0" y="0"/>
                </a:moveTo>
                <a:lnTo>
                  <a:pt x="4983320" y="0"/>
                </a:lnTo>
                <a:lnTo>
                  <a:pt x="4983320" y="4983320"/>
                </a:lnTo>
                <a:lnTo>
                  <a:pt x="0" y="49833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0800000">
            <a:off x="0" y="0"/>
            <a:ext cx="3970047" cy="3970047"/>
          </a:xfrm>
          <a:custGeom>
            <a:avLst/>
            <a:gdLst/>
            <a:ahLst/>
            <a:cxnLst/>
            <a:rect r="r" b="b" t="t" l="l"/>
            <a:pathLst>
              <a:path h="3970047" w="3970047">
                <a:moveTo>
                  <a:pt x="0" y="0"/>
                </a:moveTo>
                <a:lnTo>
                  <a:pt x="3970047" y="0"/>
                </a:lnTo>
                <a:lnTo>
                  <a:pt x="3970047" y="3970047"/>
                </a:lnTo>
                <a:lnTo>
                  <a:pt x="0" y="397004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true" flipV="true" rot="-2700000">
            <a:off x="-2491660" y="2930197"/>
            <a:ext cx="4983320" cy="4983320"/>
          </a:xfrm>
          <a:custGeom>
            <a:avLst/>
            <a:gdLst/>
            <a:ahLst/>
            <a:cxnLst/>
            <a:rect r="r" b="b" t="t" l="l"/>
            <a:pathLst>
              <a:path h="4983320" w="4983320">
                <a:moveTo>
                  <a:pt x="4983320" y="4983320"/>
                </a:moveTo>
                <a:lnTo>
                  <a:pt x="0" y="4983320"/>
                </a:lnTo>
                <a:lnTo>
                  <a:pt x="0" y="0"/>
                </a:lnTo>
                <a:lnTo>
                  <a:pt x="4983320" y="0"/>
                </a:lnTo>
                <a:lnTo>
                  <a:pt x="4983320" y="498332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343100" y="-1328448"/>
            <a:ext cx="2686201" cy="2656897"/>
          </a:xfrm>
          <a:custGeom>
            <a:avLst/>
            <a:gdLst/>
            <a:ahLst/>
            <a:cxnLst/>
            <a:rect r="r" b="b" t="t" l="l"/>
            <a:pathLst>
              <a:path h="2656897" w="2686201">
                <a:moveTo>
                  <a:pt x="0" y="0"/>
                </a:moveTo>
                <a:lnTo>
                  <a:pt x="2686200" y="0"/>
                </a:lnTo>
                <a:lnTo>
                  <a:pt x="2686200" y="2656896"/>
                </a:lnTo>
                <a:lnTo>
                  <a:pt x="0" y="26568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6944900" y="8958552"/>
            <a:ext cx="2686201" cy="2656897"/>
          </a:xfrm>
          <a:custGeom>
            <a:avLst/>
            <a:gdLst/>
            <a:ahLst/>
            <a:cxnLst/>
            <a:rect r="r" b="b" t="t" l="l"/>
            <a:pathLst>
              <a:path h="2656897" w="2686201">
                <a:moveTo>
                  <a:pt x="0" y="0"/>
                </a:moveTo>
                <a:lnTo>
                  <a:pt x="2686200" y="0"/>
                </a:lnTo>
                <a:lnTo>
                  <a:pt x="2686200" y="2656896"/>
                </a:lnTo>
                <a:lnTo>
                  <a:pt x="0" y="26568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834599" y="1985023"/>
            <a:ext cx="1911810" cy="232893"/>
          </a:xfrm>
          <a:custGeom>
            <a:avLst/>
            <a:gdLst/>
            <a:ahLst/>
            <a:cxnLst/>
            <a:rect r="r" b="b" t="t" l="l"/>
            <a:pathLst>
              <a:path h="232893" w="1911810">
                <a:moveTo>
                  <a:pt x="0" y="0"/>
                </a:moveTo>
                <a:lnTo>
                  <a:pt x="1911811" y="0"/>
                </a:lnTo>
                <a:lnTo>
                  <a:pt x="1911811" y="232894"/>
                </a:lnTo>
                <a:lnTo>
                  <a:pt x="0" y="23289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0">
            <a:off x="15676646" y="8069083"/>
            <a:ext cx="1911810" cy="232893"/>
          </a:xfrm>
          <a:custGeom>
            <a:avLst/>
            <a:gdLst/>
            <a:ahLst/>
            <a:cxnLst/>
            <a:rect r="r" b="b" t="t" l="l"/>
            <a:pathLst>
              <a:path h="232893" w="1911810">
                <a:moveTo>
                  <a:pt x="0" y="0"/>
                </a:moveTo>
                <a:lnTo>
                  <a:pt x="1911811" y="0"/>
                </a:lnTo>
                <a:lnTo>
                  <a:pt x="1911811" y="232894"/>
                </a:lnTo>
                <a:lnTo>
                  <a:pt x="0" y="23289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2" id="12"/>
          <p:cNvSpPr txBox="true"/>
          <p:nvPr/>
        </p:nvSpPr>
        <p:spPr>
          <a:xfrm rot="0">
            <a:off x="834599" y="3693822"/>
            <a:ext cx="16753858" cy="1728095"/>
          </a:xfrm>
          <a:prstGeom prst="rect">
            <a:avLst/>
          </a:prstGeom>
        </p:spPr>
        <p:txBody>
          <a:bodyPr anchor="t" rtlCol="false" tIns="0" lIns="0" bIns="0" rIns="0">
            <a:spAutoFit/>
          </a:bodyPr>
          <a:lstStyle/>
          <a:p>
            <a:pPr algn="ctr">
              <a:lnSpc>
                <a:spcPts val="13427"/>
              </a:lnSpc>
              <a:spcBef>
                <a:spcPct val="0"/>
              </a:spcBef>
            </a:pPr>
            <a:r>
              <a:rPr lang="en-US" b="true" sz="9591">
                <a:solidFill>
                  <a:srgbClr val="000000"/>
                </a:solidFill>
                <a:latin typeface="Poppins Bold"/>
                <a:ea typeface="Poppins Bold"/>
                <a:cs typeface="Poppins Bold"/>
                <a:sym typeface="Poppins Bold"/>
              </a:rPr>
              <a:t>FIRE INCIDENT ANALYSIS</a:t>
            </a:r>
          </a:p>
        </p:txBody>
      </p:sp>
      <p:sp>
        <p:nvSpPr>
          <p:cNvPr name="TextBox 13" id="13"/>
          <p:cNvSpPr txBox="true"/>
          <p:nvPr/>
        </p:nvSpPr>
        <p:spPr>
          <a:xfrm rot="0">
            <a:off x="3523740" y="6842604"/>
            <a:ext cx="9078679" cy="2454288"/>
          </a:xfrm>
          <a:prstGeom prst="rect">
            <a:avLst/>
          </a:prstGeom>
        </p:spPr>
        <p:txBody>
          <a:bodyPr anchor="t" rtlCol="false" tIns="0" lIns="0" bIns="0" rIns="0">
            <a:spAutoFit/>
          </a:bodyPr>
          <a:lstStyle/>
          <a:p>
            <a:pPr algn="ctr">
              <a:lnSpc>
                <a:spcPts val="3223"/>
              </a:lnSpc>
            </a:pPr>
            <a:r>
              <a:rPr lang="en-US" sz="2302">
                <a:solidFill>
                  <a:srgbClr val="000000"/>
                </a:solidFill>
                <a:latin typeface="Poppins"/>
                <a:ea typeface="Poppins"/>
                <a:cs typeface="Poppins"/>
                <a:sym typeface="Poppins"/>
              </a:rPr>
              <a:t>Madhan Jothimani, YongxinYe, Simin Bai</a:t>
            </a:r>
          </a:p>
          <a:p>
            <a:pPr algn="ctr">
              <a:lnSpc>
                <a:spcPts val="3223"/>
              </a:lnSpc>
            </a:pPr>
            <a:r>
              <a:rPr lang="en-US" sz="2302">
                <a:solidFill>
                  <a:srgbClr val="000000"/>
                </a:solidFill>
                <a:latin typeface="Poppins"/>
                <a:ea typeface="Poppins"/>
                <a:cs typeface="Poppins"/>
                <a:sym typeface="Poppins"/>
              </a:rPr>
              <a:t>College of Professional Studies, Northeastern University</a:t>
            </a:r>
          </a:p>
          <a:p>
            <a:pPr algn="ctr">
              <a:lnSpc>
                <a:spcPts val="3223"/>
              </a:lnSpc>
            </a:pPr>
            <a:r>
              <a:rPr lang="en-US" sz="2302">
                <a:solidFill>
                  <a:srgbClr val="000000"/>
                </a:solidFill>
                <a:latin typeface="Poppins"/>
                <a:ea typeface="Poppins"/>
                <a:cs typeface="Poppins"/>
                <a:sym typeface="Poppins"/>
              </a:rPr>
              <a:t>ALY6140 20407: Python &amp; Analytics Technology </a:t>
            </a:r>
          </a:p>
          <a:p>
            <a:pPr algn="ctr">
              <a:lnSpc>
                <a:spcPts val="3223"/>
              </a:lnSpc>
            </a:pPr>
            <a:r>
              <a:rPr lang="en-US" sz="2302">
                <a:solidFill>
                  <a:srgbClr val="000000"/>
                </a:solidFill>
                <a:latin typeface="Poppins"/>
                <a:ea typeface="Poppins"/>
                <a:cs typeface="Poppins"/>
                <a:sym typeface="Poppins"/>
              </a:rPr>
              <a:t>Professor Zhi He </a:t>
            </a:r>
          </a:p>
          <a:p>
            <a:pPr algn="ctr">
              <a:lnSpc>
                <a:spcPts val="3223"/>
              </a:lnSpc>
            </a:pPr>
            <a:r>
              <a:rPr lang="en-US" sz="2302">
                <a:solidFill>
                  <a:srgbClr val="000000"/>
                </a:solidFill>
                <a:latin typeface="Poppins"/>
                <a:ea typeface="Poppins"/>
                <a:cs typeface="Poppins"/>
                <a:sym typeface="Poppins"/>
              </a:rPr>
              <a:t>February 12, 2025</a:t>
            </a:r>
          </a:p>
          <a:p>
            <a:pPr algn="ctr">
              <a:lnSpc>
                <a:spcPts val="3223"/>
              </a:lnSpc>
              <a:spcBef>
                <a:spcPct val="0"/>
              </a:spcBef>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CECEC"/>
        </a:solidFill>
      </p:bgPr>
    </p:bg>
    <p:spTree>
      <p:nvGrpSpPr>
        <p:cNvPr id="1" name=""/>
        <p:cNvGrpSpPr/>
        <p:nvPr/>
      </p:nvGrpSpPr>
      <p:grpSpPr>
        <a:xfrm>
          <a:off x="0" y="0"/>
          <a:ext cx="0" cy="0"/>
          <a:chOff x="0" y="0"/>
          <a:chExt cx="0" cy="0"/>
        </a:xfrm>
      </p:grpSpPr>
      <p:sp>
        <p:nvSpPr>
          <p:cNvPr name="Freeform 2" id="2"/>
          <p:cNvSpPr/>
          <p:nvPr/>
        </p:nvSpPr>
        <p:spPr>
          <a:xfrm flipH="false" flipV="false" rot="0">
            <a:off x="15412587" y="7414263"/>
            <a:ext cx="3075969" cy="3075969"/>
          </a:xfrm>
          <a:custGeom>
            <a:avLst/>
            <a:gdLst/>
            <a:ahLst/>
            <a:cxnLst/>
            <a:rect r="r" b="b" t="t" l="l"/>
            <a:pathLst>
              <a:path h="3075969" w="3075969">
                <a:moveTo>
                  <a:pt x="0" y="0"/>
                </a:moveTo>
                <a:lnTo>
                  <a:pt x="3075970" y="0"/>
                </a:lnTo>
                <a:lnTo>
                  <a:pt x="3075970" y="3075970"/>
                </a:lnTo>
                <a:lnTo>
                  <a:pt x="0" y="30759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800000">
            <a:off x="-198113" y="-375135"/>
            <a:ext cx="3328479" cy="3328479"/>
          </a:xfrm>
          <a:custGeom>
            <a:avLst/>
            <a:gdLst/>
            <a:ahLst/>
            <a:cxnLst/>
            <a:rect r="r" b="b" t="t" l="l"/>
            <a:pathLst>
              <a:path h="3328479" w="3328479">
                <a:moveTo>
                  <a:pt x="0" y="0"/>
                </a:moveTo>
                <a:lnTo>
                  <a:pt x="3328478" y="0"/>
                </a:lnTo>
                <a:lnTo>
                  <a:pt x="3328478" y="3328479"/>
                </a:lnTo>
                <a:lnTo>
                  <a:pt x="0" y="33284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918901" y="7920577"/>
            <a:ext cx="2450523" cy="2450523"/>
          </a:xfrm>
          <a:custGeom>
            <a:avLst/>
            <a:gdLst/>
            <a:ahLst/>
            <a:cxnLst/>
            <a:rect r="r" b="b" t="t" l="l"/>
            <a:pathLst>
              <a:path h="2450523" w="2450523">
                <a:moveTo>
                  <a:pt x="0" y="0"/>
                </a:moveTo>
                <a:lnTo>
                  <a:pt x="2450523" y="0"/>
                </a:lnTo>
                <a:lnTo>
                  <a:pt x="2450523" y="2450523"/>
                </a:lnTo>
                <a:lnTo>
                  <a:pt x="0" y="24505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10800000">
            <a:off x="-69201" y="-246222"/>
            <a:ext cx="2651689" cy="2651689"/>
          </a:xfrm>
          <a:custGeom>
            <a:avLst/>
            <a:gdLst/>
            <a:ahLst/>
            <a:cxnLst/>
            <a:rect r="r" b="b" t="t" l="l"/>
            <a:pathLst>
              <a:path h="2651689" w="2651689">
                <a:moveTo>
                  <a:pt x="0" y="0"/>
                </a:moveTo>
                <a:lnTo>
                  <a:pt x="2651689" y="0"/>
                </a:lnTo>
                <a:lnTo>
                  <a:pt x="2651689" y="2651688"/>
                </a:lnTo>
                <a:lnTo>
                  <a:pt x="0" y="26516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2700000">
            <a:off x="16750015" y="5360938"/>
            <a:ext cx="3075969" cy="3075969"/>
          </a:xfrm>
          <a:custGeom>
            <a:avLst/>
            <a:gdLst/>
            <a:ahLst/>
            <a:cxnLst/>
            <a:rect r="r" b="b" t="t" l="l"/>
            <a:pathLst>
              <a:path h="3075969" w="3075969">
                <a:moveTo>
                  <a:pt x="0" y="0"/>
                </a:moveTo>
                <a:lnTo>
                  <a:pt x="3075970" y="0"/>
                </a:lnTo>
                <a:lnTo>
                  <a:pt x="3075970" y="3075969"/>
                </a:lnTo>
                <a:lnTo>
                  <a:pt x="0" y="30759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8100000">
            <a:off x="-1664239" y="1924527"/>
            <a:ext cx="3328479" cy="3328479"/>
          </a:xfrm>
          <a:custGeom>
            <a:avLst/>
            <a:gdLst/>
            <a:ahLst/>
            <a:cxnLst/>
            <a:rect r="r" b="b" t="t" l="l"/>
            <a:pathLst>
              <a:path h="3328479" w="3328479">
                <a:moveTo>
                  <a:pt x="0" y="0"/>
                </a:moveTo>
                <a:lnTo>
                  <a:pt x="3328478" y="0"/>
                </a:lnTo>
                <a:lnTo>
                  <a:pt x="3328478" y="3328479"/>
                </a:lnTo>
                <a:lnTo>
                  <a:pt x="0" y="33284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7440198" y="9460152"/>
            <a:ext cx="1658065" cy="1639977"/>
          </a:xfrm>
          <a:custGeom>
            <a:avLst/>
            <a:gdLst/>
            <a:ahLst/>
            <a:cxnLst/>
            <a:rect r="r" b="b" t="t" l="l"/>
            <a:pathLst>
              <a:path h="1639977" w="1658065">
                <a:moveTo>
                  <a:pt x="0" y="0"/>
                </a:moveTo>
                <a:lnTo>
                  <a:pt x="1658065" y="0"/>
                </a:lnTo>
                <a:lnTo>
                  <a:pt x="1658065" y="1639977"/>
                </a:lnTo>
                <a:lnTo>
                  <a:pt x="0" y="163997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10800000">
            <a:off x="-857871" y="-1035099"/>
            <a:ext cx="1794177" cy="1774605"/>
          </a:xfrm>
          <a:custGeom>
            <a:avLst/>
            <a:gdLst/>
            <a:ahLst/>
            <a:cxnLst/>
            <a:rect r="r" b="b" t="t" l="l"/>
            <a:pathLst>
              <a:path h="1774605" w="1794177">
                <a:moveTo>
                  <a:pt x="0" y="0"/>
                </a:moveTo>
                <a:lnTo>
                  <a:pt x="1794178" y="0"/>
                </a:lnTo>
                <a:lnTo>
                  <a:pt x="1794178" y="1774605"/>
                </a:lnTo>
                <a:lnTo>
                  <a:pt x="0" y="17746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16757558" y="9002084"/>
            <a:ext cx="1180071" cy="143754"/>
          </a:xfrm>
          <a:custGeom>
            <a:avLst/>
            <a:gdLst/>
            <a:ahLst/>
            <a:cxnLst/>
            <a:rect r="r" b="b" t="t" l="l"/>
            <a:pathLst>
              <a:path h="143754" w="1180071">
                <a:moveTo>
                  <a:pt x="0" y="0"/>
                </a:moveTo>
                <a:lnTo>
                  <a:pt x="1180071" y="0"/>
                </a:lnTo>
                <a:lnTo>
                  <a:pt x="1180071" y="143754"/>
                </a:lnTo>
                <a:lnTo>
                  <a:pt x="0" y="14375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10800000">
            <a:off x="398041" y="1079622"/>
            <a:ext cx="1276944" cy="155555"/>
          </a:xfrm>
          <a:custGeom>
            <a:avLst/>
            <a:gdLst/>
            <a:ahLst/>
            <a:cxnLst/>
            <a:rect r="r" b="b" t="t" l="l"/>
            <a:pathLst>
              <a:path h="155555" w="1276944">
                <a:moveTo>
                  <a:pt x="0" y="0"/>
                </a:moveTo>
                <a:lnTo>
                  <a:pt x="1276944" y="0"/>
                </a:lnTo>
                <a:lnTo>
                  <a:pt x="1276944" y="155555"/>
                </a:lnTo>
                <a:lnTo>
                  <a:pt x="0" y="15555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2" id="12"/>
          <p:cNvGrpSpPr/>
          <p:nvPr/>
        </p:nvGrpSpPr>
        <p:grpSpPr>
          <a:xfrm rot="0">
            <a:off x="2908697" y="1241246"/>
            <a:ext cx="14041875" cy="1030616"/>
            <a:chOff x="0" y="0"/>
            <a:chExt cx="4225675" cy="310147"/>
          </a:xfrm>
        </p:grpSpPr>
        <p:sp>
          <p:nvSpPr>
            <p:cNvPr name="Freeform 13" id="13"/>
            <p:cNvSpPr/>
            <p:nvPr/>
          </p:nvSpPr>
          <p:spPr>
            <a:xfrm flipH="false" flipV="false" rot="0">
              <a:off x="0" y="0"/>
              <a:ext cx="4225675" cy="310147"/>
            </a:xfrm>
            <a:custGeom>
              <a:avLst/>
              <a:gdLst/>
              <a:ahLst/>
              <a:cxnLst/>
              <a:rect r="r" b="b" t="t" l="l"/>
              <a:pathLst>
                <a:path h="310147" w="4225675">
                  <a:moveTo>
                    <a:pt x="0" y="0"/>
                  </a:moveTo>
                  <a:lnTo>
                    <a:pt x="4225675" y="0"/>
                  </a:lnTo>
                  <a:lnTo>
                    <a:pt x="4225675" y="310147"/>
                  </a:lnTo>
                  <a:lnTo>
                    <a:pt x="0" y="310147"/>
                  </a:lnTo>
                  <a:close/>
                </a:path>
              </a:pathLst>
            </a:custGeom>
            <a:gradFill rotWithShape="true">
              <a:gsLst>
                <a:gs pos="0">
                  <a:srgbClr val="000000">
                    <a:alpha val="100000"/>
                  </a:srgbClr>
                </a:gs>
                <a:gs pos="100000">
                  <a:srgbClr val="555555">
                    <a:alpha val="100000"/>
                  </a:srgbClr>
                </a:gs>
              </a:gsLst>
              <a:path path="circle">
                <a:fillToRect l="0" r="100000" t="0" b="100000"/>
              </a:path>
              <a:tileRect r="0" l="-100000" b="0" t="-100000"/>
            </a:gradFill>
          </p:spPr>
        </p:sp>
        <p:sp>
          <p:nvSpPr>
            <p:cNvPr name="TextBox 14" id="14"/>
            <p:cNvSpPr txBox="true"/>
            <p:nvPr/>
          </p:nvSpPr>
          <p:spPr>
            <a:xfrm>
              <a:off x="0" y="-57150"/>
              <a:ext cx="4225675" cy="367297"/>
            </a:xfrm>
            <a:prstGeom prst="rect">
              <a:avLst/>
            </a:prstGeom>
          </p:spPr>
          <p:txBody>
            <a:bodyPr anchor="ctr" rtlCol="false" tIns="50800" lIns="50800" bIns="50800" rIns="50800"/>
            <a:lstStyle/>
            <a:p>
              <a:pPr algn="ctr">
                <a:lnSpc>
                  <a:spcPts val="3223"/>
                </a:lnSpc>
              </a:pPr>
            </a:p>
          </p:txBody>
        </p:sp>
      </p:grpSp>
      <p:sp>
        <p:nvSpPr>
          <p:cNvPr name="Freeform 15" id="15"/>
          <p:cNvSpPr/>
          <p:nvPr/>
        </p:nvSpPr>
        <p:spPr>
          <a:xfrm flipH="false" flipV="false" rot="0">
            <a:off x="398041" y="2896288"/>
            <a:ext cx="11301259" cy="5707136"/>
          </a:xfrm>
          <a:custGeom>
            <a:avLst/>
            <a:gdLst/>
            <a:ahLst/>
            <a:cxnLst/>
            <a:rect r="r" b="b" t="t" l="l"/>
            <a:pathLst>
              <a:path h="5707136" w="11301259">
                <a:moveTo>
                  <a:pt x="0" y="0"/>
                </a:moveTo>
                <a:lnTo>
                  <a:pt x="11301259" y="0"/>
                </a:lnTo>
                <a:lnTo>
                  <a:pt x="11301259" y="5707136"/>
                </a:lnTo>
                <a:lnTo>
                  <a:pt x="0" y="5707136"/>
                </a:lnTo>
                <a:lnTo>
                  <a:pt x="0" y="0"/>
                </a:lnTo>
                <a:close/>
              </a:path>
            </a:pathLst>
          </a:custGeom>
          <a:blipFill>
            <a:blip r:embed="rId10"/>
            <a:stretch>
              <a:fillRect l="0" t="0" r="0" b="0"/>
            </a:stretch>
          </a:blipFill>
        </p:spPr>
      </p:sp>
      <p:sp>
        <p:nvSpPr>
          <p:cNvPr name="TextBox 16" id="16"/>
          <p:cNvSpPr txBox="true"/>
          <p:nvPr/>
        </p:nvSpPr>
        <p:spPr>
          <a:xfrm rot="0">
            <a:off x="2582488" y="1281534"/>
            <a:ext cx="14857709" cy="1614754"/>
          </a:xfrm>
          <a:prstGeom prst="rect">
            <a:avLst/>
          </a:prstGeom>
        </p:spPr>
        <p:txBody>
          <a:bodyPr anchor="t" rtlCol="false" tIns="0" lIns="0" bIns="0" rIns="0">
            <a:spAutoFit/>
          </a:bodyPr>
          <a:lstStyle/>
          <a:p>
            <a:pPr algn="ctr">
              <a:lnSpc>
                <a:spcPts val="6320"/>
              </a:lnSpc>
            </a:pPr>
            <a:r>
              <a:rPr lang="en-US" b="true" sz="4514">
                <a:solidFill>
                  <a:srgbClr val="FFFFFF"/>
                </a:solidFill>
                <a:latin typeface="Poppins Bold"/>
                <a:ea typeface="Poppins Bold"/>
                <a:cs typeface="Poppins Bold"/>
                <a:sym typeface="Poppins Bold"/>
              </a:rPr>
              <a:t>PREDICTIVE MODELS——TIME SERIES ANALYSIS</a:t>
            </a:r>
          </a:p>
          <a:p>
            <a:pPr algn="ctr">
              <a:lnSpc>
                <a:spcPts val="6320"/>
              </a:lnSpc>
              <a:spcBef>
                <a:spcPct val="0"/>
              </a:spcBef>
            </a:pPr>
          </a:p>
        </p:txBody>
      </p:sp>
      <p:sp>
        <p:nvSpPr>
          <p:cNvPr name="TextBox 17" id="17"/>
          <p:cNvSpPr txBox="true"/>
          <p:nvPr/>
        </p:nvSpPr>
        <p:spPr>
          <a:xfrm rot="0">
            <a:off x="11358203" y="2772463"/>
            <a:ext cx="6929797" cy="5380810"/>
          </a:xfrm>
          <a:prstGeom prst="rect">
            <a:avLst/>
          </a:prstGeom>
        </p:spPr>
        <p:txBody>
          <a:bodyPr anchor="t" rtlCol="false" tIns="0" lIns="0" bIns="0" rIns="0">
            <a:spAutoFit/>
          </a:bodyPr>
          <a:lstStyle/>
          <a:p>
            <a:pPr algn="ctr" marL="654626" indent="-327313" lvl="1">
              <a:lnSpc>
                <a:spcPts val="4244"/>
              </a:lnSpc>
              <a:buFont typeface="Arial"/>
              <a:buChar char="•"/>
            </a:pPr>
            <a:r>
              <a:rPr lang="en-US" sz="3032">
                <a:solidFill>
                  <a:srgbClr val="000000"/>
                </a:solidFill>
                <a:latin typeface="Times New Roman"/>
                <a:ea typeface="Times New Roman"/>
                <a:cs typeface="Times New Roman"/>
                <a:sym typeface="Times New Roman"/>
              </a:rPr>
              <a:t>Most Frequent Incidents: Trash/rubbish fires and outside waste fires—mostly low severity.</a:t>
            </a:r>
          </a:p>
          <a:p>
            <a:pPr algn="ctr" marL="654626" indent="-327313" lvl="1">
              <a:lnSpc>
                <a:spcPts val="4244"/>
              </a:lnSpc>
              <a:buFont typeface="Arial"/>
              <a:buChar char="•"/>
            </a:pPr>
            <a:r>
              <a:rPr lang="en-US" sz="3032">
                <a:solidFill>
                  <a:srgbClr val="000000"/>
                </a:solidFill>
                <a:latin typeface="Times New Roman"/>
                <a:ea typeface="Times New Roman"/>
                <a:cs typeface="Times New Roman"/>
                <a:sym typeface="Times New Roman"/>
              </a:rPr>
              <a:t>High-Severity Risks: Structural fires, boiler malfunctions, and undefined fires have a significant portion of severe cases.</a:t>
            </a:r>
          </a:p>
          <a:p>
            <a:pPr algn="ctr" marL="654626" indent="-327313" lvl="1">
              <a:lnSpc>
                <a:spcPts val="4244"/>
              </a:lnSpc>
              <a:buFont typeface="Arial"/>
              <a:buChar char="•"/>
            </a:pPr>
            <a:r>
              <a:rPr lang="en-US" sz="3032">
                <a:solidFill>
                  <a:srgbClr val="000000"/>
                </a:solidFill>
                <a:latin typeface="Times New Roman"/>
                <a:ea typeface="Times New Roman"/>
                <a:cs typeface="Times New Roman"/>
                <a:sym typeface="Times New Roman"/>
              </a:rPr>
              <a:t>Vegetation &amp; Grass Fires: Less frequent but can escalate in severity.</a:t>
            </a:r>
          </a:p>
          <a:p>
            <a:pPr algn="ctr">
              <a:lnSpc>
                <a:spcPts val="4244"/>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CECEC"/>
        </a:solidFill>
      </p:bgPr>
    </p:bg>
    <p:spTree>
      <p:nvGrpSpPr>
        <p:cNvPr id="1" name=""/>
        <p:cNvGrpSpPr/>
        <p:nvPr/>
      </p:nvGrpSpPr>
      <p:grpSpPr>
        <a:xfrm>
          <a:off x="0" y="0"/>
          <a:ext cx="0" cy="0"/>
          <a:chOff x="0" y="0"/>
          <a:chExt cx="0" cy="0"/>
        </a:xfrm>
      </p:grpSpPr>
      <p:sp>
        <p:nvSpPr>
          <p:cNvPr name="Freeform 2" id="2"/>
          <p:cNvSpPr/>
          <p:nvPr/>
        </p:nvSpPr>
        <p:spPr>
          <a:xfrm flipH="false" flipV="false" rot="0">
            <a:off x="15412587" y="7414263"/>
            <a:ext cx="3075969" cy="3075969"/>
          </a:xfrm>
          <a:custGeom>
            <a:avLst/>
            <a:gdLst/>
            <a:ahLst/>
            <a:cxnLst/>
            <a:rect r="r" b="b" t="t" l="l"/>
            <a:pathLst>
              <a:path h="3075969" w="3075969">
                <a:moveTo>
                  <a:pt x="0" y="0"/>
                </a:moveTo>
                <a:lnTo>
                  <a:pt x="3075970" y="0"/>
                </a:lnTo>
                <a:lnTo>
                  <a:pt x="3075970" y="3075970"/>
                </a:lnTo>
                <a:lnTo>
                  <a:pt x="0" y="30759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800000">
            <a:off x="-198113" y="-375135"/>
            <a:ext cx="3328479" cy="3328479"/>
          </a:xfrm>
          <a:custGeom>
            <a:avLst/>
            <a:gdLst/>
            <a:ahLst/>
            <a:cxnLst/>
            <a:rect r="r" b="b" t="t" l="l"/>
            <a:pathLst>
              <a:path h="3328479" w="3328479">
                <a:moveTo>
                  <a:pt x="0" y="0"/>
                </a:moveTo>
                <a:lnTo>
                  <a:pt x="3328478" y="0"/>
                </a:lnTo>
                <a:lnTo>
                  <a:pt x="3328478" y="3328479"/>
                </a:lnTo>
                <a:lnTo>
                  <a:pt x="0" y="33284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918901" y="7920577"/>
            <a:ext cx="2450523" cy="2450523"/>
          </a:xfrm>
          <a:custGeom>
            <a:avLst/>
            <a:gdLst/>
            <a:ahLst/>
            <a:cxnLst/>
            <a:rect r="r" b="b" t="t" l="l"/>
            <a:pathLst>
              <a:path h="2450523" w="2450523">
                <a:moveTo>
                  <a:pt x="0" y="0"/>
                </a:moveTo>
                <a:lnTo>
                  <a:pt x="2450523" y="0"/>
                </a:lnTo>
                <a:lnTo>
                  <a:pt x="2450523" y="2450523"/>
                </a:lnTo>
                <a:lnTo>
                  <a:pt x="0" y="24505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10800000">
            <a:off x="-69201" y="-246222"/>
            <a:ext cx="2651689" cy="2651689"/>
          </a:xfrm>
          <a:custGeom>
            <a:avLst/>
            <a:gdLst/>
            <a:ahLst/>
            <a:cxnLst/>
            <a:rect r="r" b="b" t="t" l="l"/>
            <a:pathLst>
              <a:path h="2651689" w="2651689">
                <a:moveTo>
                  <a:pt x="0" y="0"/>
                </a:moveTo>
                <a:lnTo>
                  <a:pt x="2651689" y="0"/>
                </a:lnTo>
                <a:lnTo>
                  <a:pt x="2651689" y="2651688"/>
                </a:lnTo>
                <a:lnTo>
                  <a:pt x="0" y="26516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2700000">
            <a:off x="16750015" y="5360938"/>
            <a:ext cx="3075969" cy="3075969"/>
          </a:xfrm>
          <a:custGeom>
            <a:avLst/>
            <a:gdLst/>
            <a:ahLst/>
            <a:cxnLst/>
            <a:rect r="r" b="b" t="t" l="l"/>
            <a:pathLst>
              <a:path h="3075969" w="3075969">
                <a:moveTo>
                  <a:pt x="0" y="0"/>
                </a:moveTo>
                <a:lnTo>
                  <a:pt x="3075970" y="0"/>
                </a:lnTo>
                <a:lnTo>
                  <a:pt x="3075970" y="3075969"/>
                </a:lnTo>
                <a:lnTo>
                  <a:pt x="0" y="30759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8100000">
            <a:off x="-1664239" y="1924527"/>
            <a:ext cx="3328479" cy="3328479"/>
          </a:xfrm>
          <a:custGeom>
            <a:avLst/>
            <a:gdLst/>
            <a:ahLst/>
            <a:cxnLst/>
            <a:rect r="r" b="b" t="t" l="l"/>
            <a:pathLst>
              <a:path h="3328479" w="3328479">
                <a:moveTo>
                  <a:pt x="0" y="0"/>
                </a:moveTo>
                <a:lnTo>
                  <a:pt x="3328478" y="0"/>
                </a:lnTo>
                <a:lnTo>
                  <a:pt x="3328478" y="3328479"/>
                </a:lnTo>
                <a:lnTo>
                  <a:pt x="0" y="33284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7440198" y="9460152"/>
            <a:ext cx="1658065" cy="1639977"/>
          </a:xfrm>
          <a:custGeom>
            <a:avLst/>
            <a:gdLst/>
            <a:ahLst/>
            <a:cxnLst/>
            <a:rect r="r" b="b" t="t" l="l"/>
            <a:pathLst>
              <a:path h="1639977" w="1658065">
                <a:moveTo>
                  <a:pt x="0" y="0"/>
                </a:moveTo>
                <a:lnTo>
                  <a:pt x="1658065" y="0"/>
                </a:lnTo>
                <a:lnTo>
                  <a:pt x="1658065" y="1639977"/>
                </a:lnTo>
                <a:lnTo>
                  <a:pt x="0" y="163997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10800000">
            <a:off x="-857871" y="-1035099"/>
            <a:ext cx="1794177" cy="1774605"/>
          </a:xfrm>
          <a:custGeom>
            <a:avLst/>
            <a:gdLst/>
            <a:ahLst/>
            <a:cxnLst/>
            <a:rect r="r" b="b" t="t" l="l"/>
            <a:pathLst>
              <a:path h="1774605" w="1794177">
                <a:moveTo>
                  <a:pt x="0" y="0"/>
                </a:moveTo>
                <a:lnTo>
                  <a:pt x="1794178" y="0"/>
                </a:lnTo>
                <a:lnTo>
                  <a:pt x="1794178" y="1774605"/>
                </a:lnTo>
                <a:lnTo>
                  <a:pt x="0" y="17746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16757558" y="9002084"/>
            <a:ext cx="1180071" cy="143754"/>
          </a:xfrm>
          <a:custGeom>
            <a:avLst/>
            <a:gdLst/>
            <a:ahLst/>
            <a:cxnLst/>
            <a:rect r="r" b="b" t="t" l="l"/>
            <a:pathLst>
              <a:path h="143754" w="1180071">
                <a:moveTo>
                  <a:pt x="0" y="0"/>
                </a:moveTo>
                <a:lnTo>
                  <a:pt x="1180071" y="0"/>
                </a:lnTo>
                <a:lnTo>
                  <a:pt x="1180071" y="143754"/>
                </a:lnTo>
                <a:lnTo>
                  <a:pt x="0" y="14375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10800000">
            <a:off x="398041" y="1079622"/>
            <a:ext cx="1276944" cy="155555"/>
          </a:xfrm>
          <a:custGeom>
            <a:avLst/>
            <a:gdLst/>
            <a:ahLst/>
            <a:cxnLst/>
            <a:rect r="r" b="b" t="t" l="l"/>
            <a:pathLst>
              <a:path h="155555" w="1276944">
                <a:moveTo>
                  <a:pt x="0" y="0"/>
                </a:moveTo>
                <a:lnTo>
                  <a:pt x="1276944" y="0"/>
                </a:lnTo>
                <a:lnTo>
                  <a:pt x="1276944" y="155555"/>
                </a:lnTo>
                <a:lnTo>
                  <a:pt x="0" y="15555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2" id="12"/>
          <p:cNvGrpSpPr/>
          <p:nvPr/>
        </p:nvGrpSpPr>
        <p:grpSpPr>
          <a:xfrm rot="0">
            <a:off x="2908697" y="1241246"/>
            <a:ext cx="14041875" cy="1030616"/>
            <a:chOff x="0" y="0"/>
            <a:chExt cx="4225675" cy="310147"/>
          </a:xfrm>
        </p:grpSpPr>
        <p:sp>
          <p:nvSpPr>
            <p:cNvPr name="Freeform 13" id="13"/>
            <p:cNvSpPr/>
            <p:nvPr/>
          </p:nvSpPr>
          <p:spPr>
            <a:xfrm flipH="false" flipV="false" rot="0">
              <a:off x="0" y="0"/>
              <a:ext cx="4225675" cy="310147"/>
            </a:xfrm>
            <a:custGeom>
              <a:avLst/>
              <a:gdLst/>
              <a:ahLst/>
              <a:cxnLst/>
              <a:rect r="r" b="b" t="t" l="l"/>
              <a:pathLst>
                <a:path h="310147" w="4225675">
                  <a:moveTo>
                    <a:pt x="0" y="0"/>
                  </a:moveTo>
                  <a:lnTo>
                    <a:pt x="4225675" y="0"/>
                  </a:lnTo>
                  <a:lnTo>
                    <a:pt x="4225675" y="310147"/>
                  </a:lnTo>
                  <a:lnTo>
                    <a:pt x="0" y="310147"/>
                  </a:lnTo>
                  <a:close/>
                </a:path>
              </a:pathLst>
            </a:custGeom>
            <a:gradFill rotWithShape="true">
              <a:gsLst>
                <a:gs pos="0">
                  <a:srgbClr val="000000">
                    <a:alpha val="100000"/>
                  </a:srgbClr>
                </a:gs>
                <a:gs pos="100000">
                  <a:srgbClr val="555555">
                    <a:alpha val="100000"/>
                  </a:srgbClr>
                </a:gs>
              </a:gsLst>
              <a:path path="circle">
                <a:fillToRect l="0" r="100000" t="0" b="100000"/>
              </a:path>
              <a:tileRect r="0" l="-100000" b="0" t="-100000"/>
            </a:gradFill>
          </p:spPr>
        </p:sp>
        <p:sp>
          <p:nvSpPr>
            <p:cNvPr name="TextBox 14" id="14"/>
            <p:cNvSpPr txBox="true"/>
            <p:nvPr/>
          </p:nvSpPr>
          <p:spPr>
            <a:xfrm>
              <a:off x="0" y="-57150"/>
              <a:ext cx="4225675" cy="367297"/>
            </a:xfrm>
            <a:prstGeom prst="rect">
              <a:avLst/>
            </a:prstGeom>
          </p:spPr>
          <p:txBody>
            <a:bodyPr anchor="ctr" rtlCol="false" tIns="50800" lIns="50800" bIns="50800" rIns="50800"/>
            <a:lstStyle/>
            <a:p>
              <a:pPr algn="ctr">
                <a:lnSpc>
                  <a:spcPts val="3223"/>
                </a:lnSpc>
              </a:pPr>
            </a:p>
          </p:txBody>
        </p:sp>
      </p:grpSp>
      <p:grpSp>
        <p:nvGrpSpPr>
          <p:cNvPr name="Group 15" id="15"/>
          <p:cNvGrpSpPr/>
          <p:nvPr/>
        </p:nvGrpSpPr>
        <p:grpSpPr>
          <a:xfrm rot="0">
            <a:off x="2908697" y="3600450"/>
            <a:ext cx="13204264" cy="4809434"/>
            <a:chOff x="0" y="0"/>
            <a:chExt cx="3477666" cy="1266682"/>
          </a:xfrm>
        </p:grpSpPr>
        <p:sp>
          <p:nvSpPr>
            <p:cNvPr name="Freeform 16" id="16"/>
            <p:cNvSpPr/>
            <p:nvPr/>
          </p:nvSpPr>
          <p:spPr>
            <a:xfrm flipH="false" flipV="false" rot="0">
              <a:off x="0" y="0"/>
              <a:ext cx="3477666" cy="1266682"/>
            </a:xfrm>
            <a:custGeom>
              <a:avLst/>
              <a:gdLst/>
              <a:ahLst/>
              <a:cxnLst/>
              <a:rect r="r" b="b" t="t" l="l"/>
              <a:pathLst>
                <a:path h="1266682" w="3477666">
                  <a:moveTo>
                    <a:pt x="29902" y="0"/>
                  </a:moveTo>
                  <a:lnTo>
                    <a:pt x="3447764" y="0"/>
                  </a:lnTo>
                  <a:cubicBezTo>
                    <a:pt x="3464278" y="0"/>
                    <a:pt x="3477666" y="13388"/>
                    <a:pt x="3477666" y="29902"/>
                  </a:cubicBezTo>
                  <a:lnTo>
                    <a:pt x="3477666" y="1236780"/>
                  </a:lnTo>
                  <a:cubicBezTo>
                    <a:pt x="3477666" y="1244711"/>
                    <a:pt x="3474515" y="1252316"/>
                    <a:pt x="3468908" y="1257924"/>
                  </a:cubicBezTo>
                  <a:cubicBezTo>
                    <a:pt x="3463300" y="1263532"/>
                    <a:pt x="3455694" y="1266682"/>
                    <a:pt x="3447764" y="1266682"/>
                  </a:cubicBezTo>
                  <a:lnTo>
                    <a:pt x="29902" y="1266682"/>
                  </a:lnTo>
                  <a:cubicBezTo>
                    <a:pt x="21972" y="1266682"/>
                    <a:pt x="14366" y="1263532"/>
                    <a:pt x="8758" y="1257924"/>
                  </a:cubicBezTo>
                  <a:cubicBezTo>
                    <a:pt x="3150" y="1252316"/>
                    <a:pt x="0" y="1244711"/>
                    <a:pt x="0" y="1236780"/>
                  </a:cubicBezTo>
                  <a:lnTo>
                    <a:pt x="0" y="29902"/>
                  </a:lnTo>
                  <a:cubicBezTo>
                    <a:pt x="0" y="21972"/>
                    <a:pt x="3150" y="14366"/>
                    <a:pt x="8758" y="8758"/>
                  </a:cubicBezTo>
                  <a:cubicBezTo>
                    <a:pt x="14366" y="3150"/>
                    <a:pt x="21972" y="0"/>
                    <a:pt x="29902" y="0"/>
                  </a:cubicBezTo>
                  <a:close/>
                </a:path>
              </a:pathLst>
            </a:custGeom>
            <a:solidFill>
              <a:srgbClr val="545454"/>
            </a:solidFill>
          </p:spPr>
        </p:sp>
        <p:sp>
          <p:nvSpPr>
            <p:cNvPr name="TextBox 17" id="17"/>
            <p:cNvSpPr txBox="true"/>
            <p:nvPr/>
          </p:nvSpPr>
          <p:spPr>
            <a:xfrm>
              <a:off x="0" y="-57150"/>
              <a:ext cx="3477666" cy="1323832"/>
            </a:xfrm>
            <a:prstGeom prst="rect">
              <a:avLst/>
            </a:prstGeom>
          </p:spPr>
          <p:txBody>
            <a:bodyPr anchor="ctr" rtlCol="false" tIns="50800" lIns="50800" bIns="50800" rIns="50800"/>
            <a:lstStyle/>
            <a:p>
              <a:pPr algn="ctr">
                <a:lnSpc>
                  <a:spcPts val="3223"/>
                </a:lnSpc>
              </a:pPr>
            </a:p>
          </p:txBody>
        </p:sp>
      </p:grpSp>
      <p:grpSp>
        <p:nvGrpSpPr>
          <p:cNvPr name="Group 18" id="18"/>
          <p:cNvGrpSpPr/>
          <p:nvPr/>
        </p:nvGrpSpPr>
        <p:grpSpPr>
          <a:xfrm rot="0">
            <a:off x="2218340" y="2698504"/>
            <a:ext cx="3086100" cy="851250"/>
            <a:chOff x="0" y="0"/>
            <a:chExt cx="812800" cy="224197"/>
          </a:xfrm>
        </p:grpSpPr>
        <p:sp>
          <p:nvSpPr>
            <p:cNvPr name="Freeform 19" id="19"/>
            <p:cNvSpPr/>
            <p:nvPr/>
          </p:nvSpPr>
          <p:spPr>
            <a:xfrm flipH="false" flipV="false" rot="0">
              <a:off x="0" y="0"/>
              <a:ext cx="812800" cy="224197"/>
            </a:xfrm>
            <a:custGeom>
              <a:avLst/>
              <a:gdLst/>
              <a:ahLst/>
              <a:cxnLst/>
              <a:rect r="r" b="b" t="t" l="l"/>
              <a:pathLst>
                <a:path h="224197" w="812800">
                  <a:moveTo>
                    <a:pt x="112099" y="0"/>
                  </a:moveTo>
                  <a:lnTo>
                    <a:pt x="700701" y="0"/>
                  </a:lnTo>
                  <a:cubicBezTo>
                    <a:pt x="730432" y="0"/>
                    <a:pt x="758944" y="11810"/>
                    <a:pt x="779967" y="32833"/>
                  </a:cubicBezTo>
                  <a:cubicBezTo>
                    <a:pt x="800990" y="53856"/>
                    <a:pt x="812800" y="82368"/>
                    <a:pt x="812800" y="112099"/>
                  </a:cubicBezTo>
                  <a:lnTo>
                    <a:pt x="812800" y="112099"/>
                  </a:lnTo>
                  <a:cubicBezTo>
                    <a:pt x="812800" y="141829"/>
                    <a:pt x="800990" y="170342"/>
                    <a:pt x="779967" y="191365"/>
                  </a:cubicBezTo>
                  <a:cubicBezTo>
                    <a:pt x="758944" y="212387"/>
                    <a:pt x="730432" y="224197"/>
                    <a:pt x="700701" y="224197"/>
                  </a:cubicBezTo>
                  <a:lnTo>
                    <a:pt x="112099" y="224197"/>
                  </a:lnTo>
                  <a:cubicBezTo>
                    <a:pt x="82368" y="224197"/>
                    <a:pt x="53856" y="212387"/>
                    <a:pt x="32833" y="191365"/>
                  </a:cubicBezTo>
                  <a:cubicBezTo>
                    <a:pt x="11810" y="170342"/>
                    <a:pt x="0" y="141829"/>
                    <a:pt x="0" y="112099"/>
                  </a:cubicBezTo>
                  <a:lnTo>
                    <a:pt x="0" y="112099"/>
                  </a:lnTo>
                  <a:cubicBezTo>
                    <a:pt x="0" y="82368"/>
                    <a:pt x="11810" y="53856"/>
                    <a:pt x="32833" y="32833"/>
                  </a:cubicBezTo>
                  <a:cubicBezTo>
                    <a:pt x="53856" y="11810"/>
                    <a:pt x="82368" y="0"/>
                    <a:pt x="112099" y="0"/>
                  </a:cubicBezTo>
                  <a:close/>
                </a:path>
              </a:pathLst>
            </a:custGeom>
            <a:solidFill>
              <a:srgbClr val="545454"/>
            </a:solidFill>
          </p:spPr>
        </p:sp>
        <p:sp>
          <p:nvSpPr>
            <p:cNvPr name="TextBox 20" id="20"/>
            <p:cNvSpPr txBox="true"/>
            <p:nvPr/>
          </p:nvSpPr>
          <p:spPr>
            <a:xfrm>
              <a:off x="0" y="-57150"/>
              <a:ext cx="812800" cy="281347"/>
            </a:xfrm>
            <a:prstGeom prst="rect">
              <a:avLst/>
            </a:prstGeom>
          </p:spPr>
          <p:txBody>
            <a:bodyPr anchor="ctr" rtlCol="false" tIns="50800" lIns="50800" bIns="50800" rIns="50800"/>
            <a:lstStyle/>
            <a:p>
              <a:pPr algn="ctr">
                <a:lnSpc>
                  <a:spcPts val="3223"/>
                </a:lnSpc>
              </a:pPr>
            </a:p>
          </p:txBody>
        </p:sp>
      </p:grpSp>
      <p:sp>
        <p:nvSpPr>
          <p:cNvPr name="TextBox 21" id="21"/>
          <p:cNvSpPr txBox="true"/>
          <p:nvPr/>
        </p:nvSpPr>
        <p:spPr>
          <a:xfrm rot="0">
            <a:off x="4159296" y="5216888"/>
            <a:ext cx="11253292" cy="1269962"/>
          </a:xfrm>
          <a:prstGeom prst="rect">
            <a:avLst/>
          </a:prstGeom>
        </p:spPr>
        <p:txBody>
          <a:bodyPr anchor="t" rtlCol="false" tIns="0" lIns="0" bIns="0" rIns="0">
            <a:spAutoFit/>
          </a:bodyPr>
          <a:lstStyle/>
          <a:p>
            <a:pPr algn="ctr">
              <a:lnSpc>
                <a:spcPts val="5108"/>
              </a:lnSpc>
            </a:pPr>
            <a:r>
              <a:rPr lang="en-US" b="true" sz="2902">
                <a:solidFill>
                  <a:srgbClr val="FFFFFF"/>
                </a:solidFill>
                <a:latin typeface="Poppins Bold"/>
                <a:ea typeface="Poppins Bold"/>
                <a:cs typeface="Poppins Bold"/>
                <a:sym typeface="Poppins Bold"/>
              </a:rPr>
              <a:t>What are the temporal patterns in fire incidents, such as seasonality or trends over the years?</a:t>
            </a:r>
          </a:p>
        </p:txBody>
      </p:sp>
      <p:sp>
        <p:nvSpPr>
          <p:cNvPr name="TextBox 22" id="22"/>
          <p:cNvSpPr txBox="true"/>
          <p:nvPr/>
        </p:nvSpPr>
        <p:spPr>
          <a:xfrm rot="0">
            <a:off x="2582488" y="1281534"/>
            <a:ext cx="14857709" cy="1614754"/>
          </a:xfrm>
          <a:prstGeom prst="rect">
            <a:avLst/>
          </a:prstGeom>
        </p:spPr>
        <p:txBody>
          <a:bodyPr anchor="t" rtlCol="false" tIns="0" lIns="0" bIns="0" rIns="0">
            <a:spAutoFit/>
          </a:bodyPr>
          <a:lstStyle/>
          <a:p>
            <a:pPr algn="ctr">
              <a:lnSpc>
                <a:spcPts val="6320"/>
              </a:lnSpc>
            </a:pPr>
            <a:r>
              <a:rPr lang="en-US" b="true" sz="4514">
                <a:solidFill>
                  <a:srgbClr val="FFFFFF"/>
                </a:solidFill>
                <a:latin typeface="Poppins Bold"/>
                <a:ea typeface="Poppins Bold"/>
                <a:cs typeface="Poppins Bold"/>
                <a:sym typeface="Poppins Bold"/>
              </a:rPr>
              <a:t>PREDICTIVE MODELS——TIME SERIES ANALYSIS</a:t>
            </a:r>
          </a:p>
          <a:p>
            <a:pPr algn="ctr">
              <a:lnSpc>
                <a:spcPts val="6320"/>
              </a:lnSpc>
              <a:spcBef>
                <a:spcPct val="0"/>
              </a:spcBef>
            </a:pPr>
          </a:p>
        </p:txBody>
      </p:sp>
      <p:sp>
        <p:nvSpPr>
          <p:cNvPr name="TextBox 23" id="23"/>
          <p:cNvSpPr txBox="true"/>
          <p:nvPr/>
        </p:nvSpPr>
        <p:spPr>
          <a:xfrm rot="0">
            <a:off x="2642816" y="2877144"/>
            <a:ext cx="1988418" cy="483811"/>
          </a:xfrm>
          <a:prstGeom prst="rect">
            <a:avLst/>
          </a:prstGeom>
        </p:spPr>
        <p:txBody>
          <a:bodyPr anchor="t" rtlCol="false" tIns="0" lIns="0" bIns="0" rIns="0">
            <a:spAutoFit/>
          </a:bodyPr>
          <a:lstStyle/>
          <a:p>
            <a:pPr algn="ctr">
              <a:lnSpc>
                <a:spcPts val="3783"/>
              </a:lnSpc>
              <a:spcBef>
                <a:spcPct val="0"/>
              </a:spcBef>
            </a:pPr>
            <a:r>
              <a:rPr lang="en-US" b="true" sz="2702">
                <a:solidFill>
                  <a:srgbClr val="FFFFFF"/>
                </a:solidFill>
                <a:latin typeface="Poppins Bold"/>
                <a:ea typeface="Poppins Bold"/>
                <a:cs typeface="Poppins Bold"/>
                <a:sym typeface="Poppins Bold"/>
              </a:rPr>
              <a:t>Questions 1</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CECE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198113" y="-375135"/>
            <a:ext cx="3328479" cy="3328479"/>
          </a:xfrm>
          <a:custGeom>
            <a:avLst/>
            <a:gdLst/>
            <a:ahLst/>
            <a:cxnLst/>
            <a:rect r="r" b="b" t="t" l="l"/>
            <a:pathLst>
              <a:path h="3328479" w="3328479">
                <a:moveTo>
                  <a:pt x="0" y="0"/>
                </a:moveTo>
                <a:lnTo>
                  <a:pt x="3328478" y="0"/>
                </a:lnTo>
                <a:lnTo>
                  <a:pt x="3328478" y="3328479"/>
                </a:lnTo>
                <a:lnTo>
                  <a:pt x="0" y="33284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800000">
            <a:off x="-69201" y="-246222"/>
            <a:ext cx="2651689" cy="2651689"/>
          </a:xfrm>
          <a:custGeom>
            <a:avLst/>
            <a:gdLst/>
            <a:ahLst/>
            <a:cxnLst/>
            <a:rect r="r" b="b" t="t" l="l"/>
            <a:pathLst>
              <a:path h="2651689" w="2651689">
                <a:moveTo>
                  <a:pt x="0" y="0"/>
                </a:moveTo>
                <a:lnTo>
                  <a:pt x="2651689" y="0"/>
                </a:lnTo>
                <a:lnTo>
                  <a:pt x="2651689" y="2651688"/>
                </a:lnTo>
                <a:lnTo>
                  <a:pt x="0" y="26516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700000">
            <a:off x="16750015" y="5360938"/>
            <a:ext cx="3075969" cy="3075969"/>
          </a:xfrm>
          <a:custGeom>
            <a:avLst/>
            <a:gdLst/>
            <a:ahLst/>
            <a:cxnLst/>
            <a:rect r="r" b="b" t="t" l="l"/>
            <a:pathLst>
              <a:path h="3075969" w="3075969">
                <a:moveTo>
                  <a:pt x="0" y="0"/>
                </a:moveTo>
                <a:lnTo>
                  <a:pt x="3075970" y="0"/>
                </a:lnTo>
                <a:lnTo>
                  <a:pt x="3075970" y="3075969"/>
                </a:lnTo>
                <a:lnTo>
                  <a:pt x="0" y="30759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8100000">
            <a:off x="-1664239" y="1924527"/>
            <a:ext cx="3328479" cy="3328479"/>
          </a:xfrm>
          <a:custGeom>
            <a:avLst/>
            <a:gdLst/>
            <a:ahLst/>
            <a:cxnLst/>
            <a:rect r="r" b="b" t="t" l="l"/>
            <a:pathLst>
              <a:path h="3328479" w="3328479">
                <a:moveTo>
                  <a:pt x="0" y="0"/>
                </a:moveTo>
                <a:lnTo>
                  <a:pt x="3328478" y="0"/>
                </a:lnTo>
                <a:lnTo>
                  <a:pt x="3328478" y="3328479"/>
                </a:lnTo>
                <a:lnTo>
                  <a:pt x="0" y="33284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0800000">
            <a:off x="-857871" y="-1035099"/>
            <a:ext cx="1794177" cy="1774605"/>
          </a:xfrm>
          <a:custGeom>
            <a:avLst/>
            <a:gdLst/>
            <a:ahLst/>
            <a:cxnLst/>
            <a:rect r="r" b="b" t="t" l="l"/>
            <a:pathLst>
              <a:path h="1774605" w="1794177">
                <a:moveTo>
                  <a:pt x="0" y="0"/>
                </a:moveTo>
                <a:lnTo>
                  <a:pt x="1794178" y="0"/>
                </a:lnTo>
                <a:lnTo>
                  <a:pt x="1794178" y="1774605"/>
                </a:lnTo>
                <a:lnTo>
                  <a:pt x="0" y="17746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6757558" y="9002084"/>
            <a:ext cx="1180071" cy="143754"/>
          </a:xfrm>
          <a:custGeom>
            <a:avLst/>
            <a:gdLst/>
            <a:ahLst/>
            <a:cxnLst/>
            <a:rect r="r" b="b" t="t" l="l"/>
            <a:pathLst>
              <a:path h="143754" w="1180071">
                <a:moveTo>
                  <a:pt x="0" y="0"/>
                </a:moveTo>
                <a:lnTo>
                  <a:pt x="1180071" y="0"/>
                </a:lnTo>
                <a:lnTo>
                  <a:pt x="1180071" y="143754"/>
                </a:lnTo>
                <a:lnTo>
                  <a:pt x="0" y="14375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10800000">
            <a:off x="398041" y="1079622"/>
            <a:ext cx="1276944" cy="155555"/>
          </a:xfrm>
          <a:custGeom>
            <a:avLst/>
            <a:gdLst/>
            <a:ahLst/>
            <a:cxnLst/>
            <a:rect r="r" b="b" t="t" l="l"/>
            <a:pathLst>
              <a:path h="155555" w="1276944">
                <a:moveTo>
                  <a:pt x="0" y="0"/>
                </a:moveTo>
                <a:lnTo>
                  <a:pt x="1276944" y="0"/>
                </a:lnTo>
                <a:lnTo>
                  <a:pt x="1276944" y="155555"/>
                </a:lnTo>
                <a:lnTo>
                  <a:pt x="0" y="15555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9" id="9"/>
          <p:cNvGrpSpPr/>
          <p:nvPr/>
        </p:nvGrpSpPr>
        <p:grpSpPr>
          <a:xfrm rot="0">
            <a:off x="2908697" y="1241246"/>
            <a:ext cx="14041875" cy="1030616"/>
            <a:chOff x="0" y="0"/>
            <a:chExt cx="4225675" cy="310147"/>
          </a:xfrm>
        </p:grpSpPr>
        <p:sp>
          <p:nvSpPr>
            <p:cNvPr name="Freeform 10" id="10"/>
            <p:cNvSpPr/>
            <p:nvPr/>
          </p:nvSpPr>
          <p:spPr>
            <a:xfrm flipH="false" flipV="false" rot="0">
              <a:off x="0" y="0"/>
              <a:ext cx="4225675" cy="310147"/>
            </a:xfrm>
            <a:custGeom>
              <a:avLst/>
              <a:gdLst/>
              <a:ahLst/>
              <a:cxnLst/>
              <a:rect r="r" b="b" t="t" l="l"/>
              <a:pathLst>
                <a:path h="310147" w="4225675">
                  <a:moveTo>
                    <a:pt x="0" y="0"/>
                  </a:moveTo>
                  <a:lnTo>
                    <a:pt x="4225675" y="0"/>
                  </a:lnTo>
                  <a:lnTo>
                    <a:pt x="4225675" y="310147"/>
                  </a:lnTo>
                  <a:lnTo>
                    <a:pt x="0" y="310147"/>
                  </a:lnTo>
                  <a:close/>
                </a:path>
              </a:pathLst>
            </a:custGeom>
            <a:gradFill rotWithShape="true">
              <a:gsLst>
                <a:gs pos="0">
                  <a:srgbClr val="000000">
                    <a:alpha val="100000"/>
                  </a:srgbClr>
                </a:gs>
                <a:gs pos="100000">
                  <a:srgbClr val="555555">
                    <a:alpha val="100000"/>
                  </a:srgbClr>
                </a:gs>
              </a:gsLst>
              <a:path path="circle">
                <a:fillToRect l="0" r="100000" t="0" b="100000"/>
              </a:path>
              <a:tileRect r="0" l="-100000" b="0" t="-100000"/>
            </a:gradFill>
          </p:spPr>
        </p:sp>
        <p:sp>
          <p:nvSpPr>
            <p:cNvPr name="TextBox 11" id="11"/>
            <p:cNvSpPr txBox="true"/>
            <p:nvPr/>
          </p:nvSpPr>
          <p:spPr>
            <a:xfrm>
              <a:off x="0" y="-57150"/>
              <a:ext cx="4225675" cy="367297"/>
            </a:xfrm>
            <a:prstGeom prst="rect">
              <a:avLst/>
            </a:prstGeom>
          </p:spPr>
          <p:txBody>
            <a:bodyPr anchor="ctr" rtlCol="false" tIns="50800" lIns="50800" bIns="50800" rIns="50800"/>
            <a:lstStyle/>
            <a:p>
              <a:pPr algn="ctr">
                <a:lnSpc>
                  <a:spcPts val="3223"/>
                </a:lnSpc>
              </a:pPr>
            </a:p>
          </p:txBody>
        </p:sp>
      </p:grpSp>
      <p:sp>
        <p:nvSpPr>
          <p:cNvPr name="Freeform 12" id="12"/>
          <p:cNvSpPr/>
          <p:nvPr/>
        </p:nvSpPr>
        <p:spPr>
          <a:xfrm flipH="false" flipV="false" rot="0">
            <a:off x="988076" y="3176147"/>
            <a:ext cx="16359517" cy="5603135"/>
          </a:xfrm>
          <a:custGeom>
            <a:avLst/>
            <a:gdLst/>
            <a:ahLst/>
            <a:cxnLst/>
            <a:rect r="r" b="b" t="t" l="l"/>
            <a:pathLst>
              <a:path h="5603135" w="16359517">
                <a:moveTo>
                  <a:pt x="0" y="0"/>
                </a:moveTo>
                <a:lnTo>
                  <a:pt x="16359518" y="0"/>
                </a:lnTo>
                <a:lnTo>
                  <a:pt x="16359518" y="5603134"/>
                </a:lnTo>
                <a:lnTo>
                  <a:pt x="0" y="560313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3" id="13"/>
          <p:cNvSpPr txBox="true"/>
          <p:nvPr/>
        </p:nvSpPr>
        <p:spPr>
          <a:xfrm rot="0">
            <a:off x="2582488" y="1281534"/>
            <a:ext cx="14857709" cy="1614754"/>
          </a:xfrm>
          <a:prstGeom prst="rect">
            <a:avLst/>
          </a:prstGeom>
        </p:spPr>
        <p:txBody>
          <a:bodyPr anchor="t" rtlCol="false" tIns="0" lIns="0" bIns="0" rIns="0">
            <a:spAutoFit/>
          </a:bodyPr>
          <a:lstStyle/>
          <a:p>
            <a:pPr algn="ctr">
              <a:lnSpc>
                <a:spcPts val="6320"/>
              </a:lnSpc>
            </a:pPr>
            <a:r>
              <a:rPr lang="en-US" b="true" sz="4514">
                <a:solidFill>
                  <a:srgbClr val="FFFFFF"/>
                </a:solidFill>
                <a:latin typeface="Poppins Bold"/>
                <a:ea typeface="Poppins Bold"/>
                <a:cs typeface="Poppins Bold"/>
                <a:sym typeface="Poppins Bold"/>
              </a:rPr>
              <a:t>PREDICTIVE MODELS——TIME SERIES ANALYSIS</a:t>
            </a:r>
          </a:p>
          <a:p>
            <a:pPr algn="ctr">
              <a:lnSpc>
                <a:spcPts val="6320"/>
              </a:lnSpc>
              <a:spcBef>
                <a:spcPct val="0"/>
              </a:spcBef>
            </a:pPr>
          </a:p>
        </p:txBody>
      </p:sp>
      <p:sp>
        <p:nvSpPr>
          <p:cNvPr name="TextBox 14" id="14"/>
          <p:cNvSpPr txBox="true"/>
          <p:nvPr/>
        </p:nvSpPr>
        <p:spPr>
          <a:xfrm rot="0">
            <a:off x="1674985" y="4949679"/>
            <a:ext cx="2529423" cy="1998921"/>
          </a:xfrm>
          <a:prstGeom prst="rect">
            <a:avLst/>
          </a:prstGeom>
        </p:spPr>
        <p:txBody>
          <a:bodyPr anchor="t" rtlCol="false" tIns="0" lIns="0" bIns="0" rIns="0">
            <a:spAutoFit/>
          </a:bodyPr>
          <a:lstStyle/>
          <a:p>
            <a:pPr algn="ctr">
              <a:lnSpc>
                <a:spcPts val="3223"/>
              </a:lnSpc>
              <a:spcBef>
                <a:spcPct val="0"/>
              </a:spcBef>
            </a:pPr>
            <a:r>
              <a:rPr lang="en-US" sz="2302">
                <a:solidFill>
                  <a:srgbClr val="000000"/>
                </a:solidFill>
                <a:latin typeface="Poppins"/>
                <a:ea typeface="Poppins"/>
                <a:cs typeface="Poppins"/>
                <a:sym typeface="Poppins"/>
              </a:rPr>
              <a:t>Captures seasonal trends and predicts future fire occurrences.</a:t>
            </a:r>
          </a:p>
        </p:txBody>
      </p:sp>
      <p:sp>
        <p:nvSpPr>
          <p:cNvPr name="TextBox 15" id="15"/>
          <p:cNvSpPr txBox="true"/>
          <p:nvPr/>
        </p:nvSpPr>
        <p:spPr>
          <a:xfrm rot="0">
            <a:off x="10011343" y="5292341"/>
            <a:ext cx="2420261" cy="1998921"/>
          </a:xfrm>
          <a:prstGeom prst="rect">
            <a:avLst/>
          </a:prstGeom>
        </p:spPr>
        <p:txBody>
          <a:bodyPr anchor="t" rtlCol="false" tIns="0" lIns="0" bIns="0" rIns="0">
            <a:spAutoFit/>
          </a:bodyPr>
          <a:lstStyle/>
          <a:p>
            <a:pPr algn="ctr">
              <a:lnSpc>
                <a:spcPts val="3223"/>
              </a:lnSpc>
              <a:spcBef>
                <a:spcPct val="0"/>
              </a:spcBef>
            </a:pPr>
            <a:r>
              <a:rPr lang="en-US" sz="2302">
                <a:solidFill>
                  <a:srgbClr val="000000"/>
                </a:solidFill>
                <a:latin typeface="Poppins"/>
                <a:ea typeface="Poppins"/>
                <a:cs typeface="Poppins"/>
                <a:sym typeface="Poppins"/>
              </a:rPr>
              <a:t>Predicted fire occurrences for 2025, showing a similar seasonal pattern</a:t>
            </a:r>
          </a:p>
        </p:txBody>
      </p:sp>
      <p:sp>
        <p:nvSpPr>
          <p:cNvPr name="TextBox 16" id="16"/>
          <p:cNvSpPr txBox="true"/>
          <p:nvPr/>
        </p:nvSpPr>
        <p:spPr>
          <a:xfrm rot="0">
            <a:off x="5445425" y="4485821"/>
            <a:ext cx="3205644" cy="4089976"/>
          </a:xfrm>
          <a:prstGeom prst="rect">
            <a:avLst/>
          </a:prstGeom>
        </p:spPr>
        <p:txBody>
          <a:bodyPr anchor="t" rtlCol="false" tIns="0" lIns="0" bIns="0" rIns="0">
            <a:spAutoFit/>
          </a:bodyPr>
          <a:lstStyle/>
          <a:p>
            <a:pPr algn="ctr">
              <a:lnSpc>
                <a:spcPts val="2943"/>
              </a:lnSpc>
              <a:spcBef>
                <a:spcPct val="0"/>
              </a:spcBef>
            </a:pPr>
            <a:r>
              <a:rPr lang="en-US" sz="2102">
                <a:solidFill>
                  <a:srgbClr val="000000"/>
                </a:solidFill>
                <a:latin typeface="Poppins"/>
                <a:ea typeface="Poppins"/>
                <a:cs typeface="Poppins"/>
                <a:sym typeface="Poppins"/>
              </a:rPr>
              <a:t>C</a:t>
            </a:r>
            <a:r>
              <a:rPr lang="en-US" sz="2102">
                <a:solidFill>
                  <a:srgbClr val="000000"/>
                </a:solidFill>
                <a:latin typeface="Poppins"/>
                <a:ea typeface="Poppins"/>
                <a:cs typeface="Poppins"/>
                <a:sym typeface="Poppins"/>
              </a:rPr>
              <a:t>apture long-term dependencies through self-attention mechanisms and its lower error in capturing outlier fluctuations than traditional models (e.g. ARIMA, Prophet)can better analyze the nonlinear mutation of data</a:t>
            </a:r>
          </a:p>
        </p:txBody>
      </p:sp>
      <p:sp>
        <p:nvSpPr>
          <p:cNvPr name="TextBox 17" id="17"/>
          <p:cNvSpPr txBox="true"/>
          <p:nvPr/>
        </p:nvSpPr>
        <p:spPr>
          <a:xfrm rot="0">
            <a:off x="14337297" y="4892291"/>
            <a:ext cx="2420261" cy="2398971"/>
          </a:xfrm>
          <a:prstGeom prst="rect">
            <a:avLst/>
          </a:prstGeom>
        </p:spPr>
        <p:txBody>
          <a:bodyPr anchor="t" rtlCol="false" tIns="0" lIns="0" bIns="0" rIns="0">
            <a:spAutoFit/>
          </a:bodyPr>
          <a:lstStyle/>
          <a:p>
            <a:pPr algn="ctr">
              <a:lnSpc>
                <a:spcPts val="3223"/>
              </a:lnSpc>
              <a:spcBef>
                <a:spcPct val="0"/>
              </a:spcBef>
            </a:pPr>
            <a:r>
              <a:rPr lang="en-US" sz="2302">
                <a:solidFill>
                  <a:srgbClr val="000000"/>
                </a:solidFill>
                <a:latin typeface="Poppins"/>
                <a:ea typeface="Poppins"/>
                <a:cs typeface="Poppins"/>
                <a:sym typeface="Poppins"/>
              </a:rPr>
              <a:t>P</a:t>
            </a:r>
            <a:r>
              <a:rPr lang="en-US" sz="2302">
                <a:solidFill>
                  <a:srgbClr val="000000"/>
                </a:solidFill>
                <a:latin typeface="Poppins"/>
                <a:ea typeface="Poppins"/>
                <a:cs typeface="Poppins"/>
                <a:sym typeface="Poppins"/>
              </a:rPr>
              <a:t>rovide data support for the accurate prevention and control of Boston fire.</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CECE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198113" y="-375135"/>
            <a:ext cx="3328479" cy="3328479"/>
          </a:xfrm>
          <a:custGeom>
            <a:avLst/>
            <a:gdLst/>
            <a:ahLst/>
            <a:cxnLst/>
            <a:rect r="r" b="b" t="t" l="l"/>
            <a:pathLst>
              <a:path h="3328479" w="3328479">
                <a:moveTo>
                  <a:pt x="0" y="0"/>
                </a:moveTo>
                <a:lnTo>
                  <a:pt x="3328478" y="0"/>
                </a:lnTo>
                <a:lnTo>
                  <a:pt x="3328478" y="3328479"/>
                </a:lnTo>
                <a:lnTo>
                  <a:pt x="0" y="33284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800000">
            <a:off x="-69201" y="-246222"/>
            <a:ext cx="2651689" cy="2651689"/>
          </a:xfrm>
          <a:custGeom>
            <a:avLst/>
            <a:gdLst/>
            <a:ahLst/>
            <a:cxnLst/>
            <a:rect r="r" b="b" t="t" l="l"/>
            <a:pathLst>
              <a:path h="2651689" w="2651689">
                <a:moveTo>
                  <a:pt x="0" y="0"/>
                </a:moveTo>
                <a:lnTo>
                  <a:pt x="2651689" y="0"/>
                </a:lnTo>
                <a:lnTo>
                  <a:pt x="2651689" y="2651688"/>
                </a:lnTo>
                <a:lnTo>
                  <a:pt x="0" y="26516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8100000">
            <a:off x="-1664239" y="1924527"/>
            <a:ext cx="3328479" cy="3328479"/>
          </a:xfrm>
          <a:custGeom>
            <a:avLst/>
            <a:gdLst/>
            <a:ahLst/>
            <a:cxnLst/>
            <a:rect r="r" b="b" t="t" l="l"/>
            <a:pathLst>
              <a:path h="3328479" w="3328479">
                <a:moveTo>
                  <a:pt x="0" y="0"/>
                </a:moveTo>
                <a:lnTo>
                  <a:pt x="3328478" y="0"/>
                </a:lnTo>
                <a:lnTo>
                  <a:pt x="3328478" y="3328479"/>
                </a:lnTo>
                <a:lnTo>
                  <a:pt x="0" y="33284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10800000">
            <a:off x="-857871" y="-1035099"/>
            <a:ext cx="1794177" cy="1774605"/>
          </a:xfrm>
          <a:custGeom>
            <a:avLst/>
            <a:gdLst/>
            <a:ahLst/>
            <a:cxnLst/>
            <a:rect r="r" b="b" t="t" l="l"/>
            <a:pathLst>
              <a:path h="1774605" w="1794177">
                <a:moveTo>
                  <a:pt x="0" y="0"/>
                </a:moveTo>
                <a:lnTo>
                  <a:pt x="1794178" y="0"/>
                </a:lnTo>
                <a:lnTo>
                  <a:pt x="1794178" y="1774605"/>
                </a:lnTo>
                <a:lnTo>
                  <a:pt x="0" y="17746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10800000">
            <a:off x="398041" y="1079622"/>
            <a:ext cx="1276944" cy="155555"/>
          </a:xfrm>
          <a:custGeom>
            <a:avLst/>
            <a:gdLst/>
            <a:ahLst/>
            <a:cxnLst/>
            <a:rect r="r" b="b" t="t" l="l"/>
            <a:pathLst>
              <a:path h="155555" w="1276944">
                <a:moveTo>
                  <a:pt x="0" y="0"/>
                </a:moveTo>
                <a:lnTo>
                  <a:pt x="1276944" y="0"/>
                </a:lnTo>
                <a:lnTo>
                  <a:pt x="1276944" y="155555"/>
                </a:lnTo>
                <a:lnTo>
                  <a:pt x="0" y="15555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7" id="7"/>
          <p:cNvGrpSpPr/>
          <p:nvPr/>
        </p:nvGrpSpPr>
        <p:grpSpPr>
          <a:xfrm rot="0">
            <a:off x="2908697" y="1241246"/>
            <a:ext cx="14041875" cy="1030616"/>
            <a:chOff x="0" y="0"/>
            <a:chExt cx="4225675" cy="310147"/>
          </a:xfrm>
        </p:grpSpPr>
        <p:sp>
          <p:nvSpPr>
            <p:cNvPr name="Freeform 8" id="8"/>
            <p:cNvSpPr/>
            <p:nvPr/>
          </p:nvSpPr>
          <p:spPr>
            <a:xfrm flipH="false" flipV="false" rot="0">
              <a:off x="0" y="0"/>
              <a:ext cx="4225675" cy="310147"/>
            </a:xfrm>
            <a:custGeom>
              <a:avLst/>
              <a:gdLst/>
              <a:ahLst/>
              <a:cxnLst/>
              <a:rect r="r" b="b" t="t" l="l"/>
              <a:pathLst>
                <a:path h="310147" w="4225675">
                  <a:moveTo>
                    <a:pt x="0" y="0"/>
                  </a:moveTo>
                  <a:lnTo>
                    <a:pt x="4225675" y="0"/>
                  </a:lnTo>
                  <a:lnTo>
                    <a:pt x="4225675" y="310147"/>
                  </a:lnTo>
                  <a:lnTo>
                    <a:pt x="0" y="310147"/>
                  </a:lnTo>
                  <a:close/>
                </a:path>
              </a:pathLst>
            </a:custGeom>
            <a:gradFill rotWithShape="true">
              <a:gsLst>
                <a:gs pos="0">
                  <a:srgbClr val="000000">
                    <a:alpha val="100000"/>
                  </a:srgbClr>
                </a:gs>
                <a:gs pos="100000">
                  <a:srgbClr val="555555">
                    <a:alpha val="100000"/>
                  </a:srgbClr>
                </a:gs>
              </a:gsLst>
              <a:path path="circle">
                <a:fillToRect l="0" r="100000" t="0" b="100000"/>
              </a:path>
              <a:tileRect r="0" l="-100000" b="0" t="-100000"/>
            </a:gradFill>
          </p:spPr>
        </p:sp>
        <p:sp>
          <p:nvSpPr>
            <p:cNvPr name="TextBox 9" id="9"/>
            <p:cNvSpPr txBox="true"/>
            <p:nvPr/>
          </p:nvSpPr>
          <p:spPr>
            <a:xfrm>
              <a:off x="0" y="-57150"/>
              <a:ext cx="4225675" cy="367297"/>
            </a:xfrm>
            <a:prstGeom prst="rect">
              <a:avLst/>
            </a:prstGeom>
          </p:spPr>
          <p:txBody>
            <a:bodyPr anchor="ctr" rtlCol="false" tIns="50800" lIns="50800" bIns="50800" rIns="50800"/>
            <a:lstStyle/>
            <a:p>
              <a:pPr algn="ctr">
                <a:lnSpc>
                  <a:spcPts val="3223"/>
                </a:lnSpc>
              </a:pPr>
            </a:p>
          </p:txBody>
        </p:sp>
      </p:grpSp>
      <p:sp>
        <p:nvSpPr>
          <p:cNvPr name="Freeform 10" id="10"/>
          <p:cNvSpPr/>
          <p:nvPr/>
        </p:nvSpPr>
        <p:spPr>
          <a:xfrm flipH="false" flipV="false" rot="0">
            <a:off x="1036513" y="3075129"/>
            <a:ext cx="9305404" cy="5734455"/>
          </a:xfrm>
          <a:custGeom>
            <a:avLst/>
            <a:gdLst/>
            <a:ahLst/>
            <a:cxnLst/>
            <a:rect r="r" b="b" t="t" l="l"/>
            <a:pathLst>
              <a:path h="5734455" w="9305404">
                <a:moveTo>
                  <a:pt x="0" y="0"/>
                </a:moveTo>
                <a:lnTo>
                  <a:pt x="9305404" y="0"/>
                </a:lnTo>
                <a:lnTo>
                  <a:pt x="9305404" y="5734455"/>
                </a:lnTo>
                <a:lnTo>
                  <a:pt x="0" y="5734455"/>
                </a:lnTo>
                <a:lnTo>
                  <a:pt x="0" y="0"/>
                </a:lnTo>
                <a:close/>
              </a:path>
            </a:pathLst>
          </a:custGeom>
          <a:blipFill>
            <a:blip r:embed="rId10"/>
            <a:stretch>
              <a:fillRect l="0" t="0" r="0" b="0"/>
            </a:stretch>
          </a:blipFill>
        </p:spPr>
      </p:sp>
      <p:grpSp>
        <p:nvGrpSpPr>
          <p:cNvPr name="Group 11" id="11"/>
          <p:cNvGrpSpPr/>
          <p:nvPr/>
        </p:nvGrpSpPr>
        <p:grpSpPr>
          <a:xfrm rot="0">
            <a:off x="10825088" y="3075129"/>
            <a:ext cx="6962405" cy="4796151"/>
            <a:chOff x="0" y="0"/>
            <a:chExt cx="1833720" cy="1263184"/>
          </a:xfrm>
        </p:grpSpPr>
        <p:sp>
          <p:nvSpPr>
            <p:cNvPr name="Freeform 12" id="12"/>
            <p:cNvSpPr/>
            <p:nvPr/>
          </p:nvSpPr>
          <p:spPr>
            <a:xfrm flipH="false" flipV="false" rot="0">
              <a:off x="0" y="0"/>
              <a:ext cx="1833720" cy="1263184"/>
            </a:xfrm>
            <a:custGeom>
              <a:avLst/>
              <a:gdLst/>
              <a:ahLst/>
              <a:cxnLst/>
              <a:rect r="r" b="b" t="t" l="l"/>
              <a:pathLst>
                <a:path h="1263184" w="1833720">
                  <a:moveTo>
                    <a:pt x="56710" y="0"/>
                  </a:moveTo>
                  <a:lnTo>
                    <a:pt x="1777010" y="0"/>
                  </a:lnTo>
                  <a:cubicBezTo>
                    <a:pt x="1792050" y="0"/>
                    <a:pt x="1806475" y="5975"/>
                    <a:pt x="1817110" y="16610"/>
                  </a:cubicBezTo>
                  <a:cubicBezTo>
                    <a:pt x="1827745" y="27245"/>
                    <a:pt x="1833720" y="41670"/>
                    <a:pt x="1833720" y="56710"/>
                  </a:cubicBezTo>
                  <a:lnTo>
                    <a:pt x="1833720" y="1206474"/>
                  </a:lnTo>
                  <a:cubicBezTo>
                    <a:pt x="1833720" y="1237794"/>
                    <a:pt x="1808330" y="1263184"/>
                    <a:pt x="1777010" y="1263184"/>
                  </a:cubicBezTo>
                  <a:lnTo>
                    <a:pt x="56710" y="1263184"/>
                  </a:lnTo>
                  <a:cubicBezTo>
                    <a:pt x="41670" y="1263184"/>
                    <a:pt x="27245" y="1257209"/>
                    <a:pt x="16610" y="1246574"/>
                  </a:cubicBezTo>
                  <a:cubicBezTo>
                    <a:pt x="5975" y="1235939"/>
                    <a:pt x="0" y="1221514"/>
                    <a:pt x="0" y="1206474"/>
                  </a:cubicBezTo>
                  <a:lnTo>
                    <a:pt x="0" y="56710"/>
                  </a:lnTo>
                  <a:cubicBezTo>
                    <a:pt x="0" y="25390"/>
                    <a:pt x="25390" y="0"/>
                    <a:pt x="56710" y="0"/>
                  </a:cubicBezTo>
                  <a:close/>
                </a:path>
              </a:pathLst>
            </a:custGeom>
            <a:solidFill>
              <a:srgbClr val="545454"/>
            </a:solidFill>
          </p:spPr>
        </p:sp>
        <p:sp>
          <p:nvSpPr>
            <p:cNvPr name="TextBox 13" id="13"/>
            <p:cNvSpPr txBox="true"/>
            <p:nvPr/>
          </p:nvSpPr>
          <p:spPr>
            <a:xfrm>
              <a:off x="0" y="-57150"/>
              <a:ext cx="1833720" cy="1320334"/>
            </a:xfrm>
            <a:prstGeom prst="rect">
              <a:avLst/>
            </a:prstGeom>
          </p:spPr>
          <p:txBody>
            <a:bodyPr anchor="ctr" rtlCol="false" tIns="50800" lIns="50800" bIns="50800" rIns="50800"/>
            <a:lstStyle/>
            <a:p>
              <a:pPr algn="ctr">
                <a:lnSpc>
                  <a:spcPts val="3223"/>
                </a:lnSpc>
              </a:pPr>
            </a:p>
          </p:txBody>
        </p:sp>
      </p:grpSp>
      <p:grpSp>
        <p:nvGrpSpPr>
          <p:cNvPr name="Group 14" id="14"/>
          <p:cNvGrpSpPr/>
          <p:nvPr/>
        </p:nvGrpSpPr>
        <p:grpSpPr>
          <a:xfrm rot="0">
            <a:off x="13976639" y="8052255"/>
            <a:ext cx="3810854" cy="2279286"/>
            <a:chOff x="0" y="0"/>
            <a:chExt cx="1003682" cy="600306"/>
          </a:xfrm>
        </p:grpSpPr>
        <p:sp>
          <p:nvSpPr>
            <p:cNvPr name="Freeform 15" id="15"/>
            <p:cNvSpPr/>
            <p:nvPr/>
          </p:nvSpPr>
          <p:spPr>
            <a:xfrm flipH="false" flipV="false" rot="0">
              <a:off x="0" y="0"/>
              <a:ext cx="1003682" cy="600306"/>
            </a:xfrm>
            <a:custGeom>
              <a:avLst/>
              <a:gdLst/>
              <a:ahLst/>
              <a:cxnLst/>
              <a:rect r="r" b="b" t="t" l="l"/>
              <a:pathLst>
                <a:path h="600306" w="1003682">
                  <a:moveTo>
                    <a:pt x="103609" y="0"/>
                  </a:moveTo>
                  <a:lnTo>
                    <a:pt x="900073" y="0"/>
                  </a:lnTo>
                  <a:cubicBezTo>
                    <a:pt x="957295" y="0"/>
                    <a:pt x="1003682" y="46387"/>
                    <a:pt x="1003682" y="103609"/>
                  </a:cubicBezTo>
                  <a:lnTo>
                    <a:pt x="1003682" y="496697"/>
                  </a:lnTo>
                  <a:cubicBezTo>
                    <a:pt x="1003682" y="524176"/>
                    <a:pt x="992766" y="550529"/>
                    <a:pt x="973335" y="569959"/>
                  </a:cubicBezTo>
                  <a:cubicBezTo>
                    <a:pt x="953905" y="589390"/>
                    <a:pt x="927552" y="600306"/>
                    <a:pt x="900073" y="600306"/>
                  </a:cubicBezTo>
                  <a:lnTo>
                    <a:pt x="103609" y="600306"/>
                  </a:lnTo>
                  <a:cubicBezTo>
                    <a:pt x="76130" y="600306"/>
                    <a:pt x="49777" y="589390"/>
                    <a:pt x="30346" y="569959"/>
                  </a:cubicBezTo>
                  <a:cubicBezTo>
                    <a:pt x="10916" y="550529"/>
                    <a:pt x="0" y="524176"/>
                    <a:pt x="0" y="496697"/>
                  </a:cubicBezTo>
                  <a:lnTo>
                    <a:pt x="0" y="103609"/>
                  </a:lnTo>
                  <a:cubicBezTo>
                    <a:pt x="0" y="76130"/>
                    <a:pt x="10916" y="49777"/>
                    <a:pt x="30346" y="30346"/>
                  </a:cubicBezTo>
                  <a:cubicBezTo>
                    <a:pt x="49777" y="10916"/>
                    <a:pt x="76130" y="0"/>
                    <a:pt x="103609" y="0"/>
                  </a:cubicBezTo>
                  <a:close/>
                </a:path>
              </a:pathLst>
            </a:custGeom>
            <a:solidFill>
              <a:srgbClr val="545454"/>
            </a:solidFill>
          </p:spPr>
        </p:sp>
        <p:sp>
          <p:nvSpPr>
            <p:cNvPr name="TextBox 16" id="16"/>
            <p:cNvSpPr txBox="true"/>
            <p:nvPr/>
          </p:nvSpPr>
          <p:spPr>
            <a:xfrm>
              <a:off x="0" y="-57150"/>
              <a:ext cx="1003682" cy="657456"/>
            </a:xfrm>
            <a:prstGeom prst="rect">
              <a:avLst/>
            </a:prstGeom>
          </p:spPr>
          <p:txBody>
            <a:bodyPr anchor="ctr" rtlCol="false" tIns="50800" lIns="50800" bIns="50800" rIns="50800"/>
            <a:lstStyle/>
            <a:p>
              <a:pPr algn="ctr">
                <a:lnSpc>
                  <a:spcPts val="3223"/>
                </a:lnSpc>
              </a:pPr>
            </a:p>
          </p:txBody>
        </p:sp>
      </p:grpSp>
      <p:sp>
        <p:nvSpPr>
          <p:cNvPr name="Freeform 17" id="17"/>
          <p:cNvSpPr/>
          <p:nvPr/>
        </p:nvSpPr>
        <p:spPr>
          <a:xfrm flipH="false" flipV="false" rot="0">
            <a:off x="10825088" y="8356721"/>
            <a:ext cx="2879921" cy="1670354"/>
          </a:xfrm>
          <a:custGeom>
            <a:avLst/>
            <a:gdLst/>
            <a:ahLst/>
            <a:cxnLst/>
            <a:rect r="r" b="b" t="t" l="l"/>
            <a:pathLst>
              <a:path h="1670354" w="2879921">
                <a:moveTo>
                  <a:pt x="0" y="0"/>
                </a:moveTo>
                <a:lnTo>
                  <a:pt x="2879921" y="0"/>
                </a:lnTo>
                <a:lnTo>
                  <a:pt x="2879921" y="1670354"/>
                </a:lnTo>
                <a:lnTo>
                  <a:pt x="0" y="1670354"/>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8" id="18"/>
          <p:cNvSpPr txBox="true"/>
          <p:nvPr/>
        </p:nvSpPr>
        <p:spPr>
          <a:xfrm rot="0">
            <a:off x="2582488" y="1281534"/>
            <a:ext cx="14857709" cy="1614754"/>
          </a:xfrm>
          <a:prstGeom prst="rect">
            <a:avLst/>
          </a:prstGeom>
        </p:spPr>
        <p:txBody>
          <a:bodyPr anchor="t" rtlCol="false" tIns="0" lIns="0" bIns="0" rIns="0">
            <a:spAutoFit/>
          </a:bodyPr>
          <a:lstStyle/>
          <a:p>
            <a:pPr algn="ctr">
              <a:lnSpc>
                <a:spcPts val="6320"/>
              </a:lnSpc>
            </a:pPr>
            <a:r>
              <a:rPr lang="en-US" b="true" sz="4514">
                <a:solidFill>
                  <a:srgbClr val="FFFFFF"/>
                </a:solidFill>
                <a:latin typeface="Poppins Bold"/>
                <a:ea typeface="Poppins Bold"/>
                <a:cs typeface="Poppins Bold"/>
                <a:sym typeface="Poppins Bold"/>
              </a:rPr>
              <a:t>PREDICTIVE MODELS——TIME SERIES ANALYSIS</a:t>
            </a:r>
          </a:p>
          <a:p>
            <a:pPr algn="ctr">
              <a:lnSpc>
                <a:spcPts val="6320"/>
              </a:lnSpc>
              <a:spcBef>
                <a:spcPct val="0"/>
              </a:spcBef>
            </a:pPr>
          </a:p>
        </p:txBody>
      </p:sp>
      <p:sp>
        <p:nvSpPr>
          <p:cNvPr name="TextBox 19" id="19"/>
          <p:cNvSpPr txBox="true"/>
          <p:nvPr/>
        </p:nvSpPr>
        <p:spPr>
          <a:xfrm rot="0">
            <a:off x="11353281" y="3341539"/>
            <a:ext cx="5906019" cy="4196656"/>
          </a:xfrm>
          <a:prstGeom prst="rect">
            <a:avLst/>
          </a:prstGeom>
        </p:spPr>
        <p:txBody>
          <a:bodyPr anchor="t" rtlCol="false" tIns="0" lIns="0" bIns="0" rIns="0">
            <a:spAutoFit/>
          </a:bodyPr>
          <a:lstStyle/>
          <a:p>
            <a:pPr algn="ctr">
              <a:lnSpc>
                <a:spcPts val="3363"/>
              </a:lnSpc>
              <a:spcBef>
                <a:spcPct val="0"/>
              </a:spcBef>
            </a:pPr>
            <a:r>
              <a:rPr lang="en-US" sz="2402">
                <a:solidFill>
                  <a:srgbClr val="FFFFFF"/>
                </a:solidFill>
                <a:latin typeface="Poppins"/>
                <a:ea typeface="Poppins"/>
                <a:cs typeface="Poppins"/>
                <a:sym typeface="Poppins"/>
              </a:rPr>
              <a:t>W</a:t>
            </a:r>
            <a:r>
              <a:rPr lang="en-US" sz="2402">
                <a:solidFill>
                  <a:srgbClr val="FFFFFF"/>
                </a:solidFill>
                <a:latin typeface="Poppins"/>
                <a:ea typeface="Poppins"/>
                <a:cs typeface="Poppins"/>
                <a:sym typeface="Poppins"/>
              </a:rPr>
              <a:t>e can see from the analysis of 2014-2024 Boston fire data by time series model, the peak period of Boston fire analysis is from June to October (summer to early autumn); The highest peak occurred in July (about 57,000). The low point ranges from January to</a:t>
            </a:r>
          </a:p>
          <a:p>
            <a:pPr algn="ctr">
              <a:lnSpc>
                <a:spcPts val="3363"/>
              </a:lnSpc>
              <a:spcBef>
                <a:spcPct val="0"/>
              </a:spcBef>
            </a:pPr>
            <a:r>
              <a:rPr lang="en-US" sz="2402">
                <a:solidFill>
                  <a:srgbClr val="FFFFFF"/>
                </a:solidFill>
                <a:latin typeface="Poppins"/>
                <a:ea typeface="Poppins"/>
                <a:cs typeface="Poppins"/>
                <a:sym typeface="Poppins"/>
              </a:rPr>
              <a:t>April, with the lowest value occurring in April (about 40,000 cases). </a:t>
            </a:r>
          </a:p>
        </p:txBody>
      </p:sp>
      <p:sp>
        <p:nvSpPr>
          <p:cNvPr name="TextBox 20" id="20"/>
          <p:cNvSpPr txBox="true"/>
          <p:nvPr/>
        </p:nvSpPr>
        <p:spPr>
          <a:xfrm rot="0">
            <a:off x="13976639" y="8230265"/>
            <a:ext cx="3810854" cy="1998921"/>
          </a:xfrm>
          <a:prstGeom prst="rect">
            <a:avLst/>
          </a:prstGeom>
        </p:spPr>
        <p:txBody>
          <a:bodyPr anchor="t" rtlCol="false" tIns="0" lIns="0" bIns="0" rIns="0">
            <a:spAutoFit/>
          </a:bodyPr>
          <a:lstStyle/>
          <a:p>
            <a:pPr algn="ctr">
              <a:lnSpc>
                <a:spcPts val="3223"/>
              </a:lnSpc>
              <a:spcBef>
                <a:spcPct val="0"/>
              </a:spcBef>
            </a:pPr>
            <a:r>
              <a:rPr lang="en-US" sz="2302">
                <a:solidFill>
                  <a:srgbClr val="FFFFFF"/>
                </a:solidFill>
                <a:latin typeface="Poppins"/>
                <a:ea typeface="Poppins"/>
                <a:cs typeface="Poppins"/>
                <a:sym typeface="Poppins"/>
              </a:rPr>
              <a:t>I</a:t>
            </a:r>
            <a:r>
              <a:rPr lang="en-US" sz="2302">
                <a:solidFill>
                  <a:srgbClr val="FFFFFF"/>
                </a:solidFill>
                <a:latin typeface="Poppins"/>
                <a:ea typeface="Poppins"/>
                <a:cs typeface="Poppins"/>
                <a:sym typeface="Poppins"/>
              </a:rPr>
              <a:t>mpact of high summer temperatures, surging electricity consumption and increased outdoor activities.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ECECEC"/>
        </a:solidFill>
      </p:bgPr>
    </p:bg>
    <p:spTree>
      <p:nvGrpSpPr>
        <p:cNvPr id="1" name=""/>
        <p:cNvGrpSpPr/>
        <p:nvPr/>
      </p:nvGrpSpPr>
      <p:grpSpPr>
        <a:xfrm>
          <a:off x="0" y="0"/>
          <a:ext cx="0" cy="0"/>
          <a:chOff x="0" y="0"/>
          <a:chExt cx="0" cy="0"/>
        </a:xfrm>
      </p:grpSpPr>
      <p:sp>
        <p:nvSpPr>
          <p:cNvPr name="Freeform 2" id="2"/>
          <p:cNvSpPr/>
          <p:nvPr/>
        </p:nvSpPr>
        <p:spPr>
          <a:xfrm flipH="false" flipV="false" rot="0">
            <a:off x="15412587" y="7414263"/>
            <a:ext cx="3075969" cy="3075969"/>
          </a:xfrm>
          <a:custGeom>
            <a:avLst/>
            <a:gdLst/>
            <a:ahLst/>
            <a:cxnLst/>
            <a:rect r="r" b="b" t="t" l="l"/>
            <a:pathLst>
              <a:path h="3075969" w="3075969">
                <a:moveTo>
                  <a:pt x="0" y="0"/>
                </a:moveTo>
                <a:lnTo>
                  <a:pt x="3075970" y="0"/>
                </a:lnTo>
                <a:lnTo>
                  <a:pt x="3075970" y="3075970"/>
                </a:lnTo>
                <a:lnTo>
                  <a:pt x="0" y="30759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800000">
            <a:off x="-198113" y="-375135"/>
            <a:ext cx="3328479" cy="3328479"/>
          </a:xfrm>
          <a:custGeom>
            <a:avLst/>
            <a:gdLst/>
            <a:ahLst/>
            <a:cxnLst/>
            <a:rect r="r" b="b" t="t" l="l"/>
            <a:pathLst>
              <a:path h="3328479" w="3328479">
                <a:moveTo>
                  <a:pt x="0" y="0"/>
                </a:moveTo>
                <a:lnTo>
                  <a:pt x="3328478" y="0"/>
                </a:lnTo>
                <a:lnTo>
                  <a:pt x="3328478" y="3328479"/>
                </a:lnTo>
                <a:lnTo>
                  <a:pt x="0" y="33284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918901" y="7920577"/>
            <a:ext cx="2450523" cy="2450523"/>
          </a:xfrm>
          <a:custGeom>
            <a:avLst/>
            <a:gdLst/>
            <a:ahLst/>
            <a:cxnLst/>
            <a:rect r="r" b="b" t="t" l="l"/>
            <a:pathLst>
              <a:path h="2450523" w="2450523">
                <a:moveTo>
                  <a:pt x="0" y="0"/>
                </a:moveTo>
                <a:lnTo>
                  <a:pt x="2450523" y="0"/>
                </a:lnTo>
                <a:lnTo>
                  <a:pt x="2450523" y="2450523"/>
                </a:lnTo>
                <a:lnTo>
                  <a:pt x="0" y="24505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10800000">
            <a:off x="-69201" y="-246222"/>
            <a:ext cx="2651689" cy="2651689"/>
          </a:xfrm>
          <a:custGeom>
            <a:avLst/>
            <a:gdLst/>
            <a:ahLst/>
            <a:cxnLst/>
            <a:rect r="r" b="b" t="t" l="l"/>
            <a:pathLst>
              <a:path h="2651689" w="2651689">
                <a:moveTo>
                  <a:pt x="0" y="0"/>
                </a:moveTo>
                <a:lnTo>
                  <a:pt x="2651689" y="0"/>
                </a:lnTo>
                <a:lnTo>
                  <a:pt x="2651689" y="2651688"/>
                </a:lnTo>
                <a:lnTo>
                  <a:pt x="0" y="26516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2700000">
            <a:off x="16750015" y="5360938"/>
            <a:ext cx="3075969" cy="3075969"/>
          </a:xfrm>
          <a:custGeom>
            <a:avLst/>
            <a:gdLst/>
            <a:ahLst/>
            <a:cxnLst/>
            <a:rect r="r" b="b" t="t" l="l"/>
            <a:pathLst>
              <a:path h="3075969" w="3075969">
                <a:moveTo>
                  <a:pt x="0" y="0"/>
                </a:moveTo>
                <a:lnTo>
                  <a:pt x="3075970" y="0"/>
                </a:lnTo>
                <a:lnTo>
                  <a:pt x="3075970" y="3075969"/>
                </a:lnTo>
                <a:lnTo>
                  <a:pt x="0" y="30759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8100000">
            <a:off x="-1664239" y="1924527"/>
            <a:ext cx="3328479" cy="3328479"/>
          </a:xfrm>
          <a:custGeom>
            <a:avLst/>
            <a:gdLst/>
            <a:ahLst/>
            <a:cxnLst/>
            <a:rect r="r" b="b" t="t" l="l"/>
            <a:pathLst>
              <a:path h="3328479" w="3328479">
                <a:moveTo>
                  <a:pt x="0" y="0"/>
                </a:moveTo>
                <a:lnTo>
                  <a:pt x="3328478" y="0"/>
                </a:lnTo>
                <a:lnTo>
                  <a:pt x="3328478" y="3328479"/>
                </a:lnTo>
                <a:lnTo>
                  <a:pt x="0" y="33284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7440198" y="9460152"/>
            <a:ext cx="1658065" cy="1639977"/>
          </a:xfrm>
          <a:custGeom>
            <a:avLst/>
            <a:gdLst/>
            <a:ahLst/>
            <a:cxnLst/>
            <a:rect r="r" b="b" t="t" l="l"/>
            <a:pathLst>
              <a:path h="1639977" w="1658065">
                <a:moveTo>
                  <a:pt x="0" y="0"/>
                </a:moveTo>
                <a:lnTo>
                  <a:pt x="1658065" y="0"/>
                </a:lnTo>
                <a:lnTo>
                  <a:pt x="1658065" y="1639977"/>
                </a:lnTo>
                <a:lnTo>
                  <a:pt x="0" y="163997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10800000">
            <a:off x="-857871" y="-1035099"/>
            <a:ext cx="1794177" cy="1774605"/>
          </a:xfrm>
          <a:custGeom>
            <a:avLst/>
            <a:gdLst/>
            <a:ahLst/>
            <a:cxnLst/>
            <a:rect r="r" b="b" t="t" l="l"/>
            <a:pathLst>
              <a:path h="1774605" w="1794177">
                <a:moveTo>
                  <a:pt x="0" y="0"/>
                </a:moveTo>
                <a:lnTo>
                  <a:pt x="1794178" y="0"/>
                </a:lnTo>
                <a:lnTo>
                  <a:pt x="1794178" y="1774605"/>
                </a:lnTo>
                <a:lnTo>
                  <a:pt x="0" y="17746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16757558" y="9002084"/>
            <a:ext cx="1180071" cy="143754"/>
          </a:xfrm>
          <a:custGeom>
            <a:avLst/>
            <a:gdLst/>
            <a:ahLst/>
            <a:cxnLst/>
            <a:rect r="r" b="b" t="t" l="l"/>
            <a:pathLst>
              <a:path h="143754" w="1180071">
                <a:moveTo>
                  <a:pt x="0" y="0"/>
                </a:moveTo>
                <a:lnTo>
                  <a:pt x="1180071" y="0"/>
                </a:lnTo>
                <a:lnTo>
                  <a:pt x="1180071" y="143754"/>
                </a:lnTo>
                <a:lnTo>
                  <a:pt x="0" y="14375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10800000">
            <a:off x="398041" y="1079622"/>
            <a:ext cx="1276944" cy="155555"/>
          </a:xfrm>
          <a:custGeom>
            <a:avLst/>
            <a:gdLst/>
            <a:ahLst/>
            <a:cxnLst/>
            <a:rect r="r" b="b" t="t" l="l"/>
            <a:pathLst>
              <a:path h="155555" w="1276944">
                <a:moveTo>
                  <a:pt x="0" y="0"/>
                </a:moveTo>
                <a:lnTo>
                  <a:pt x="1276944" y="0"/>
                </a:lnTo>
                <a:lnTo>
                  <a:pt x="1276944" y="155555"/>
                </a:lnTo>
                <a:lnTo>
                  <a:pt x="0" y="15555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2" id="12"/>
          <p:cNvGrpSpPr/>
          <p:nvPr/>
        </p:nvGrpSpPr>
        <p:grpSpPr>
          <a:xfrm rot="0">
            <a:off x="3102288" y="-1916"/>
            <a:ext cx="14041875" cy="1030616"/>
            <a:chOff x="0" y="0"/>
            <a:chExt cx="4225675" cy="310147"/>
          </a:xfrm>
        </p:grpSpPr>
        <p:sp>
          <p:nvSpPr>
            <p:cNvPr name="Freeform 13" id="13"/>
            <p:cNvSpPr/>
            <p:nvPr/>
          </p:nvSpPr>
          <p:spPr>
            <a:xfrm flipH="false" flipV="false" rot="0">
              <a:off x="0" y="0"/>
              <a:ext cx="4225675" cy="310147"/>
            </a:xfrm>
            <a:custGeom>
              <a:avLst/>
              <a:gdLst/>
              <a:ahLst/>
              <a:cxnLst/>
              <a:rect r="r" b="b" t="t" l="l"/>
              <a:pathLst>
                <a:path h="310147" w="4225675">
                  <a:moveTo>
                    <a:pt x="0" y="0"/>
                  </a:moveTo>
                  <a:lnTo>
                    <a:pt x="4225675" y="0"/>
                  </a:lnTo>
                  <a:lnTo>
                    <a:pt x="4225675" y="310147"/>
                  </a:lnTo>
                  <a:lnTo>
                    <a:pt x="0" y="310147"/>
                  </a:lnTo>
                  <a:close/>
                </a:path>
              </a:pathLst>
            </a:custGeom>
            <a:gradFill rotWithShape="true">
              <a:gsLst>
                <a:gs pos="0">
                  <a:srgbClr val="000000">
                    <a:alpha val="100000"/>
                  </a:srgbClr>
                </a:gs>
                <a:gs pos="100000">
                  <a:srgbClr val="555555">
                    <a:alpha val="100000"/>
                  </a:srgbClr>
                </a:gs>
              </a:gsLst>
              <a:path path="circle">
                <a:fillToRect l="0" r="100000" t="0" b="100000"/>
              </a:path>
              <a:tileRect r="0" l="-100000" b="0" t="-100000"/>
            </a:gradFill>
          </p:spPr>
        </p:sp>
        <p:sp>
          <p:nvSpPr>
            <p:cNvPr name="TextBox 14" id="14"/>
            <p:cNvSpPr txBox="true"/>
            <p:nvPr/>
          </p:nvSpPr>
          <p:spPr>
            <a:xfrm>
              <a:off x="0" y="-57150"/>
              <a:ext cx="4225675" cy="367297"/>
            </a:xfrm>
            <a:prstGeom prst="rect">
              <a:avLst/>
            </a:prstGeom>
          </p:spPr>
          <p:txBody>
            <a:bodyPr anchor="ctr" rtlCol="false" tIns="50800" lIns="50800" bIns="50800" rIns="50800"/>
            <a:lstStyle/>
            <a:p>
              <a:pPr algn="ctr">
                <a:lnSpc>
                  <a:spcPts val="3223"/>
                </a:lnSpc>
              </a:pPr>
            </a:p>
          </p:txBody>
        </p:sp>
      </p:grpSp>
      <p:sp>
        <p:nvSpPr>
          <p:cNvPr name="Freeform 15" id="15"/>
          <p:cNvSpPr/>
          <p:nvPr/>
        </p:nvSpPr>
        <p:spPr>
          <a:xfrm flipH="false" flipV="false" rot="0">
            <a:off x="4296363" y="1646996"/>
            <a:ext cx="10434655" cy="8373811"/>
          </a:xfrm>
          <a:custGeom>
            <a:avLst/>
            <a:gdLst/>
            <a:ahLst/>
            <a:cxnLst/>
            <a:rect r="r" b="b" t="t" l="l"/>
            <a:pathLst>
              <a:path h="8373811" w="10434655">
                <a:moveTo>
                  <a:pt x="0" y="0"/>
                </a:moveTo>
                <a:lnTo>
                  <a:pt x="10434655" y="0"/>
                </a:lnTo>
                <a:lnTo>
                  <a:pt x="10434655" y="8373811"/>
                </a:lnTo>
                <a:lnTo>
                  <a:pt x="0" y="837381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16" id="16"/>
          <p:cNvGrpSpPr/>
          <p:nvPr/>
        </p:nvGrpSpPr>
        <p:grpSpPr>
          <a:xfrm rot="0">
            <a:off x="667665" y="5143500"/>
            <a:ext cx="3371850" cy="1871435"/>
            <a:chOff x="0" y="0"/>
            <a:chExt cx="888059" cy="492888"/>
          </a:xfrm>
        </p:grpSpPr>
        <p:sp>
          <p:nvSpPr>
            <p:cNvPr name="Freeform 17" id="17"/>
            <p:cNvSpPr/>
            <p:nvPr/>
          </p:nvSpPr>
          <p:spPr>
            <a:xfrm flipH="false" flipV="false" rot="0">
              <a:off x="0" y="0"/>
              <a:ext cx="888059" cy="492888"/>
            </a:xfrm>
            <a:custGeom>
              <a:avLst/>
              <a:gdLst/>
              <a:ahLst/>
              <a:cxnLst/>
              <a:rect r="r" b="b" t="t" l="l"/>
              <a:pathLst>
                <a:path h="492888" w="888059">
                  <a:moveTo>
                    <a:pt x="117098" y="0"/>
                  </a:moveTo>
                  <a:lnTo>
                    <a:pt x="770961" y="0"/>
                  </a:lnTo>
                  <a:cubicBezTo>
                    <a:pt x="802017" y="0"/>
                    <a:pt x="831802" y="12337"/>
                    <a:pt x="853762" y="34297"/>
                  </a:cubicBezTo>
                  <a:cubicBezTo>
                    <a:pt x="875722" y="56257"/>
                    <a:pt x="888059" y="86042"/>
                    <a:pt x="888059" y="117098"/>
                  </a:cubicBezTo>
                  <a:lnTo>
                    <a:pt x="888059" y="375790"/>
                  </a:lnTo>
                  <a:cubicBezTo>
                    <a:pt x="888059" y="440462"/>
                    <a:pt x="835633" y="492888"/>
                    <a:pt x="770961" y="492888"/>
                  </a:cubicBezTo>
                  <a:lnTo>
                    <a:pt x="117098" y="492888"/>
                  </a:lnTo>
                  <a:cubicBezTo>
                    <a:pt x="86042" y="492888"/>
                    <a:pt x="56257" y="480551"/>
                    <a:pt x="34297" y="458591"/>
                  </a:cubicBezTo>
                  <a:cubicBezTo>
                    <a:pt x="12337" y="436631"/>
                    <a:pt x="0" y="406846"/>
                    <a:pt x="0" y="375790"/>
                  </a:cubicBezTo>
                  <a:lnTo>
                    <a:pt x="0" y="117098"/>
                  </a:lnTo>
                  <a:cubicBezTo>
                    <a:pt x="0" y="86042"/>
                    <a:pt x="12337" y="56257"/>
                    <a:pt x="34297" y="34297"/>
                  </a:cubicBezTo>
                  <a:cubicBezTo>
                    <a:pt x="56257" y="12337"/>
                    <a:pt x="86042" y="0"/>
                    <a:pt x="117098" y="0"/>
                  </a:cubicBezTo>
                  <a:close/>
                </a:path>
              </a:pathLst>
            </a:custGeom>
            <a:solidFill>
              <a:srgbClr val="545454"/>
            </a:solidFill>
          </p:spPr>
        </p:sp>
        <p:sp>
          <p:nvSpPr>
            <p:cNvPr name="TextBox 18" id="18"/>
            <p:cNvSpPr txBox="true"/>
            <p:nvPr/>
          </p:nvSpPr>
          <p:spPr>
            <a:xfrm>
              <a:off x="0" y="-57150"/>
              <a:ext cx="888059" cy="550038"/>
            </a:xfrm>
            <a:prstGeom prst="rect">
              <a:avLst/>
            </a:prstGeom>
          </p:spPr>
          <p:txBody>
            <a:bodyPr anchor="ctr" rtlCol="false" tIns="50800" lIns="50800" bIns="50800" rIns="50800"/>
            <a:lstStyle/>
            <a:p>
              <a:pPr algn="ctr">
                <a:lnSpc>
                  <a:spcPts val="3223"/>
                </a:lnSpc>
              </a:pPr>
            </a:p>
          </p:txBody>
        </p:sp>
      </p:grpSp>
      <p:sp>
        <p:nvSpPr>
          <p:cNvPr name="TextBox 19" id="19"/>
          <p:cNvSpPr txBox="true"/>
          <p:nvPr/>
        </p:nvSpPr>
        <p:spPr>
          <a:xfrm rot="0">
            <a:off x="2582488" y="-105850"/>
            <a:ext cx="14857709" cy="1614754"/>
          </a:xfrm>
          <a:prstGeom prst="rect">
            <a:avLst/>
          </a:prstGeom>
        </p:spPr>
        <p:txBody>
          <a:bodyPr anchor="t" rtlCol="false" tIns="0" lIns="0" bIns="0" rIns="0">
            <a:spAutoFit/>
          </a:bodyPr>
          <a:lstStyle/>
          <a:p>
            <a:pPr algn="ctr">
              <a:lnSpc>
                <a:spcPts val="6320"/>
              </a:lnSpc>
            </a:pPr>
            <a:r>
              <a:rPr lang="en-US" b="true" sz="4514">
                <a:solidFill>
                  <a:srgbClr val="FFFFFF"/>
                </a:solidFill>
                <a:latin typeface="Poppins Bold"/>
                <a:ea typeface="Poppins Bold"/>
                <a:cs typeface="Poppins Bold"/>
                <a:sym typeface="Poppins Bold"/>
              </a:rPr>
              <a:t>PREDICTIVE MODELS——TIME SERIES ANALYSIS</a:t>
            </a:r>
          </a:p>
          <a:p>
            <a:pPr algn="ctr">
              <a:lnSpc>
                <a:spcPts val="6320"/>
              </a:lnSpc>
              <a:spcBef>
                <a:spcPct val="0"/>
              </a:spcBef>
            </a:pPr>
          </a:p>
        </p:txBody>
      </p:sp>
      <p:sp>
        <p:nvSpPr>
          <p:cNvPr name="TextBox 20" id="20"/>
          <p:cNvSpPr txBox="true"/>
          <p:nvPr/>
        </p:nvSpPr>
        <p:spPr>
          <a:xfrm rot="0">
            <a:off x="452802" y="5651943"/>
            <a:ext cx="3843561" cy="888941"/>
          </a:xfrm>
          <a:prstGeom prst="rect">
            <a:avLst/>
          </a:prstGeom>
        </p:spPr>
        <p:txBody>
          <a:bodyPr anchor="t" rtlCol="false" tIns="0" lIns="0" bIns="0" rIns="0">
            <a:spAutoFit/>
          </a:bodyPr>
          <a:lstStyle/>
          <a:p>
            <a:pPr algn="ctr">
              <a:lnSpc>
                <a:spcPts val="3503"/>
              </a:lnSpc>
              <a:spcBef>
                <a:spcPct val="0"/>
              </a:spcBef>
            </a:pPr>
            <a:r>
              <a:rPr lang="en-US" b="true" sz="2502">
                <a:solidFill>
                  <a:srgbClr val="FFFFFF"/>
                </a:solidFill>
                <a:latin typeface="Poppins Bold"/>
                <a:ea typeface="Poppins Bold"/>
                <a:cs typeface="Poppins Bold"/>
                <a:sym typeface="Poppins Bold"/>
              </a:rPr>
              <a:t>The model training process </a:t>
            </a:r>
          </a:p>
        </p:txBody>
      </p:sp>
      <p:sp>
        <p:nvSpPr>
          <p:cNvPr name="TextBox 21" id="21"/>
          <p:cNvSpPr txBox="true"/>
          <p:nvPr/>
        </p:nvSpPr>
        <p:spPr>
          <a:xfrm rot="0">
            <a:off x="4638264" y="2096689"/>
            <a:ext cx="2733714" cy="1998921"/>
          </a:xfrm>
          <a:prstGeom prst="rect">
            <a:avLst/>
          </a:prstGeom>
        </p:spPr>
        <p:txBody>
          <a:bodyPr anchor="t" rtlCol="false" tIns="0" lIns="0" bIns="0" rIns="0">
            <a:spAutoFit/>
          </a:bodyPr>
          <a:lstStyle/>
          <a:p>
            <a:pPr algn="ctr">
              <a:lnSpc>
                <a:spcPts val="3223"/>
              </a:lnSpc>
              <a:spcBef>
                <a:spcPct val="0"/>
              </a:spcBef>
            </a:pPr>
            <a:r>
              <a:rPr lang="en-US" sz="2302">
                <a:solidFill>
                  <a:srgbClr val="000000"/>
                </a:solidFill>
                <a:latin typeface="Poppins"/>
                <a:ea typeface="Poppins"/>
                <a:cs typeface="Poppins"/>
                <a:sym typeface="Poppins"/>
              </a:rPr>
              <a:t> Hyperparameters: 20 epochs, batch size 32, Adam optimizer with learning rate 0.001.</a:t>
            </a:r>
          </a:p>
        </p:txBody>
      </p:sp>
      <p:sp>
        <p:nvSpPr>
          <p:cNvPr name="TextBox 22" id="22"/>
          <p:cNvSpPr txBox="true"/>
          <p:nvPr/>
        </p:nvSpPr>
        <p:spPr>
          <a:xfrm rot="0">
            <a:off x="8103626" y="4541963"/>
            <a:ext cx="2820130" cy="1998921"/>
          </a:xfrm>
          <a:prstGeom prst="rect">
            <a:avLst/>
          </a:prstGeom>
        </p:spPr>
        <p:txBody>
          <a:bodyPr anchor="t" rtlCol="false" tIns="0" lIns="0" bIns="0" rIns="0">
            <a:spAutoFit/>
          </a:bodyPr>
          <a:lstStyle/>
          <a:p>
            <a:pPr algn="ctr">
              <a:lnSpc>
                <a:spcPts val="3223"/>
              </a:lnSpc>
              <a:spcBef>
                <a:spcPct val="0"/>
              </a:spcBef>
            </a:pPr>
            <a:r>
              <a:rPr lang="en-US" sz="2302">
                <a:solidFill>
                  <a:srgbClr val="000000"/>
                </a:solidFill>
                <a:latin typeface="Poppins"/>
                <a:ea typeface="Poppins"/>
                <a:cs typeface="Poppins"/>
                <a:sym typeface="Poppins"/>
              </a:rPr>
              <a:t>Learning Rate Scheduling: Step decay (gamma=0.1 every 5 epochs).</a:t>
            </a:r>
          </a:p>
        </p:txBody>
      </p:sp>
      <p:sp>
        <p:nvSpPr>
          <p:cNvPr name="TextBox 23" id="23"/>
          <p:cNvSpPr txBox="true"/>
          <p:nvPr/>
        </p:nvSpPr>
        <p:spPr>
          <a:xfrm rot="0">
            <a:off x="11693569" y="6841772"/>
            <a:ext cx="2747543" cy="2398971"/>
          </a:xfrm>
          <a:prstGeom prst="rect">
            <a:avLst/>
          </a:prstGeom>
        </p:spPr>
        <p:txBody>
          <a:bodyPr anchor="t" rtlCol="false" tIns="0" lIns="0" bIns="0" rIns="0">
            <a:spAutoFit/>
          </a:bodyPr>
          <a:lstStyle/>
          <a:p>
            <a:pPr algn="ctr">
              <a:lnSpc>
                <a:spcPts val="3223"/>
              </a:lnSpc>
              <a:spcBef>
                <a:spcPct val="0"/>
              </a:spcBef>
            </a:pPr>
            <a:r>
              <a:rPr lang="en-US" sz="2302">
                <a:solidFill>
                  <a:srgbClr val="000000"/>
                </a:solidFill>
                <a:latin typeface="Poppins"/>
                <a:ea typeface="Poppins"/>
                <a:cs typeface="Poppins"/>
                <a:sym typeface="Poppins"/>
              </a:rPr>
              <a:t>Accuracy: Achieved 92.3% test accuracy, indicating robust classification performance.</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ECECEC"/>
        </a:solidFill>
      </p:bgPr>
    </p:bg>
    <p:spTree>
      <p:nvGrpSpPr>
        <p:cNvPr id="1" name=""/>
        <p:cNvGrpSpPr/>
        <p:nvPr/>
      </p:nvGrpSpPr>
      <p:grpSpPr>
        <a:xfrm>
          <a:off x="0" y="0"/>
          <a:ext cx="0" cy="0"/>
          <a:chOff x="0" y="0"/>
          <a:chExt cx="0" cy="0"/>
        </a:xfrm>
      </p:grpSpPr>
      <p:sp>
        <p:nvSpPr>
          <p:cNvPr name="Freeform 2" id="2"/>
          <p:cNvSpPr/>
          <p:nvPr/>
        </p:nvSpPr>
        <p:spPr>
          <a:xfrm flipH="false" flipV="false" rot="0">
            <a:off x="15412587" y="7414263"/>
            <a:ext cx="3075969" cy="3075969"/>
          </a:xfrm>
          <a:custGeom>
            <a:avLst/>
            <a:gdLst/>
            <a:ahLst/>
            <a:cxnLst/>
            <a:rect r="r" b="b" t="t" l="l"/>
            <a:pathLst>
              <a:path h="3075969" w="3075969">
                <a:moveTo>
                  <a:pt x="0" y="0"/>
                </a:moveTo>
                <a:lnTo>
                  <a:pt x="3075970" y="0"/>
                </a:lnTo>
                <a:lnTo>
                  <a:pt x="3075970" y="3075970"/>
                </a:lnTo>
                <a:lnTo>
                  <a:pt x="0" y="30759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800000">
            <a:off x="-198113" y="-375135"/>
            <a:ext cx="3328479" cy="3328479"/>
          </a:xfrm>
          <a:custGeom>
            <a:avLst/>
            <a:gdLst/>
            <a:ahLst/>
            <a:cxnLst/>
            <a:rect r="r" b="b" t="t" l="l"/>
            <a:pathLst>
              <a:path h="3328479" w="3328479">
                <a:moveTo>
                  <a:pt x="0" y="0"/>
                </a:moveTo>
                <a:lnTo>
                  <a:pt x="3328478" y="0"/>
                </a:lnTo>
                <a:lnTo>
                  <a:pt x="3328478" y="3328479"/>
                </a:lnTo>
                <a:lnTo>
                  <a:pt x="0" y="33284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918901" y="7920577"/>
            <a:ext cx="2450523" cy="2450523"/>
          </a:xfrm>
          <a:custGeom>
            <a:avLst/>
            <a:gdLst/>
            <a:ahLst/>
            <a:cxnLst/>
            <a:rect r="r" b="b" t="t" l="l"/>
            <a:pathLst>
              <a:path h="2450523" w="2450523">
                <a:moveTo>
                  <a:pt x="0" y="0"/>
                </a:moveTo>
                <a:lnTo>
                  <a:pt x="2450523" y="0"/>
                </a:lnTo>
                <a:lnTo>
                  <a:pt x="2450523" y="2450523"/>
                </a:lnTo>
                <a:lnTo>
                  <a:pt x="0" y="24505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10800000">
            <a:off x="-69201" y="-246222"/>
            <a:ext cx="2651689" cy="2651689"/>
          </a:xfrm>
          <a:custGeom>
            <a:avLst/>
            <a:gdLst/>
            <a:ahLst/>
            <a:cxnLst/>
            <a:rect r="r" b="b" t="t" l="l"/>
            <a:pathLst>
              <a:path h="2651689" w="2651689">
                <a:moveTo>
                  <a:pt x="0" y="0"/>
                </a:moveTo>
                <a:lnTo>
                  <a:pt x="2651689" y="0"/>
                </a:lnTo>
                <a:lnTo>
                  <a:pt x="2651689" y="2651688"/>
                </a:lnTo>
                <a:lnTo>
                  <a:pt x="0" y="26516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2700000">
            <a:off x="16750015" y="5360938"/>
            <a:ext cx="3075969" cy="3075969"/>
          </a:xfrm>
          <a:custGeom>
            <a:avLst/>
            <a:gdLst/>
            <a:ahLst/>
            <a:cxnLst/>
            <a:rect r="r" b="b" t="t" l="l"/>
            <a:pathLst>
              <a:path h="3075969" w="3075969">
                <a:moveTo>
                  <a:pt x="0" y="0"/>
                </a:moveTo>
                <a:lnTo>
                  <a:pt x="3075970" y="0"/>
                </a:lnTo>
                <a:lnTo>
                  <a:pt x="3075970" y="3075969"/>
                </a:lnTo>
                <a:lnTo>
                  <a:pt x="0" y="30759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8100000">
            <a:off x="-1664239" y="1924527"/>
            <a:ext cx="3328479" cy="3328479"/>
          </a:xfrm>
          <a:custGeom>
            <a:avLst/>
            <a:gdLst/>
            <a:ahLst/>
            <a:cxnLst/>
            <a:rect r="r" b="b" t="t" l="l"/>
            <a:pathLst>
              <a:path h="3328479" w="3328479">
                <a:moveTo>
                  <a:pt x="0" y="0"/>
                </a:moveTo>
                <a:lnTo>
                  <a:pt x="3328478" y="0"/>
                </a:lnTo>
                <a:lnTo>
                  <a:pt x="3328478" y="3328479"/>
                </a:lnTo>
                <a:lnTo>
                  <a:pt x="0" y="33284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7440198" y="9460152"/>
            <a:ext cx="1658065" cy="1639977"/>
          </a:xfrm>
          <a:custGeom>
            <a:avLst/>
            <a:gdLst/>
            <a:ahLst/>
            <a:cxnLst/>
            <a:rect r="r" b="b" t="t" l="l"/>
            <a:pathLst>
              <a:path h="1639977" w="1658065">
                <a:moveTo>
                  <a:pt x="0" y="0"/>
                </a:moveTo>
                <a:lnTo>
                  <a:pt x="1658065" y="0"/>
                </a:lnTo>
                <a:lnTo>
                  <a:pt x="1658065" y="1639977"/>
                </a:lnTo>
                <a:lnTo>
                  <a:pt x="0" y="163997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10800000">
            <a:off x="-857871" y="-1035099"/>
            <a:ext cx="1794177" cy="1774605"/>
          </a:xfrm>
          <a:custGeom>
            <a:avLst/>
            <a:gdLst/>
            <a:ahLst/>
            <a:cxnLst/>
            <a:rect r="r" b="b" t="t" l="l"/>
            <a:pathLst>
              <a:path h="1774605" w="1794177">
                <a:moveTo>
                  <a:pt x="0" y="0"/>
                </a:moveTo>
                <a:lnTo>
                  <a:pt x="1794178" y="0"/>
                </a:lnTo>
                <a:lnTo>
                  <a:pt x="1794178" y="1774605"/>
                </a:lnTo>
                <a:lnTo>
                  <a:pt x="0" y="17746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16757558" y="9002084"/>
            <a:ext cx="1180071" cy="143754"/>
          </a:xfrm>
          <a:custGeom>
            <a:avLst/>
            <a:gdLst/>
            <a:ahLst/>
            <a:cxnLst/>
            <a:rect r="r" b="b" t="t" l="l"/>
            <a:pathLst>
              <a:path h="143754" w="1180071">
                <a:moveTo>
                  <a:pt x="0" y="0"/>
                </a:moveTo>
                <a:lnTo>
                  <a:pt x="1180071" y="0"/>
                </a:lnTo>
                <a:lnTo>
                  <a:pt x="1180071" y="143754"/>
                </a:lnTo>
                <a:lnTo>
                  <a:pt x="0" y="14375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10800000">
            <a:off x="398041" y="1079622"/>
            <a:ext cx="1276944" cy="155555"/>
          </a:xfrm>
          <a:custGeom>
            <a:avLst/>
            <a:gdLst/>
            <a:ahLst/>
            <a:cxnLst/>
            <a:rect r="r" b="b" t="t" l="l"/>
            <a:pathLst>
              <a:path h="155555" w="1276944">
                <a:moveTo>
                  <a:pt x="0" y="0"/>
                </a:moveTo>
                <a:lnTo>
                  <a:pt x="1276944" y="0"/>
                </a:lnTo>
                <a:lnTo>
                  <a:pt x="1276944" y="155555"/>
                </a:lnTo>
                <a:lnTo>
                  <a:pt x="0" y="15555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2" id="12"/>
          <p:cNvGrpSpPr/>
          <p:nvPr/>
        </p:nvGrpSpPr>
        <p:grpSpPr>
          <a:xfrm rot="0">
            <a:off x="2908697" y="1241246"/>
            <a:ext cx="14041875" cy="1030616"/>
            <a:chOff x="0" y="0"/>
            <a:chExt cx="4225675" cy="310147"/>
          </a:xfrm>
        </p:grpSpPr>
        <p:sp>
          <p:nvSpPr>
            <p:cNvPr name="Freeform 13" id="13"/>
            <p:cNvSpPr/>
            <p:nvPr/>
          </p:nvSpPr>
          <p:spPr>
            <a:xfrm flipH="false" flipV="false" rot="0">
              <a:off x="0" y="0"/>
              <a:ext cx="4225675" cy="310147"/>
            </a:xfrm>
            <a:custGeom>
              <a:avLst/>
              <a:gdLst/>
              <a:ahLst/>
              <a:cxnLst/>
              <a:rect r="r" b="b" t="t" l="l"/>
              <a:pathLst>
                <a:path h="310147" w="4225675">
                  <a:moveTo>
                    <a:pt x="0" y="0"/>
                  </a:moveTo>
                  <a:lnTo>
                    <a:pt x="4225675" y="0"/>
                  </a:lnTo>
                  <a:lnTo>
                    <a:pt x="4225675" y="310147"/>
                  </a:lnTo>
                  <a:lnTo>
                    <a:pt x="0" y="310147"/>
                  </a:lnTo>
                  <a:close/>
                </a:path>
              </a:pathLst>
            </a:custGeom>
            <a:gradFill rotWithShape="true">
              <a:gsLst>
                <a:gs pos="0">
                  <a:srgbClr val="000000">
                    <a:alpha val="100000"/>
                  </a:srgbClr>
                </a:gs>
                <a:gs pos="100000">
                  <a:srgbClr val="555555">
                    <a:alpha val="100000"/>
                  </a:srgbClr>
                </a:gs>
              </a:gsLst>
              <a:path path="circle">
                <a:fillToRect l="0" r="100000" t="0" b="100000"/>
              </a:path>
              <a:tileRect r="0" l="-100000" b="0" t="-100000"/>
            </a:gradFill>
          </p:spPr>
        </p:sp>
        <p:sp>
          <p:nvSpPr>
            <p:cNvPr name="TextBox 14" id="14"/>
            <p:cNvSpPr txBox="true"/>
            <p:nvPr/>
          </p:nvSpPr>
          <p:spPr>
            <a:xfrm>
              <a:off x="0" y="-57150"/>
              <a:ext cx="4225675" cy="367297"/>
            </a:xfrm>
            <a:prstGeom prst="rect">
              <a:avLst/>
            </a:prstGeom>
          </p:spPr>
          <p:txBody>
            <a:bodyPr anchor="ctr" rtlCol="false" tIns="50800" lIns="50800" bIns="50800" rIns="50800"/>
            <a:lstStyle/>
            <a:p>
              <a:pPr algn="ctr">
                <a:lnSpc>
                  <a:spcPts val="3223"/>
                </a:lnSpc>
              </a:pPr>
            </a:p>
          </p:txBody>
        </p:sp>
      </p:grpSp>
      <p:sp>
        <p:nvSpPr>
          <p:cNvPr name="Freeform 15" id="15"/>
          <p:cNvSpPr/>
          <p:nvPr/>
        </p:nvSpPr>
        <p:spPr>
          <a:xfrm flipH="false" flipV="false" rot="0">
            <a:off x="398041" y="2619424"/>
            <a:ext cx="10112294" cy="6332824"/>
          </a:xfrm>
          <a:custGeom>
            <a:avLst/>
            <a:gdLst/>
            <a:ahLst/>
            <a:cxnLst/>
            <a:rect r="r" b="b" t="t" l="l"/>
            <a:pathLst>
              <a:path h="6332824" w="10112294">
                <a:moveTo>
                  <a:pt x="0" y="0"/>
                </a:moveTo>
                <a:lnTo>
                  <a:pt x="10112294" y="0"/>
                </a:lnTo>
                <a:lnTo>
                  <a:pt x="10112294" y="6332824"/>
                </a:lnTo>
                <a:lnTo>
                  <a:pt x="0" y="6332824"/>
                </a:lnTo>
                <a:lnTo>
                  <a:pt x="0" y="0"/>
                </a:lnTo>
                <a:close/>
              </a:path>
            </a:pathLst>
          </a:custGeom>
          <a:blipFill>
            <a:blip r:embed="rId10"/>
            <a:stretch>
              <a:fillRect l="0" t="0" r="0" b="0"/>
            </a:stretch>
          </a:blipFill>
        </p:spPr>
      </p:sp>
      <p:sp>
        <p:nvSpPr>
          <p:cNvPr name="TextBox 16" id="16"/>
          <p:cNvSpPr txBox="true"/>
          <p:nvPr/>
        </p:nvSpPr>
        <p:spPr>
          <a:xfrm rot="0">
            <a:off x="2582488" y="1281534"/>
            <a:ext cx="14857709" cy="1614754"/>
          </a:xfrm>
          <a:prstGeom prst="rect">
            <a:avLst/>
          </a:prstGeom>
        </p:spPr>
        <p:txBody>
          <a:bodyPr anchor="t" rtlCol="false" tIns="0" lIns="0" bIns="0" rIns="0">
            <a:spAutoFit/>
          </a:bodyPr>
          <a:lstStyle/>
          <a:p>
            <a:pPr algn="ctr">
              <a:lnSpc>
                <a:spcPts val="6320"/>
              </a:lnSpc>
            </a:pPr>
            <a:r>
              <a:rPr lang="en-US" b="true" sz="4514">
                <a:solidFill>
                  <a:srgbClr val="FFFFFF"/>
                </a:solidFill>
                <a:latin typeface="Poppins Bold"/>
                <a:ea typeface="Poppins Bold"/>
                <a:cs typeface="Poppins Bold"/>
                <a:sym typeface="Poppins Bold"/>
              </a:rPr>
              <a:t>PREDICTIVE MODELS——TIME SERIES ANALYSIS</a:t>
            </a:r>
          </a:p>
          <a:p>
            <a:pPr algn="ctr">
              <a:lnSpc>
                <a:spcPts val="6320"/>
              </a:lnSpc>
              <a:spcBef>
                <a:spcPct val="0"/>
              </a:spcBef>
            </a:pPr>
          </a:p>
        </p:txBody>
      </p:sp>
      <p:sp>
        <p:nvSpPr>
          <p:cNvPr name="TextBox 17" id="17"/>
          <p:cNvSpPr txBox="true"/>
          <p:nvPr/>
        </p:nvSpPr>
        <p:spPr>
          <a:xfrm rot="0">
            <a:off x="11063325" y="3120926"/>
            <a:ext cx="5887247" cy="5599371"/>
          </a:xfrm>
          <a:prstGeom prst="rect">
            <a:avLst/>
          </a:prstGeom>
        </p:spPr>
        <p:txBody>
          <a:bodyPr anchor="t" rtlCol="false" tIns="0" lIns="0" bIns="0" rIns="0">
            <a:spAutoFit/>
          </a:bodyPr>
          <a:lstStyle/>
          <a:p>
            <a:pPr algn="ctr">
              <a:lnSpc>
                <a:spcPts val="3223"/>
              </a:lnSpc>
              <a:spcBef>
                <a:spcPct val="0"/>
              </a:spcBef>
            </a:pPr>
            <a:r>
              <a:rPr lang="en-US" sz="2302">
                <a:solidFill>
                  <a:srgbClr val="000000"/>
                </a:solidFill>
                <a:latin typeface="Poppins"/>
                <a:ea typeface="Poppins"/>
                <a:cs typeface="Poppins"/>
                <a:sym typeface="Poppins"/>
              </a:rPr>
              <a:t>Using the resulting historical seasonality to forecast the fire situation in Boston in 2025, the monthly trend is the lowest in February (28 incidents), possibly due to people being restricted from outdoor activities by extreme snowfall. </a:t>
            </a:r>
          </a:p>
          <a:p>
            <a:pPr algn="ctr">
              <a:lnSpc>
                <a:spcPts val="3223"/>
              </a:lnSpc>
              <a:spcBef>
                <a:spcPct val="0"/>
              </a:spcBef>
            </a:pPr>
          </a:p>
          <a:p>
            <a:pPr algn="ctr">
              <a:lnSpc>
                <a:spcPts val="3223"/>
              </a:lnSpc>
              <a:spcBef>
                <a:spcPct val="0"/>
              </a:spcBef>
            </a:pPr>
            <a:r>
              <a:rPr lang="en-US" sz="2302">
                <a:solidFill>
                  <a:srgbClr val="000000"/>
                </a:solidFill>
                <a:latin typeface="Poppins"/>
                <a:ea typeface="Poppins"/>
                <a:cs typeface="Poppins"/>
                <a:sym typeface="Poppins"/>
              </a:rPr>
              <a:t>Then comes the value has been fluctuating between 30 and 31. </a:t>
            </a:r>
          </a:p>
          <a:p>
            <a:pPr algn="ctr">
              <a:lnSpc>
                <a:spcPts val="3223"/>
              </a:lnSpc>
              <a:spcBef>
                <a:spcPct val="0"/>
              </a:spcBef>
            </a:pPr>
          </a:p>
          <a:p>
            <a:pPr algn="ctr">
              <a:lnSpc>
                <a:spcPts val="3223"/>
              </a:lnSpc>
              <a:spcBef>
                <a:spcPct val="0"/>
              </a:spcBef>
            </a:pPr>
            <a:r>
              <a:rPr lang="en-US" sz="2302">
                <a:solidFill>
                  <a:srgbClr val="000000"/>
                </a:solidFill>
                <a:latin typeface="Poppins"/>
                <a:ea typeface="Poppins"/>
                <a:cs typeface="Poppins"/>
                <a:sym typeface="Poppins"/>
              </a:rPr>
              <a:t>The continuous peak peak occurred in July-August (31 incidents), which is consistent with historical seasonal patterns.</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ECECEC"/>
        </a:solidFill>
      </p:bgPr>
    </p:bg>
    <p:spTree>
      <p:nvGrpSpPr>
        <p:cNvPr id="1" name=""/>
        <p:cNvGrpSpPr/>
        <p:nvPr/>
      </p:nvGrpSpPr>
      <p:grpSpPr>
        <a:xfrm>
          <a:off x="0" y="0"/>
          <a:ext cx="0" cy="0"/>
          <a:chOff x="0" y="0"/>
          <a:chExt cx="0" cy="0"/>
        </a:xfrm>
      </p:grpSpPr>
      <p:sp>
        <p:nvSpPr>
          <p:cNvPr name="Freeform 2" id="2"/>
          <p:cNvSpPr/>
          <p:nvPr/>
        </p:nvSpPr>
        <p:spPr>
          <a:xfrm flipH="false" flipV="false" rot="0">
            <a:off x="15412587" y="7414263"/>
            <a:ext cx="3075969" cy="3075969"/>
          </a:xfrm>
          <a:custGeom>
            <a:avLst/>
            <a:gdLst/>
            <a:ahLst/>
            <a:cxnLst/>
            <a:rect r="r" b="b" t="t" l="l"/>
            <a:pathLst>
              <a:path h="3075969" w="3075969">
                <a:moveTo>
                  <a:pt x="0" y="0"/>
                </a:moveTo>
                <a:lnTo>
                  <a:pt x="3075970" y="0"/>
                </a:lnTo>
                <a:lnTo>
                  <a:pt x="3075970" y="3075970"/>
                </a:lnTo>
                <a:lnTo>
                  <a:pt x="0" y="30759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800000">
            <a:off x="-198113" y="-375135"/>
            <a:ext cx="3328479" cy="3328479"/>
          </a:xfrm>
          <a:custGeom>
            <a:avLst/>
            <a:gdLst/>
            <a:ahLst/>
            <a:cxnLst/>
            <a:rect r="r" b="b" t="t" l="l"/>
            <a:pathLst>
              <a:path h="3328479" w="3328479">
                <a:moveTo>
                  <a:pt x="0" y="0"/>
                </a:moveTo>
                <a:lnTo>
                  <a:pt x="3328478" y="0"/>
                </a:lnTo>
                <a:lnTo>
                  <a:pt x="3328478" y="3328479"/>
                </a:lnTo>
                <a:lnTo>
                  <a:pt x="0" y="33284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918901" y="7920577"/>
            <a:ext cx="2450523" cy="2450523"/>
          </a:xfrm>
          <a:custGeom>
            <a:avLst/>
            <a:gdLst/>
            <a:ahLst/>
            <a:cxnLst/>
            <a:rect r="r" b="b" t="t" l="l"/>
            <a:pathLst>
              <a:path h="2450523" w="2450523">
                <a:moveTo>
                  <a:pt x="0" y="0"/>
                </a:moveTo>
                <a:lnTo>
                  <a:pt x="2450523" y="0"/>
                </a:lnTo>
                <a:lnTo>
                  <a:pt x="2450523" y="2450523"/>
                </a:lnTo>
                <a:lnTo>
                  <a:pt x="0" y="24505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10800000">
            <a:off x="-69201" y="-246222"/>
            <a:ext cx="2651689" cy="2651689"/>
          </a:xfrm>
          <a:custGeom>
            <a:avLst/>
            <a:gdLst/>
            <a:ahLst/>
            <a:cxnLst/>
            <a:rect r="r" b="b" t="t" l="l"/>
            <a:pathLst>
              <a:path h="2651689" w="2651689">
                <a:moveTo>
                  <a:pt x="0" y="0"/>
                </a:moveTo>
                <a:lnTo>
                  <a:pt x="2651689" y="0"/>
                </a:lnTo>
                <a:lnTo>
                  <a:pt x="2651689" y="2651688"/>
                </a:lnTo>
                <a:lnTo>
                  <a:pt x="0" y="26516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2700000">
            <a:off x="16750015" y="5360938"/>
            <a:ext cx="3075969" cy="3075969"/>
          </a:xfrm>
          <a:custGeom>
            <a:avLst/>
            <a:gdLst/>
            <a:ahLst/>
            <a:cxnLst/>
            <a:rect r="r" b="b" t="t" l="l"/>
            <a:pathLst>
              <a:path h="3075969" w="3075969">
                <a:moveTo>
                  <a:pt x="0" y="0"/>
                </a:moveTo>
                <a:lnTo>
                  <a:pt x="3075970" y="0"/>
                </a:lnTo>
                <a:lnTo>
                  <a:pt x="3075970" y="3075969"/>
                </a:lnTo>
                <a:lnTo>
                  <a:pt x="0" y="30759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8100000">
            <a:off x="-1664239" y="1924527"/>
            <a:ext cx="3328479" cy="3328479"/>
          </a:xfrm>
          <a:custGeom>
            <a:avLst/>
            <a:gdLst/>
            <a:ahLst/>
            <a:cxnLst/>
            <a:rect r="r" b="b" t="t" l="l"/>
            <a:pathLst>
              <a:path h="3328479" w="3328479">
                <a:moveTo>
                  <a:pt x="0" y="0"/>
                </a:moveTo>
                <a:lnTo>
                  <a:pt x="3328478" y="0"/>
                </a:lnTo>
                <a:lnTo>
                  <a:pt x="3328478" y="3328479"/>
                </a:lnTo>
                <a:lnTo>
                  <a:pt x="0" y="33284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7440198" y="9460152"/>
            <a:ext cx="1658065" cy="1639977"/>
          </a:xfrm>
          <a:custGeom>
            <a:avLst/>
            <a:gdLst/>
            <a:ahLst/>
            <a:cxnLst/>
            <a:rect r="r" b="b" t="t" l="l"/>
            <a:pathLst>
              <a:path h="1639977" w="1658065">
                <a:moveTo>
                  <a:pt x="0" y="0"/>
                </a:moveTo>
                <a:lnTo>
                  <a:pt x="1658065" y="0"/>
                </a:lnTo>
                <a:lnTo>
                  <a:pt x="1658065" y="1639977"/>
                </a:lnTo>
                <a:lnTo>
                  <a:pt x="0" y="163997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10800000">
            <a:off x="-857871" y="-1035099"/>
            <a:ext cx="1794177" cy="1774605"/>
          </a:xfrm>
          <a:custGeom>
            <a:avLst/>
            <a:gdLst/>
            <a:ahLst/>
            <a:cxnLst/>
            <a:rect r="r" b="b" t="t" l="l"/>
            <a:pathLst>
              <a:path h="1774605" w="1794177">
                <a:moveTo>
                  <a:pt x="0" y="0"/>
                </a:moveTo>
                <a:lnTo>
                  <a:pt x="1794178" y="0"/>
                </a:lnTo>
                <a:lnTo>
                  <a:pt x="1794178" y="1774605"/>
                </a:lnTo>
                <a:lnTo>
                  <a:pt x="0" y="17746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16757558" y="9002084"/>
            <a:ext cx="1180071" cy="143754"/>
          </a:xfrm>
          <a:custGeom>
            <a:avLst/>
            <a:gdLst/>
            <a:ahLst/>
            <a:cxnLst/>
            <a:rect r="r" b="b" t="t" l="l"/>
            <a:pathLst>
              <a:path h="143754" w="1180071">
                <a:moveTo>
                  <a:pt x="0" y="0"/>
                </a:moveTo>
                <a:lnTo>
                  <a:pt x="1180071" y="0"/>
                </a:lnTo>
                <a:lnTo>
                  <a:pt x="1180071" y="143754"/>
                </a:lnTo>
                <a:lnTo>
                  <a:pt x="0" y="14375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10800000">
            <a:off x="398041" y="1079622"/>
            <a:ext cx="1276944" cy="155555"/>
          </a:xfrm>
          <a:custGeom>
            <a:avLst/>
            <a:gdLst/>
            <a:ahLst/>
            <a:cxnLst/>
            <a:rect r="r" b="b" t="t" l="l"/>
            <a:pathLst>
              <a:path h="155555" w="1276944">
                <a:moveTo>
                  <a:pt x="0" y="0"/>
                </a:moveTo>
                <a:lnTo>
                  <a:pt x="1276944" y="0"/>
                </a:lnTo>
                <a:lnTo>
                  <a:pt x="1276944" y="155555"/>
                </a:lnTo>
                <a:lnTo>
                  <a:pt x="0" y="15555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2" id="12"/>
          <p:cNvGrpSpPr/>
          <p:nvPr/>
        </p:nvGrpSpPr>
        <p:grpSpPr>
          <a:xfrm rot="0">
            <a:off x="3487837" y="278728"/>
            <a:ext cx="14041875" cy="1912898"/>
            <a:chOff x="0" y="0"/>
            <a:chExt cx="4225675" cy="575656"/>
          </a:xfrm>
        </p:grpSpPr>
        <p:sp>
          <p:nvSpPr>
            <p:cNvPr name="Freeform 13" id="13"/>
            <p:cNvSpPr/>
            <p:nvPr/>
          </p:nvSpPr>
          <p:spPr>
            <a:xfrm flipH="false" flipV="false" rot="0">
              <a:off x="0" y="0"/>
              <a:ext cx="4225675" cy="575656"/>
            </a:xfrm>
            <a:custGeom>
              <a:avLst/>
              <a:gdLst/>
              <a:ahLst/>
              <a:cxnLst/>
              <a:rect r="r" b="b" t="t" l="l"/>
              <a:pathLst>
                <a:path h="575656" w="4225675">
                  <a:moveTo>
                    <a:pt x="0" y="0"/>
                  </a:moveTo>
                  <a:lnTo>
                    <a:pt x="4225675" y="0"/>
                  </a:lnTo>
                  <a:lnTo>
                    <a:pt x="4225675" y="575656"/>
                  </a:lnTo>
                  <a:lnTo>
                    <a:pt x="0" y="575656"/>
                  </a:lnTo>
                  <a:close/>
                </a:path>
              </a:pathLst>
            </a:custGeom>
            <a:gradFill rotWithShape="true">
              <a:gsLst>
                <a:gs pos="0">
                  <a:srgbClr val="000000">
                    <a:alpha val="100000"/>
                  </a:srgbClr>
                </a:gs>
                <a:gs pos="100000">
                  <a:srgbClr val="555555">
                    <a:alpha val="100000"/>
                  </a:srgbClr>
                </a:gs>
              </a:gsLst>
              <a:path path="circle">
                <a:fillToRect l="0" r="100000" t="0" b="100000"/>
              </a:path>
              <a:tileRect r="0" l="-100000" b="0" t="-100000"/>
            </a:gradFill>
          </p:spPr>
        </p:sp>
        <p:sp>
          <p:nvSpPr>
            <p:cNvPr name="TextBox 14" id="14"/>
            <p:cNvSpPr txBox="true"/>
            <p:nvPr/>
          </p:nvSpPr>
          <p:spPr>
            <a:xfrm>
              <a:off x="0" y="-57150"/>
              <a:ext cx="4225675" cy="632806"/>
            </a:xfrm>
            <a:prstGeom prst="rect">
              <a:avLst/>
            </a:prstGeom>
          </p:spPr>
          <p:txBody>
            <a:bodyPr anchor="ctr" rtlCol="false" tIns="50800" lIns="50800" bIns="50800" rIns="50800"/>
            <a:lstStyle/>
            <a:p>
              <a:pPr algn="ctr">
                <a:lnSpc>
                  <a:spcPts val="3223"/>
                </a:lnSpc>
              </a:pPr>
            </a:p>
          </p:txBody>
        </p:sp>
      </p:grpSp>
      <p:grpSp>
        <p:nvGrpSpPr>
          <p:cNvPr name="Group 15" id="15"/>
          <p:cNvGrpSpPr/>
          <p:nvPr/>
        </p:nvGrpSpPr>
        <p:grpSpPr>
          <a:xfrm rot="0">
            <a:off x="2908697" y="3600450"/>
            <a:ext cx="13204264" cy="4809434"/>
            <a:chOff x="0" y="0"/>
            <a:chExt cx="3477666" cy="1266682"/>
          </a:xfrm>
        </p:grpSpPr>
        <p:sp>
          <p:nvSpPr>
            <p:cNvPr name="Freeform 16" id="16"/>
            <p:cNvSpPr/>
            <p:nvPr/>
          </p:nvSpPr>
          <p:spPr>
            <a:xfrm flipH="false" flipV="false" rot="0">
              <a:off x="0" y="0"/>
              <a:ext cx="3477666" cy="1266682"/>
            </a:xfrm>
            <a:custGeom>
              <a:avLst/>
              <a:gdLst/>
              <a:ahLst/>
              <a:cxnLst/>
              <a:rect r="r" b="b" t="t" l="l"/>
              <a:pathLst>
                <a:path h="1266682" w="3477666">
                  <a:moveTo>
                    <a:pt x="29902" y="0"/>
                  </a:moveTo>
                  <a:lnTo>
                    <a:pt x="3447764" y="0"/>
                  </a:lnTo>
                  <a:cubicBezTo>
                    <a:pt x="3464278" y="0"/>
                    <a:pt x="3477666" y="13388"/>
                    <a:pt x="3477666" y="29902"/>
                  </a:cubicBezTo>
                  <a:lnTo>
                    <a:pt x="3477666" y="1236780"/>
                  </a:lnTo>
                  <a:cubicBezTo>
                    <a:pt x="3477666" y="1244711"/>
                    <a:pt x="3474515" y="1252316"/>
                    <a:pt x="3468908" y="1257924"/>
                  </a:cubicBezTo>
                  <a:cubicBezTo>
                    <a:pt x="3463300" y="1263532"/>
                    <a:pt x="3455694" y="1266682"/>
                    <a:pt x="3447764" y="1266682"/>
                  </a:cubicBezTo>
                  <a:lnTo>
                    <a:pt x="29902" y="1266682"/>
                  </a:lnTo>
                  <a:cubicBezTo>
                    <a:pt x="21972" y="1266682"/>
                    <a:pt x="14366" y="1263532"/>
                    <a:pt x="8758" y="1257924"/>
                  </a:cubicBezTo>
                  <a:cubicBezTo>
                    <a:pt x="3150" y="1252316"/>
                    <a:pt x="0" y="1244711"/>
                    <a:pt x="0" y="1236780"/>
                  </a:cubicBezTo>
                  <a:lnTo>
                    <a:pt x="0" y="29902"/>
                  </a:lnTo>
                  <a:cubicBezTo>
                    <a:pt x="0" y="21972"/>
                    <a:pt x="3150" y="14366"/>
                    <a:pt x="8758" y="8758"/>
                  </a:cubicBezTo>
                  <a:cubicBezTo>
                    <a:pt x="14366" y="3150"/>
                    <a:pt x="21972" y="0"/>
                    <a:pt x="29902" y="0"/>
                  </a:cubicBezTo>
                  <a:close/>
                </a:path>
              </a:pathLst>
            </a:custGeom>
            <a:solidFill>
              <a:srgbClr val="545454"/>
            </a:solidFill>
          </p:spPr>
        </p:sp>
        <p:sp>
          <p:nvSpPr>
            <p:cNvPr name="TextBox 17" id="17"/>
            <p:cNvSpPr txBox="true"/>
            <p:nvPr/>
          </p:nvSpPr>
          <p:spPr>
            <a:xfrm>
              <a:off x="0" y="-57150"/>
              <a:ext cx="3477666" cy="1323832"/>
            </a:xfrm>
            <a:prstGeom prst="rect">
              <a:avLst/>
            </a:prstGeom>
          </p:spPr>
          <p:txBody>
            <a:bodyPr anchor="ctr" rtlCol="false" tIns="50800" lIns="50800" bIns="50800" rIns="50800"/>
            <a:lstStyle/>
            <a:p>
              <a:pPr algn="ctr">
                <a:lnSpc>
                  <a:spcPts val="3223"/>
                </a:lnSpc>
              </a:pPr>
            </a:p>
          </p:txBody>
        </p:sp>
      </p:grpSp>
      <p:grpSp>
        <p:nvGrpSpPr>
          <p:cNvPr name="Group 18" id="18"/>
          <p:cNvGrpSpPr/>
          <p:nvPr/>
        </p:nvGrpSpPr>
        <p:grpSpPr>
          <a:xfrm rot="0">
            <a:off x="2218340" y="2698504"/>
            <a:ext cx="3086100" cy="851250"/>
            <a:chOff x="0" y="0"/>
            <a:chExt cx="812800" cy="224197"/>
          </a:xfrm>
        </p:grpSpPr>
        <p:sp>
          <p:nvSpPr>
            <p:cNvPr name="Freeform 19" id="19"/>
            <p:cNvSpPr/>
            <p:nvPr/>
          </p:nvSpPr>
          <p:spPr>
            <a:xfrm flipH="false" flipV="false" rot="0">
              <a:off x="0" y="0"/>
              <a:ext cx="812800" cy="224197"/>
            </a:xfrm>
            <a:custGeom>
              <a:avLst/>
              <a:gdLst/>
              <a:ahLst/>
              <a:cxnLst/>
              <a:rect r="r" b="b" t="t" l="l"/>
              <a:pathLst>
                <a:path h="224197" w="812800">
                  <a:moveTo>
                    <a:pt x="112099" y="0"/>
                  </a:moveTo>
                  <a:lnTo>
                    <a:pt x="700701" y="0"/>
                  </a:lnTo>
                  <a:cubicBezTo>
                    <a:pt x="730432" y="0"/>
                    <a:pt x="758944" y="11810"/>
                    <a:pt x="779967" y="32833"/>
                  </a:cubicBezTo>
                  <a:cubicBezTo>
                    <a:pt x="800990" y="53856"/>
                    <a:pt x="812800" y="82368"/>
                    <a:pt x="812800" y="112099"/>
                  </a:cubicBezTo>
                  <a:lnTo>
                    <a:pt x="812800" y="112099"/>
                  </a:lnTo>
                  <a:cubicBezTo>
                    <a:pt x="812800" y="141829"/>
                    <a:pt x="800990" y="170342"/>
                    <a:pt x="779967" y="191365"/>
                  </a:cubicBezTo>
                  <a:cubicBezTo>
                    <a:pt x="758944" y="212387"/>
                    <a:pt x="730432" y="224197"/>
                    <a:pt x="700701" y="224197"/>
                  </a:cubicBezTo>
                  <a:lnTo>
                    <a:pt x="112099" y="224197"/>
                  </a:lnTo>
                  <a:cubicBezTo>
                    <a:pt x="82368" y="224197"/>
                    <a:pt x="53856" y="212387"/>
                    <a:pt x="32833" y="191365"/>
                  </a:cubicBezTo>
                  <a:cubicBezTo>
                    <a:pt x="11810" y="170342"/>
                    <a:pt x="0" y="141829"/>
                    <a:pt x="0" y="112099"/>
                  </a:cubicBezTo>
                  <a:lnTo>
                    <a:pt x="0" y="112099"/>
                  </a:lnTo>
                  <a:cubicBezTo>
                    <a:pt x="0" y="82368"/>
                    <a:pt x="11810" y="53856"/>
                    <a:pt x="32833" y="32833"/>
                  </a:cubicBezTo>
                  <a:cubicBezTo>
                    <a:pt x="53856" y="11810"/>
                    <a:pt x="82368" y="0"/>
                    <a:pt x="112099" y="0"/>
                  </a:cubicBezTo>
                  <a:close/>
                </a:path>
              </a:pathLst>
            </a:custGeom>
            <a:solidFill>
              <a:srgbClr val="545454"/>
            </a:solidFill>
          </p:spPr>
        </p:sp>
        <p:sp>
          <p:nvSpPr>
            <p:cNvPr name="TextBox 20" id="20"/>
            <p:cNvSpPr txBox="true"/>
            <p:nvPr/>
          </p:nvSpPr>
          <p:spPr>
            <a:xfrm>
              <a:off x="0" y="-57150"/>
              <a:ext cx="812800" cy="281347"/>
            </a:xfrm>
            <a:prstGeom prst="rect">
              <a:avLst/>
            </a:prstGeom>
          </p:spPr>
          <p:txBody>
            <a:bodyPr anchor="ctr" rtlCol="false" tIns="50800" lIns="50800" bIns="50800" rIns="50800"/>
            <a:lstStyle/>
            <a:p>
              <a:pPr algn="ctr">
                <a:lnSpc>
                  <a:spcPts val="3223"/>
                </a:lnSpc>
              </a:pPr>
            </a:p>
          </p:txBody>
        </p:sp>
      </p:grpSp>
      <p:sp>
        <p:nvSpPr>
          <p:cNvPr name="TextBox 21" id="21"/>
          <p:cNvSpPr txBox="true"/>
          <p:nvPr/>
        </p:nvSpPr>
        <p:spPr>
          <a:xfrm rot="0">
            <a:off x="3079919" y="361125"/>
            <a:ext cx="14857709" cy="1614754"/>
          </a:xfrm>
          <a:prstGeom prst="rect">
            <a:avLst/>
          </a:prstGeom>
        </p:spPr>
        <p:txBody>
          <a:bodyPr anchor="t" rtlCol="false" tIns="0" lIns="0" bIns="0" rIns="0">
            <a:spAutoFit/>
          </a:bodyPr>
          <a:lstStyle/>
          <a:p>
            <a:pPr algn="ctr">
              <a:lnSpc>
                <a:spcPts val="6320"/>
              </a:lnSpc>
              <a:spcBef>
                <a:spcPct val="0"/>
              </a:spcBef>
            </a:pPr>
            <a:r>
              <a:rPr lang="en-US" b="true" sz="4514">
                <a:solidFill>
                  <a:srgbClr val="FFFFFF"/>
                </a:solidFill>
                <a:latin typeface="Poppins Bold"/>
                <a:ea typeface="Poppins Bold"/>
                <a:cs typeface="Poppins Bold"/>
                <a:sym typeface="Poppins Bold"/>
              </a:rPr>
              <a:t>GEOSPATIAL ANALYSIS: HIGH-RISK AREAS IN BOSTON</a:t>
            </a:r>
          </a:p>
        </p:txBody>
      </p:sp>
      <p:sp>
        <p:nvSpPr>
          <p:cNvPr name="TextBox 22" id="22"/>
          <p:cNvSpPr txBox="true"/>
          <p:nvPr/>
        </p:nvSpPr>
        <p:spPr>
          <a:xfrm rot="0">
            <a:off x="2609329" y="2877144"/>
            <a:ext cx="2055391" cy="483811"/>
          </a:xfrm>
          <a:prstGeom prst="rect">
            <a:avLst/>
          </a:prstGeom>
        </p:spPr>
        <p:txBody>
          <a:bodyPr anchor="t" rtlCol="false" tIns="0" lIns="0" bIns="0" rIns="0">
            <a:spAutoFit/>
          </a:bodyPr>
          <a:lstStyle/>
          <a:p>
            <a:pPr algn="ctr">
              <a:lnSpc>
                <a:spcPts val="3783"/>
              </a:lnSpc>
              <a:spcBef>
                <a:spcPct val="0"/>
              </a:spcBef>
            </a:pPr>
            <a:r>
              <a:rPr lang="en-US" b="true" sz="2702">
                <a:solidFill>
                  <a:srgbClr val="FFFFFF"/>
                </a:solidFill>
                <a:latin typeface="Poppins Bold"/>
                <a:ea typeface="Poppins Bold"/>
                <a:cs typeface="Poppins Bold"/>
                <a:sym typeface="Poppins Bold"/>
              </a:rPr>
              <a:t>Questions 2</a:t>
            </a:r>
          </a:p>
        </p:txBody>
      </p:sp>
      <p:sp>
        <p:nvSpPr>
          <p:cNvPr name="TextBox 23" id="23"/>
          <p:cNvSpPr txBox="true"/>
          <p:nvPr/>
        </p:nvSpPr>
        <p:spPr>
          <a:xfrm rot="0">
            <a:off x="3604408" y="5214143"/>
            <a:ext cx="11812843" cy="1343923"/>
          </a:xfrm>
          <a:prstGeom prst="rect">
            <a:avLst/>
          </a:prstGeom>
        </p:spPr>
        <p:txBody>
          <a:bodyPr anchor="t" rtlCol="false" tIns="0" lIns="0" bIns="0" rIns="0">
            <a:spAutoFit/>
          </a:bodyPr>
          <a:lstStyle/>
          <a:p>
            <a:pPr algn="ctr">
              <a:lnSpc>
                <a:spcPts val="5485"/>
              </a:lnSpc>
            </a:pPr>
            <a:r>
              <a:rPr lang="en-US" b="true" sz="2702">
                <a:solidFill>
                  <a:srgbClr val="FFFFFF"/>
                </a:solidFill>
                <a:latin typeface="Poppins Bold"/>
                <a:ea typeface="Poppins Bold"/>
                <a:cs typeface="Poppins Bold"/>
                <a:sym typeface="Poppins Bold"/>
              </a:rPr>
              <a:t>What parts of Boston are more prone to have a fire or a serious fire incident?</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ECECEC"/>
        </a:solidFill>
      </p:bgPr>
    </p:bg>
    <p:spTree>
      <p:nvGrpSpPr>
        <p:cNvPr id="1" name=""/>
        <p:cNvGrpSpPr/>
        <p:nvPr/>
      </p:nvGrpSpPr>
      <p:grpSpPr>
        <a:xfrm>
          <a:off x="0" y="0"/>
          <a:ext cx="0" cy="0"/>
          <a:chOff x="0" y="0"/>
          <a:chExt cx="0" cy="0"/>
        </a:xfrm>
      </p:grpSpPr>
      <p:sp>
        <p:nvSpPr>
          <p:cNvPr name="Freeform 2" id="2"/>
          <p:cNvSpPr/>
          <p:nvPr/>
        </p:nvSpPr>
        <p:spPr>
          <a:xfrm flipH="false" flipV="false" rot="0">
            <a:off x="15412587" y="7414263"/>
            <a:ext cx="3075969" cy="3075969"/>
          </a:xfrm>
          <a:custGeom>
            <a:avLst/>
            <a:gdLst/>
            <a:ahLst/>
            <a:cxnLst/>
            <a:rect r="r" b="b" t="t" l="l"/>
            <a:pathLst>
              <a:path h="3075969" w="3075969">
                <a:moveTo>
                  <a:pt x="0" y="0"/>
                </a:moveTo>
                <a:lnTo>
                  <a:pt x="3075970" y="0"/>
                </a:lnTo>
                <a:lnTo>
                  <a:pt x="3075970" y="3075970"/>
                </a:lnTo>
                <a:lnTo>
                  <a:pt x="0" y="30759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800000">
            <a:off x="-198113" y="-375135"/>
            <a:ext cx="3328479" cy="3328479"/>
          </a:xfrm>
          <a:custGeom>
            <a:avLst/>
            <a:gdLst/>
            <a:ahLst/>
            <a:cxnLst/>
            <a:rect r="r" b="b" t="t" l="l"/>
            <a:pathLst>
              <a:path h="3328479" w="3328479">
                <a:moveTo>
                  <a:pt x="0" y="0"/>
                </a:moveTo>
                <a:lnTo>
                  <a:pt x="3328478" y="0"/>
                </a:lnTo>
                <a:lnTo>
                  <a:pt x="3328478" y="3328479"/>
                </a:lnTo>
                <a:lnTo>
                  <a:pt x="0" y="33284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918901" y="7920577"/>
            <a:ext cx="2450523" cy="2450523"/>
          </a:xfrm>
          <a:custGeom>
            <a:avLst/>
            <a:gdLst/>
            <a:ahLst/>
            <a:cxnLst/>
            <a:rect r="r" b="b" t="t" l="l"/>
            <a:pathLst>
              <a:path h="2450523" w="2450523">
                <a:moveTo>
                  <a:pt x="0" y="0"/>
                </a:moveTo>
                <a:lnTo>
                  <a:pt x="2450523" y="0"/>
                </a:lnTo>
                <a:lnTo>
                  <a:pt x="2450523" y="2450523"/>
                </a:lnTo>
                <a:lnTo>
                  <a:pt x="0" y="24505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10800000">
            <a:off x="-69201" y="-246222"/>
            <a:ext cx="2651689" cy="2651689"/>
          </a:xfrm>
          <a:custGeom>
            <a:avLst/>
            <a:gdLst/>
            <a:ahLst/>
            <a:cxnLst/>
            <a:rect r="r" b="b" t="t" l="l"/>
            <a:pathLst>
              <a:path h="2651689" w="2651689">
                <a:moveTo>
                  <a:pt x="0" y="0"/>
                </a:moveTo>
                <a:lnTo>
                  <a:pt x="2651689" y="0"/>
                </a:lnTo>
                <a:lnTo>
                  <a:pt x="2651689" y="2651688"/>
                </a:lnTo>
                <a:lnTo>
                  <a:pt x="0" y="26516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2700000">
            <a:off x="16750015" y="5360938"/>
            <a:ext cx="3075969" cy="3075969"/>
          </a:xfrm>
          <a:custGeom>
            <a:avLst/>
            <a:gdLst/>
            <a:ahLst/>
            <a:cxnLst/>
            <a:rect r="r" b="b" t="t" l="l"/>
            <a:pathLst>
              <a:path h="3075969" w="3075969">
                <a:moveTo>
                  <a:pt x="0" y="0"/>
                </a:moveTo>
                <a:lnTo>
                  <a:pt x="3075970" y="0"/>
                </a:lnTo>
                <a:lnTo>
                  <a:pt x="3075970" y="3075969"/>
                </a:lnTo>
                <a:lnTo>
                  <a:pt x="0" y="30759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8100000">
            <a:off x="-1664239" y="1924527"/>
            <a:ext cx="3328479" cy="3328479"/>
          </a:xfrm>
          <a:custGeom>
            <a:avLst/>
            <a:gdLst/>
            <a:ahLst/>
            <a:cxnLst/>
            <a:rect r="r" b="b" t="t" l="l"/>
            <a:pathLst>
              <a:path h="3328479" w="3328479">
                <a:moveTo>
                  <a:pt x="0" y="0"/>
                </a:moveTo>
                <a:lnTo>
                  <a:pt x="3328478" y="0"/>
                </a:lnTo>
                <a:lnTo>
                  <a:pt x="3328478" y="3328479"/>
                </a:lnTo>
                <a:lnTo>
                  <a:pt x="0" y="33284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7440198" y="9460152"/>
            <a:ext cx="1658065" cy="1639977"/>
          </a:xfrm>
          <a:custGeom>
            <a:avLst/>
            <a:gdLst/>
            <a:ahLst/>
            <a:cxnLst/>
            <a:rect r="r" b="b" t="t" l="l"/>
            <a:pathLst>
              <a:path h="1639977" w="1658065">
                <a:moveTo>
                  <a:pt x="0" y="0"/>
                </a:moveTo>
                <a:lnTo>
                  <a:pt x="1658065" y="0"/>
                </a:lnTo>
                <a:lnTo>
                  <a:pt x="1658065" y="1639977"/>
                </a:lnTo>
                <a:lnTo>
                  <a:pt x="0" y="163997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10800000">
            <a:off x="-857871" y="-1035099"/>
            <a:ext cx="1794177" cy="1774605"/>
          </a:xfrm>
          <a:custGeom>
            <a:avLst/>
            <a:gdLst/>
            <a:ahLst/>
            <a:cxnLst/>
            <a:rect r="r" b="b" t="t" l="l"/>
            <a:pathLst>
              <a:path h="1774605" w="1794177">
                <a:moveTo>
                  <a:pt x="0" y="0"/>
                </a:moveTo>
                <a:lnTo>
                  <a:pt x="1794178" y="0"/>
                </a:lnTo>
                <a:lnTo>
                  <a:pt x="1794178" y="1774605"/>
                </a:lnTo>
                <a:lnTo>
                  <a:pt x="0" y="17746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16757558" y="9002084"/>
            <a:ext cx="1180071" cy="143754"/>
          </a:xfrm>
          <a:custGeom>
            <a:avLst/>
            <a:gdLst/>
            <a:ahLst/>
            <a:cxnLst/>
            <a:rect r="r" b="b" t="t" l="l"/>
            <a:pathLst>
              <a:path h="143754" w="1180071">
                <a:moveTo>
                  <a:pt x="0" y="0"/>
                </a:moveTo>
                <a:lnTo>
                  <a:pt x="1180071" y="0"/>
                </a:lnTo>
                <a:lnTo>
                  <a:pt x="1180071" y="143754"/>
                </a:lnTo>
                <a:lnTo>
                  <a:pt x="0" y="14375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10800000">
            <a:off x="398041" y="1079622"/>
            <a:ext cx="1276944" cy="155555"/>
          </a:xfrm>
          <a:custGeom>
            <a:avLst/>
            <a:gdLst/>
            <a:ahLst/>
            <a:cxnLst/>
            <a:rect r="r" b="b" t="t" l="l"/>
            <a:pathLst>
              <a:path h="155555" w="1276944">
                <a:moveTo>
                  <a:pt x="0" y="0"/>
                </a:moveTo>
                <a:lnTo>
                  <a:pt x="1276944" y="0"/>
                </a:lnTo>
                <a:lnTo>
                  <a:pt x="1276944" y="155555"/>
                </a:lnTo>
                <a:lnTo>
                  <a:pt x="0" y="15555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2" id="12"/>
          <p:cNvGrpSpPr/>
          <p:nvPr/>
        </p:nvGrpSpPr>
        <p:grpSpPr>
          <a:xfrm rot="0">
            <a:off x="3102288" y="258489"/>
            <a:ext cx="15166942" cy="2027873"/>
            <a:chOff x="0" y="0"/>
            <a:chExt cx="4564245" cy="610255"/>
          </a:xfrm>
        </p:grpSpPr>
        <p:sp>
          <p:nvSpPr>
            <p:cNvPr name="Freeform 13" id="13"/>
            <p:cNvSpPr/>
            <p:nvPr/>
          </p:nvSpPr>
          <p:spPr>
            <a:xfrm flipH="false" flipV="false" rot="0">
              <a:off x="0" y="0"/>
              <a:ext cx="4564245" cy="610255"/>
            </a:xfrm>
            <a:custGeom>
              <a:avLst/>
              <a:gdLst/>
              <a:ahLst/>
              <a:cxnLst/>
              <a:rect r="r" b="b" t="t" l="l"/>
              <a:pathLst>
                <a:path h="610255" w="4564245">
                  <a:moveTo>
                    <a:pt x="0" y="0"/>
                  </a:moveTo>
                  <a:lnTo>
                    <a:pt x="4564245" y="0"/>
                  </a:lnTo>
                  <a:lnTo>
                    <a:pt x="4564245" y="610255"/>
                  </a:lnTo>
                  <a:lnTo>
                    <a:pt x="0" y="610255"/>
                  </a:lnTo>
                  <a:close/>
                </a:path>
              </a:pathLst>
            </a:custGeom>
            <a:gradFill rotWithShape="true">
              <a:gsLst>
                <a:gs pos="0">
                  <a:srgbClr val="000000">
                    <a:alpha val="100000"/>
                  </a:srgbClr>
                </a:gs>
                <a:gs pos="100000">
                  <a:srgbClr val="555555">
                    <a:alpha val="100000"/>
                  </a:srgbClr>
                </a:gs>
              </a:gsLst>
              <a:path path="circle">
                <a:fillToRect l="0" r="100000" t="0" b="100000"/>
              </a:path>
              <a:tileRect r="0" l="-100000" b="0" t="-100000"/>
            </a:gradFill>
          </p:spPr>
        </p:sp>
        <p:sp>
          <p:nvSpPr>
            <p:cNvPr name="TextBox 14" id="14"/>
            <p:cNvSpPr txBox="true"/>
            <p:nvPr/>
          </p:nvSpPr>
          <p:spPr>
            <a:xfrm>
              <a:off x="0" y="-57150"/>
              <a:ext cx="4564245" cy="667405"/>
            </a:xfrm>
            <a:prstGeom prst="rect">
              <a:avLst/>
            </a:prstGeom>
          </p:spPr>
          <p:txBody>
            <a:bodyPr anchor="ctr" rtlCol="false" tIns="50800" lIns="50800" bIns="50800" rIns="50800"/>
            <a:lstStyle/>
            <a:p>
              <a:pPr algn="ctr">
                <a:lnSpc>
                  <a:spcPts val="3223"/>
                </a:lnSpc>
              </a:pPr>
            </a:p>
          </p:txBody>
        </p:sp>
      </p:grpSp>
      <p:sp>
        <p:nvSpPr>
          <p:cNvPr name="Freeform 15" id="15"/>
          <p:cNvSpPr/>
          <p:nvPr/>
        </p:nvSpPr>
        <p:spPr>
          <a:xfrm flipH="false" flipV="false" rot="0">
            <a:off x="398041" y="2787551"/>
            <a:ext cx="14575781" cy="6552180"/>
          </a:xfrm>
          <a:custGeom>
            <a:avLst/>
            <a:gdLst/>
            <a:ahLst/>
            <a:cxnLst/>
            <a:rect r="r" b="b" t="t" l="l"/>
            <a:pathLst>
              <a:path h="6552180" w="14575781">
                <a:moveTo>
                  <a:pt x="0" y="0"/>
                </a:moveTo>
                <a:lnTo>
                  <a:pt x="14575781" y="0"/>
                </a:lnTo>
                <a:lnTo>
                  <a:pt x="14575781" y="6552180"/>
                </a:lnTo>
                <a:lnTo>
                  <a:pt x="0" y="6552180"/>
                </a:lnTo>
                <a:lnTo>
                  <a:pt x="0" y="0"/>
                </a:lnTo>
                <a:close/>
              </a:path>
            </a:pathLst>
          </a:custGeom>
          <a:blipFill>
            <a:blip r:embed="rId10"/>
            <a:stretch>
              <a:fillRect l="0" t="-747" r="0" b="-747"/>
            </a:stretch>
          </a:blipFill>
        </p:spPr>
      </p:sp>
      <p:sp>
        <p:nvSpPr>
          <p:cNvPr name="Freeform 16" id="16"/>
          <p:cNvSpPr/>
          <p:nvPr/>
        </p:nvSpPr>
        <p:spPr>
          <a:xfrm flipH="false" flipV="false" rot="4120482">
            <a:off x="5792145" y="4806921"/>
            <a:ext cx="1147599" cy="1418978"/>
          </a:xfrm>
          <a:custGeom>
            <a:avLst/>
            <a:gdLst/>
            <a:ahLst/>
            <a:cxnLst/>
            <a:rect r="r" b="b" t="t" l="l"/>
            <a:pathLst>
              <a:path h="1418978" w="1147599">
                <a:moveTo>
                  <a:pt x="0" y="0"/>
                </a:moveTo>
                <a:lnTo>
                  <a:pt x="1147598" y="0"/>
                </a:lnTo>
                <a:lnTo>
                  <a:pt x="1147598" y="1418978"/>
                </a:lnTo>
                <a:lnTo>
                  <a:pt x="0" y="1418978"/>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7" id="17"/>
          <p:cNvSpPr txBox="true"/>
          <p:nvPr/>
        </p:nvSpPr>
        <p:spPr>
          <a:xfrm rot="0">
            <a:off x="3258279" y="374761"/>
            <a:ext cx="14857709" cy="2412789"/>
          </a:xfrm>
          <a:prstGeom prst="rect">
            <a:avLst/>
          </a:prstGeom>
        </p:spPr>
        <p:txBody>
          <a:bodyPr anchor="t" rtlCol="false" tIns="0" lIns="0" bIns="0" rIns="0">
            <a:spAutoFit/>
          </a:bodyPr>
          <a:lstStyle/>
          <a:p>
            <a:pPr algn="ctr">
              <a:lnSpc>
                <a:spcPts val="6320"/>
              </a:lnSpc>
            </a:pPr>
            <a:r>
              <a:rPr lang="en-US" b="true" sz="4514">
                <a:solidFill>
                  <a:srgbClr val="FFFFFF"/>
                </a:solidFill>
                <a:latin typeface="Poppins Bold"/>
                <a:ea typeface="Poppins Bold"/>
                <a:cs typeface="Poppins Bold"/>
                <a:sym typeface="Poppins Bold"/>
              </a:rPr>
              <a:t>PLOTLY CHOROPLETH MAP OF FIRE OCCURRENCES IN BOSTON</a:t>
            </a:r>
          </a:p>
          <a:p>
            <a:pPr algn="ctr">
              <a:lnSpc>
                <a:spcPts val="6320"/>
              </a:lnSpc>
              <a:spcBef>
                <a:spcPct val="0"/>
              </a:spcBef>
            </a:pPr>
          </a:p>
        </p:txBody>
      </p:sp>
      <p:sp>
        <p:nvSpPr>
          <p:cNvPr name="Freeform 18" id="18"/>
          <p:cNvSpPr/>
          <p:nvPr/>
        </p:nvSpPr>
        <p:spPr>
          <a:xfrm flipH="false" flipV="false" rot="-5693753">
            <a:off x="8291040" y="6821691"/>
            <a:ext cx="1147599" cy="1418978"/>
          </a:xfrm>
          <a:custGeom>
            <a:avLst/>
            <a:gdLst/>
            <a:ahLst/>
            <a:cxnLst/>
            <a:rect r="r" b="b" t="t" l="l"/>
            <a:pathLst>
              <a:path h="1418978" w="1147599">
                <a:moveTo>
                  <a:pt x="0" y="0"/>
                </a:moveTo>
                <a:lnTo>
                  <a:pt x="1147599" y="0"/>
                </a:lnTo>
                <a:lnTo>
                  <a:pt x="1147599" y="1418978"/>
                </a:lnTo>
                <a:lnTo>
                  <a:pt x="0" y="1418978"/>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9" id="19"/>
          <p:cNvSpPr txBox="true"/>
          <p:nvPr/>
        </p:nvSpPr>
        <p:spPr>
          <a:xfrm rot="0">
            <a:off x="4110539" y="5534111"/>
            <a:ext cx="1511743" cy="408246"/>
          </a:xfrm>
          <a:prstGeom prst="rect">
            <a:avLst/>
          </a:prstGeom>
        </p:spPr>
        <p:txBody>
          <a:bodyPr anchor="t" rtlCol="false" tIns="0" lIns="0" bIns="0" rIns="0">
            <a:spAutoFit/>
          </a:bodyPr>
          <a:lstStyle/>
          <a:p>
            <a:pPr algn="ctr">
              <a:lnSpc>
                <a:spcPts val="3223"/>
              </a:lnSpc>
              <a:spcBef>
                <a:spcPct val="0"/>
              </a:spcBef>
            </a:pPr>
            <a:r>
              <a:rPr lang="en-US" sz="2302">
                <a:solidFill>
                  <a:srgbClr val="000000"/>
                </a:solidFill>
                <a:latin typeface="AC Diary Girl"/>
                <a:ea typeface="AC Diary Girl"/>
                <a:cs typeface="AC Diary Girl"/>
                <a:sym typeface="AC Diary Girl"/>
              </a:rPr>
              <a:t>Roxbury</a:t>
            </a:r>
          </a:p>
        </p:txBody>
      </p:sp>
      <p:sp>
        <p:nvSpPr>
          <p:cNvPr name="TextBox 20" id="20"/>
          <p:cNvSpPr txBox="true"/>
          <p:nvPr/>
        </p:nvSpPr>
        <p:spPr>
          <a:xfrm rot="0">
            <a:off x="9781897" y="7347588"/>
            <a:ext cx="1774551" cy="408246"/>
          </a:xfrm>
          <a:prstGeom prst="rect">
            <a:avLst/>
          </a:prstGeom>
        </p:spPr>
        <p:txBody>
          <a:bodyPr anchor="t" rtlCol="false" tIns="0" lIns="0" bIns="0" rIns="0">
            <a:spAutoFit/>
          </a:bodyPr>
          <a:lstStyle/>
          <a:p>
            <a:pPr algn="ctr">
              <a:lnSpc>
                <a:spcPts val="3223"/>
              </a:lnSpc>
              <a:spcBef>
                <a:spcPct val="0"/>
              </a:spcBef>
            </a:pPr>
            <a:r>
              <a:rPr lang="en-US" sz="2302">
                <a:solidFill>
                  <a:srgbClr val="000000"/>
                </a:solidFill>
                <a:latin typeface="AC Diary Girl"/>
                <a:ea typeface="AC Diary Girl"/>
                <a:cs typeface="AC Diary Girl"/>
                <a:sym typeface="AC Diary Girl"/>
              </a:rPr>
              <a:t>Dorchester</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ECECEC"/>
        </a:solidFill>
      </p:bgPr>
    </p:bg>
    <p:spTree>
      <p:nvGrpSpPr>
        <p:cNvPr id="1" name=""/>
        <p:cNvGrpSpPr/>
        <p:nvPr/>
      </p:nvGrpSpPr>
      <p:grpSpPr>
        <a:xfrm>
          <a:off x="0" y="0"/>
          <a:ext cx="0" cy="0"/>
          <a:chOff x="0" y="0"/>
          <a:chExt cx="0" cy="0"/>
        </a:xfrm>
      </p:grpSpPr>
      <p:sp>
        <p:nvSpPr>
          <p:cNvPr name="Freeform 2" id="2"/>
          <p:cNvSpPr/>
          <p:nvPr/>
        </p:nvSpPr>
        <p:spPr>
          <a:xfrm flipH="false" flipV="false" rot="0">
            <a:off x="15412587" y="7414263"/>
            <a:ext cx="3075969" cy="3075969"/>
          </a:xfrm>
          <a:custGeom>
            <a:avLst/>
            <a:gdLst/>
            <a:ahLst/>
            <a:cxnLst/>
            <a:rect r="r" b="b" t="t" l="l"/>
            <a:pathLst>
              <a:path h="3075969" w="3075969">
                <a:moveTo>
                  <a:pt x="0" y="0"/>
                </a:moveTo>
                <a:lnTo>
                  <a:pt x="3075970" y="0"/>
                </a:lnTo>
                <a:lnTo>
                  <a:pt x="3075970" y="3075970"/>
                </a:lnTo>
                <a:lnTo>
                  <a:pt x="0" y="30759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800000">
            <a:off x="-198113" y="-375135"/>
            <a:ext cx="3328479" cy="3328479"/>
          </a:xfrm>
          <a:custGeom>
            <a:avLst/>
            <a:gdLst/>
            <a:ahLst/>
            <a:cxnLst/>
            <a:rect r="r" b="b" t="t" l="l"/>
            <a:pathLst>
              <a:path h="3328479" w="3328479">
                <a:moveTo>
                  <a:pt x="0" y="0"/>
                </a:moveTo>
                <a:lnTo>
                  <a:pt x="3328478" y="0"/>
                </a:lnTo>
                <a:lnTo>
                  <a:pt x="3328478" y="3328479"/>
                </a:lnTo>
                <a:lnTo>
                  <a:pt x="0" y="33284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918901" y="7920577"/>
            <a:ext cx="2450523" cy="2450523"/>
          </a:xfrm>
          <a:custGeom>
            <a:avLst/>
            <a:gdLst/>
            <a:ahLst/>
            <a:cxnLst/>
            <a:rect r="r" b="b" t="t" l="l"/>
            <a:pathLst>
              <a:path h="2450523" w="2450523">
                <a:moveTo>
                  <a:pt x="0" y="0"/>
                </a:moveTo>
                <a:lnTo>
                  <a:pt x="2450523" y="0"/>
                </a:lnTo>
                <a:lnTo>
                  <a:pt x="2450523" y="2450523"/>
                </a:lnTo>
                <a:lnTo>
                  <a:pt x="0" y="24505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10800000">
            <a:off x="-69201" y="-246222"/>
            <a:ext cx="2651689" cy="2651689"/>
          </a:xfrm>
          <a:custGeom>
            <a:avLst/>
            <a:gdLst/>
            <a:ahLst/>
            <a:cxnLst/>
            <a:rect r="r" b="b" t="t" l="l"/>
            <a:pathLst>
              <a:path h="2651689" w="2651689">
                <a:moveTo>
                  <a:pt x="0" y="0"/>
                </a:moveTo>
                <a:lnTo>
                  <a:pt x="2651689" y="0"/>
                </a:lnTo>
                <a:lnTo>
                  <a:pt x="2651689" y="2651688"/>
                </a:lnTo>
                <a:lnTo>
                  <a:pt x="0" y="26516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2700000">
            <a:off x="16750015" y="5360938"/>
            <a:ext cx="3075969" cy="3075969"/>
          </a:xfrm>
          <a:custGeom>
            <a:avLst/>
            <a:gdLst/>
            <a:ahLst/>
            <a:cxnLst/>
            <a:rect r="r" b="b" t="t" l="l"/>
            <a:pathLst>
              <a:path h="3075969" w="3075969">
                <a:moveTo>
                  <a:pt x="0" y="0"/>
                </a:moveTo>
                <a:lnTo>
                  <a:pt x="3075970" y="0"/>
                </a:lnTo>
                <a:lnTo>
                  <a:pt x="3075970" y="3075969"/>
                </a:lnTo>
                <a:lnTo>
                  <a:pt x="0" y="30759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8100000">
            <a:off x="-1664239" y="1924527"/>
            <a:ext cx="3328479" cy="3328479"/>
          </a:xfrm>
          <a:custGeom>
            <a:avLst/>
            <a:gdLst/>
            <a:ahLst/>
            <a:cxnLst/>
            <a:rect r="r" b="b" t="t" l="l"/>
            <a:pathLst>
              <a:path h="3328479" w="3328479">
                <a:moveTo>
                  <a:pt x="0" y="0"/>
                </a:moveTo>
                <a:lnTo>
                  <a:pt x="3328478" y="0"/>
                </a:lnTo>
                <a:lnTo>
                  <a:pt x="3328478" y="3328479"/>
                </a:lnTo>
                <a:lnTo>
                  <a:pt x="0" y="33284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7440198" y="9460152"/>
            <a:ext cx="1658065" cy="1639977"/>
          </a:xfrm>
          <a:custGeom>
            <a:avLst/>
            <a:gdLst/>
            <a:ahLst/>
            <a:cxnLst/>
            <a:rect r="r" b="b" t="t" l="l"/>
            <a:pathLst>
              <a:path h="1639977" w="1658065">
                <a:moveTo>
                  <a:pt x="0" y="0"/>
                </a:moveTo>
                <a:lnTo>
                  <a:pt x="1658065" y="0"/>
                </a:lnTo>
                <a:lnTo>
                  <a:pt x="1658065" y="1639977"/>
                </a:lnTo>
                <a:lnTo>
                  <a:pt x="0" y="163997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10800000">
            <a:off x="-857871" y="-1035099"/>
            <a:ext cx="1794177" cy="1774605"/>
          </a:xfrm>
          <a:custGeom>
            <a:avLst/>
            <a:gdLst/>
            <a:ahLst/>
            <a:cxnLst/>
            <a:rect r="r" b="b" t="t" l="l"/>
            <a:pathLst>
              <a:path h="1774605" w="1794177">
                <a:moveTo>
                  <a:pt x="0" y="0"/>
                </a:moveTo>
                <a:lnTo>
                  <a:pt x="1794178" y="0"/>
                </a:lnTo>
                <a:lnTo>
                  <a:pt x="1794178" y="1774605"/>
                </a:lnTo>
                <a:lnTo>
                  <a:pt x="0" y="17746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16757558" y="9002084"/>
            <a:ext cx="1180071" cy="143754"/>
          </a:xfrm>
          <a:custGeom>
            <a:avLst/>
            <a:gdLst/>
            <a:ahLst/>
            <a:cxnLst/>
            <a:rect r="r" b="b" t="t" l="l"/>
            <a:pathLst>
              <a:path h="143754" w="1180071">
                <a:moveTo>
                  <a:pt x="0" y="0"/>
                </a:moveTo>
                <a:lnTo>
                  <a:pt x="1180071" y="0"/>
                </a:lnTo>
                <a:lnTo>
                  <a:pt x="1180071" y="143754"/>
                </a:lnTo>
                <a:lnTo>
                  <a:pt x="0" y="14375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10800000">
            <a:off x="398041" y="1079622"/>
            <a:ext cx="1276944" cy="155555"/>
          </a:xfrm>
          <a:custGeom>
            <a:avLst/>
            <a:gdLst/>
            <a:ahLst/>
            <a:cxnLst/>
            <a:rect r="r" b="b" t="t" l="l"/>
            <a:pathLst>
              <a:path h="155555" w="1276944">
                <a:moveTo>
                  <a:pt x="0" y="0"/>
                </a:moveTo>
                <a:lnTo>
                  <a:pt x="1276944" y="0"/>
                </a:lnTo>
                <a:lnTo>
                  <a:pt x="1276944" y="155555"/>
                </a:lnTo>
                <a:lnTo>
                  <a:pt x="0" y="15555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2" id="12"/>
          <p:cNvGrpSpPr/>
          <p:nvPr/>
        </p:nvGrpSpPr>
        <p:grpSpPr>
          <a:xfrm rot="0">
            <a:off x="3102288" y="258489"/>
            <a:ext cx="15166942" cy="2027873"/>
            <a:chOff x="0" y="0"/>
            <a:chExt cx="4564245" cy="610255"/>
          </a:xfrm>
        </p:grpSpPr>
        <p:sp>
          <p:nvSpPr>
            <p:cNvPr name="Freeform 13" id="13"/>
            <p:cNvSpPr/>
            <p:nvPr/>
          </p:nvSpPr>
          <p:spPr>
            <a:xfrm flipH="false" flipV="false" rot="0">
              <a:off x="0" y="0"/>
              <a:ext cx="4564245" cy="610255"/>
            </a:xfrm>
            <a:custGeom>
              <a:avLst/>
              <a:gdLst/>
              <a:ahLst/>
              <a:cxnLst/>
              <a:rect r="r" b="b" t="t" l="l"/>
              <a:pathLst>
                <a:path h="610255" w="4564245">
                  <a:moveTo>
                    <a:pt x="0" y="0"/>
                  </a:moveTo>
                  <a:lnTo>
                    <a:pt x="4564245" y="0"/>
                  </a:lnTo>
                  <a:lnTo>
                    <a:pt x="4564245" y="610255"/>
                  </a:lnTo>
                  <a:lnTo>
                    <a:pt x="0" y="610255"/>
                  </a:lnTo>
                  <a:close/>
                </a:path>
              </a:pathLst>
            </a:custGeom>
            <a:gradFill rotWithShape="true">
              <a:gsLst>
                <a:gs pos="0">
                  <a:srgbClr val="000000">
                    <a:alpha val="100000"/>
                  </a:srgbClr>
                </a:gs>
                <a:gs pos="100000">
                  <a:srgbClr val="555555">
                    <a:alpha val="100000"/>
                  </a:srgbClr>
                </a:gs>
              </a:gsLst>
              <a:path path="circle">
                <a:fillToRect l="0" r="100000" t="0" b="100000"/>
              </a:path>
              <a:tileRect r="0" l="-100000" b="0" t="-100000"/>
            </a:gradFill>
          </p:spPr>
        </p:sp>
        <p:sp>
          <p:nvSpPr>
            <p:cNvPr name="TextBox 14" id="14"/>
            <p:cNvSpPr txBox="true"/>
            <p:nvPr/>
          </p:nvSpPr>
          <p:spPr>
            <a:xfrm>
              <a:off x="0" y="-57150"/>
              <a:ext cx="4564245" cy="667405"/>
            </a:xfrm>
            <a:prstGeom prst="rect">
              <a:avLst/>
            </a:prstGeom>
          </p:spPr>
          <p:txBody>
            <a:bodyPr anchor="ctr" rtlCol="false" tIns="50800" lIns="50800" bIns="50800" rIns="50800"/>
            <a:lstStyle/>
            <a:p>
              <a:pPr algn="ctr">
                <a:lnSpc>
                  <a:spcPts val="3223"/>
                </a:lnSpc>
              </a:pPr>
            </a:p>
          </p:txBody>
        </p:sp>
      </p:grpSp>
      <p:grpSp>
        <p:nvGrpSpPr>
          <p:cNvPr name="Group 15" id="15"/>
          <p:cNvGrpSpPr/>
          <p:nvPr/>
        </p:nvGrpSpPr>
        <p:grpSpPr>
          <a:xfrm rot="0">
            <a:off x="1466126" y="2953344"/>
            <a:ext cx="13391909" cy="808120"/>
            <a:chOff x="0" y="0"/>
            <a:chExt cx="3527087" cy="212838"/>
          </a:xfrm>
        </p:grpSpPr>
        <p:sp>
          <p:nvSpPr>
            <p:cNvPr name="Freeform 16" id="16"/>
            <p:cNvSpPr/>
            <p:nvPr/>
          </p:nvSpPr>
          <p:spPr>
            <a:xfrm flipH="false" flipV="false" rot="0">
              <a:off x="0" y="0"/>
              <a:ext cx="3527087" cy="212838"/>
            </a:xfrm>
            <a:custGeom>
              <a:avLst/>
              <a:gdLst/>
              <a:ahLst/>
              <a:cxnLst/>
              <a:rect r="r" b="b" t="t" l="l"/>
              <a:pathLst>
                <a:path h="212838" w="3527087">
                  <a:moveTo>
                    <a:pt x="29483" y="0"/>
                  </a:moveTo>
                  <a:lnTo>
                    <a:pt x="3497604" y="0"/>
                  </a:lnTo>
                  <a:cubicBezTo>
                    <a:pt x="3513887" y="0"/>
                    <a:pt x="3527087" y="13200"/>
                    <a:pt x="3527087" y="29483"/>
                  </a:cubicBezTo>
                  <a:lnTo>
                    <a:pt x="3527087" y="183355"/>
                  </a:lnTo>
                  <a:cubicBezTo>
                    <a:pt x="3527087" y="199638"/>
                    <a:pt x="3513887" y="212838"/>
                    <a:pt x="3497604" y="212838"/>
                  </a:cubicBezTo>
                  <a:lnTo>
                    <a:pt x="29483" y="212838"/>
                  </a:lnTo>
                  <a:cubicBezTo>
                    <a:pt x="13200" y="212838"/>
                    <a:pt x="0" y="199638"/>
                    <a:pt x="0" y="183355"/>
                  </a:cubicBezTo>
                  <a:lnTo>
                    <a:pt x="0" y="29483"/>
                  </a:lnTo>
                  <a:cubicBezTo>
                    <a:pt x="0" y="13200"/>
                    <a:pt x="13200" y="0"/>
                    <a:pt x="29483" y="0"/>
                  </a:cubicBezTo>
                  <a:close/>
                </a:path>
              </a:pathLst>
            </a:custGeom>
            <a:solidFill>
              <a:srgbClr val="545454"/>
            </a:solidFill>
          </p:spPr>
        </p:sp>
        <p:sp>
          <p:nvSpPr>
            <p:cNvPr name="TextBox 17" id="17"/>
            <p:cNvSpPr txBox="true"/>
            <p:nvPr/>
          </p:nvSpPr>
          <p:spPr>
            <a:xfrm>
              <a:off x="0" y="-57150"/>
              <a:ext cx="3527087" cy="269988"/>
            </a:xfrm>
            <a:prstGeom prst="rect">
              <a:avLst/>
            </a:prstGeom>
          </p:spPr>
          <p:txBody>
            <a:bodyPr anchor="ctr" rtlCol="false" tIns="50800" lIns="50800" bIns="50800" rIns="50800"/>
            <a:lstStyle/>
            <a:p>
              <a:pPr algn="ctr">
                <a:lnSpc>
                  <a:spcPts val="3223"/>
                </a:lnSpc>
              </a:pPr>
            </a:p>
          </p:txBody>
        </p:sp>
      </p:grpSp>
      <p:sp>
        <p:nvSpPr>
          <p:cNvPr name="Freeform 18" id="18"/>
          <p:cNvSpPr/>
          <p:nvPr/>
        </p:nvSpPr>
        <p:spPr>
          <a:xfrm flipH="false" flipV="false" rot="0">
            <a:off x="10490294" y="4048477"/>
            <a:ext cx="1604004" cy="2608137"/>
          </a:xfrm>
          <a:custGeom>
            <a:avLst/>
            <a:gdLst/>
            <a:ahLst/>
            <a:cxnLst/>
            <a:rect r="r" b="b" t="t" l="l"/>
            <a:pathLst>
              <a:path h="2608137" w="1604004">
                <a:moveTo>
                  <a:pt x="0" y="0"/>
                </a:moveTo>
                <a:lnTo>
                  <a:pt x="1604004" y="0"/>
                </a:lnTo>
                <a:lnTo>
                  <a:pt x="1604004" y="2608137"/>
                </a:lnTo>
                <a:lnTo>
                  <a:pt x="0" y="2608137"/>
                </a:lnTo>
                <a:lnTo>
                  <a:pt x="0" y="0"/>
                </a:lnTo>
                <a:close/>
              </a:path>
            </a:pathLst>
          </a:custGeom>
          <a:blipFill>
            <a:blip r:embed="rId10"/>
            <a:stretch>
              <a:fillRect l="0" t="0" r="0" b="0"/>
            </a:stretch>
          </a:blipFill>
        </p:spPr>
      </p:sp>
      <p:sp>
        <p:nvSpPr>
          <p:cNvPr name="Freeform 19" id="19"/>
          <p:cNvSpPr/>
          <p:nvPr/>
        </p:nvSpPr>
        <p:spPr>
          <a:xfrm flipH="false" flipV="false" rot="0">
            <a:off x="7293176" y="6363670"/>
            <a:ext cx="2338513" cy="2395404"/>
          </a:xfrm>
          <a:custGeom>
            <a:avLst/>
            <a:gdLst/>
            <a:ahLst/>
            <a:cxnLst/>
            <a:rect r="r" b="b" t="t" l="l"/>
            <a:pathLst>
              <a:path h="2395404" w="2338513">
                <a:moveTo>
                  <a:pt x="0" y="0"/>
                </a:moveTo>
                <a:lnTo>
                  <a:pt x="2338512" y="0"/>
                </a:lnTo>
                <a:lnTo>
                  <a:pt x="2338512" y="2395404"/>
                </a:lnTo>
                <a:lnTo>
                  <a:pt x="0" y="2395404"/>
                </a:lnTo>
                <a:lnTo>
                  <a:pt x="0" y="0"/>
                </a:lnTo>
                <a:close/>
              </a:path>
            </a:pathLst>
          </a:custGeom>
          <a:blipFill>
            <a:blip r:embed="rId11"/>
            <a:stretch>
              <a:fillRect l="0" t="0" r="0" b="0"/>
            </a:stretch>
          </a:blipFill>
        </p:spPr>
      </p:sp>
      <p:sp>
        <p:nvSpPr>
          <p:cNvPr name="Freeform 20" id="20"/>
          <p:cNvSpPr/>
          <p:nvPr/>
        </p:nvSpPr>
        <p:spPr>
          <a:xfrm flipH="false" flipV="false" rot="0">
            <a:off x="13256480" y="6898922"/>
            <a:ext cx="2786580" cy="2895148"/>
          </a:xfrm>
          <a:custGeom>
            <a:avLst/>
            <a:gdLst/>
            <a:ahLst/>
            <a:cxnLst/>
            <a:rect r="r" b="b" t="t" l="l"/>
            <a:pathLst>
              <a:path h="2895148" w="2786580">
                <a:moveTo>
                  <a:pt x="0" y="0"/>
                </a:moveTo>
                <a:lnTo>
                  <a:pt x="2786580" y="0"/>
                </a:lnTo>
                <a:lnTo>
                  <a:pt x="2786580" y="2895148"/>
                </a:lnTo>
                <a:lnTo>
                  <a:pt x="0" y="289514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21" id="21"/>
          <p:cNvSpPr txBox="true"/>
          <p:nvPr/>
        </p:nvSpPr>
        <p:spPr>
          <a:xfrm rot="0">
            <a:off x="1977886" y="4124448"/>
            <a:ext cx="11208693" cy="5463225"/>
          </a:xfrm>
          <a:prstGeom prst="rect">
            <a:avLst/>
          </a:prstGeom>
        </p:spPr>
        <p:txBody>
          <a:bodyPr anchor="t" rtlCol="false" tIns="0" lIns="0" bIns="0" rIns="0">
            <a:spAutoFit/>
          </a:bodyPr>
          <a:lstStyle/>
          <a:p>
            <a:pPr algn="l">
              <a:lnSpc>
                <a:spcPts val="3902"/>
              </a:lnSpc>
              <a:spcBef>
                <a:spcPct val="0"/>
              </a:spcBef>
            </a:pPr>
            <a:r>
              <a:rPr lang="en-US" sz="2787">
                <a:solidFill>
                  <a:srgbClr val="100F0D"/>
                </a:solidFill>
                <a:latin typeface="Poppins"/>
                <a:ea typeface="Poppins"/>
                <a:cs typeface="Poppins"/>
                <a:sym typeface="Poppins"/>
              </a:rPr>
              <a:t>Factors contributing to fire risk:</a:t>
            </a:r>
          </a:p>
          <a:p>
            <a:pPr algn="l">
              <a:lnSpc>
                <a:spcPts val="3902"/>
              </a:lnSpc>
              <a:spcBef>
                <a:spcPct val="0"/>
              </a:spcBef>
            </a:pPr>
          </a:p>
          <a:p>
            <a:pPr algn="l">
              <a:lnSpc>
                <a:spcPts val="3902"/>
              </a:lnSpc>
              <a:spcBef>
                <a:spcPct val="0"/>
              </a:spcBef>
            </a:pPr>
            <a:r>
              <a:rPr lang="en-US" sz="2787">
                <a:solidFill>
                  <a:srgbClr val="100F0D"/>
                </a:solidFill>
                <a:latin typeface="Poppins"/>
                <a:ea typeface="Poppins"/>
                <a:cs typeface="Poppins"/>
                <a:sym typeface="Poppins"/>
              </a:rPr>
              <a:t>  • Aging infrastructure and older buildings.</a:t>
            </a:r>
          </a:p>
          <a:p>
            <a:pPr algn="l">
              <a:lnSpc>
                <a:spcPts val="3902"/>
              </a:lnSpc>
              <a:spcBef>
                <a:spcPct val="0"/>
              </a:spcBef>
            </a:pPr>
          </a:p>
          <a:p>
            <a:pPr algn="l">
              <a:lnSpc>
                <a:spcPts val="3902"/>
              </a:lnSpc>
              <a:spcBef>
                <a:spcPct val="0"/>
              </a:spcBef>
            </a:pPr>
          </a:p>
          <a:p>
            <a:pPr algn="l">
              <a:lnSpc>
                <a:spcPts val="3902"/>
              </a:lnSpc>
              <a:spcBef>
                <a:spcPct val="0"/>
              </a:spcBef>
            </a:pPr>
          </a:p>
          <a:p>
            <a:pPr algn="l">
              <a:lnSpc>
                <a:spcPts val="3902"/>
              </a:lnSpc>
              <a:spcBef>
                <a:spcPct val="0"/>
              </a:spcBef>
            </a:pPr>
            <a:r>
              <a:rPr lang="en-US" sz="2787">
                <a:solidFill>
                  <a:srgbClr val="100F0D"/>
                </a:solidFill>
                <a:latin typeface="Poppins"/>
                <a:ea typeface="Poppins"/>
                <a:cs typeface="Poppins"/>
                <a:sym typeface="Poppins"/>
              </a:rPr>
              <a:t>  • High population density.</a:t>
            </a:r>
          </a:p>
          <a:p>
            <a:pPr algn="l">
              <a:lnSpc>
                <a:spcPts val="3902"/>
              </a:lnSpc>
              <a:spcBef>
                <a:spcPct val="0"/>
              </a:spcBef>
            </a:pPr>
          </a:p>
          <a:p>
            <a:pPr algn="l">
              <a:lnSpc>
                <a:spcPts val="3902"/>
              </a:lnSpc>
              <a:spcBef>
                <a:spcPct val="0"/>
              </a:spcBef>
            </a:pPr>
          </a:p>
          <a:p>
            <a:pPr algn="l">
              <a:lnSpc>
                <a:spcPts val="3902"/>
              </a:lnSpc>
              <a:spcBef>
                <a:spcPct val="0"/>
              </a:spcBef>
            </a:pPr>
          </a:p>
          <a:p>
            <a:pPr algn="l">
              <a:lnSpc>
                <a:spcPts val="3902"/>
              </a:lnSpc>
              <a:spcBef>
                <a:spcPct val="0"/>
              </a:spcBef>
            </a:pPr>
            <a:r>
              <a:rPr lang="en-US" sz="2787">
                <a:solidFill>
                  <a:srgbClr val="100F0D"/>
                </a:solidFill>
                <a:latin typeface="Poppins"/>
                <a:ea typeface="Poppins"/>
                <a:cs typeface="Poppins"/>
                <a:sym typeface="Poppins"/>
              </a:rPr>
              <a:t>  • Crime rates and abandoned properties increasing arson risk.</a:t>
            </a:r>
          </a:p>
        </p:txBody>
      </p:sp>
      <p:sp>
        <p:nvSpPr>
          <p:cNvPr name="TextBox 22" id="22"/>
          <p:cNvSpPr txBox="true"/>
          <p:nvPr/>
        </p:nvSpPr>
        <p:spPr>
          <a:xfrm rot="0">
            <a:off x="3258279" y="374761"/>
            <a:ext cx="14857709" cy="1614754"/>
          </a:xfrm>
          <a:prstGeom prst="rect">
            <a:avLst/>
          </a:prstGeom>
        </p:spPr>
        <p:txBody>
          <a:bodyPr anchor="t" rtlCol="false" tIns="0" lIns="0" bIns="0" rIns="0">
            <a:spAutoFit/>
          </a:bodyPr>
          <a:lstStyle/>
          <a:p>
            <a:pPr algn="ctr">
              <a:lnSpc>
                <a:spcPts val="6320"/>
              </a:lnSpc>
              <a:spcBef>
                <a:spcPct val="0"/>
              </a:spcBef>
            </a:pPr>
            <a:r>
              <a:rPr lang="en-US" b="true" sz="4514">
                <a:solidFill>
                  <a:srgbClr val="FFFFFF"/>
                </a:solidFill>
                <a:latin typeface="Poppins Bold"/>
                <a:ea typeface="Poppins Bold"/>
                <a:cs typeface="Poppins Bold"/>
                <a:sym typeface="Poppins Bold"/>
              </a:rPr>
              <a:t>GEOSPATIAL ANALYSIS: HIGH-RISK AREAS IN BOSTON</a:t>
            </a:r>
          </a:p>
        </p:txBody>
      </p:sp>
      <p:sp>
        <p:nvSpPr>
          <p:cNvPr name="TextBox 23" id="23"/>
          <p:cNvSpPr txBox="true"/>
          <p:nvPr/>
        </p:nvSpPr>
        <p:spPr>
          <a:xfrm rot="0">
            <a:off x="1884943" y="3043331"/>
            <a:ext cx="11301636" cy="1005146"/>
          </a:xfrm>
          <a:prstGeom prst="rect">
            <a:avLst/>
          </a:prstGeom>
        </p:spPr>
        <p:txBody>
          <a:bodyPr anchor="t" rtlCol="false" tIns="0" lIns="0" bIns="0" rIns="0">
            <a:spAutoFit/>
          </a:bodyPr>
          <a:lstStyle/>
          <a:p>
            <a:pPr algn="ctr">
              <a:lnSpc>
                <a:spcPts val="3923"/>
              </a:lnSpc>
            </a:pPr>
            <a:r>
              <a:rPr lang="en-US" sz="2802">
                <a:solidFill>
                  <a:srgbClr val="FFFFFF"/>
                </a:solidFill>
                <a:latin typeface="Poppins"/>
                <a:ea typeface="Poppins"/>
                <a:cs typeface="Poppins"/>
                <a:sym typeface="Poppins"/>
              </a:rPr>
              <a:t>Roxbury and Dorchester identified as the most fire-prone areas.</a:t>
            </a:r>
          </a:p>
          <a:p>
            <a:pPr algn="ctr">
              <a:lnSpc>
                <a:spcPts val="3923"/>
              </a:lnSpc>
              <a:spcBef>
                <a:spcPct val="0"/>
              </a:spcBef>
            </a:pP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ECECEC"/>
        </a:solidFill>
      </p:bgPr>
    </p:bg>
    <p:spTree>
      <p:nvGrpSpPr>
        <p:cNvPr id="1" name=""/>
        <p:cNvGrpSpPr/>
        <p:nvPr/>
      </p:nvGrpSpPr>
      <p:grpSpPr>
        <a:xfrm>
          <a:off x="0" y="0"/>
          <a:ext cx="0" cy="0"/>
          <a:chOff x="0" y="0"/>
          <a:chExt cx="0" cy="0"/>
        </a:xfrm>
      </p:grpSpPr>
      <p:sp>
        <p:nvSpPr>
          <p:cNvPr name="Freeform 2" id="2"/>
          <p:cNvSpPr/>
          <p:nvPr/>
        </p:nvSpPr>
        <p:spPr>
          <a:xfrm flipH="false" flipV="false" rot="0">
            <a:off x="15412587" y="7414263"/>
            <a:ext cx="3075969" cy="3075969"/>
          </a:xfrm>
          <a:custGeom>
            <a:avLst/>
            <a:gdLst/>
            <a:ahLst/>
            <a:cxnLst/>
            <a:rect r="r" b="b" t="t" l="l"/>
            <a:pathLst>
              <a:path h="3075969" w="3075969">
                <a:moveTo>
                  <a:pt x="0" y="0"/>
                </a:moveTo>
                <a:lnTo>
                  <a:pt x="3075970" y="0"/>
                </a:lnTo>
                <a:lnTo>
                  <a:pt x="3075970" y="3075970"/>
                </a:lnTo>
                <a:lnTo>
                  <a:pt x="0" y="30759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800000">
            <a:off x="-198113" y="-375135"/>
            <a:ext cx="3328479" cy="3328479"/>
          </a:xfrm>
          <a:custGeom>
            <a:avLst/>
            <a:gdLst/>
            <a:ahLst/>
            <a:cxnLst/>
            <a:rect r="r" b="b" t="t" l="l"/>
            <a:pathLst>
              <a:path h="3328479" w="3328479">
                <a:moveTo>
                  <a:pt x="0" y="0"/>
                </a:moveTo>
                <a:lnTo>
                  <a:pt x="3328478" y="0"/>
                </a:lnTo>
                <a:lnTo>
                  <a:pt x="3328478" y="3328479"/>
                </a:lnTo>
                <a:lnTo>
                  <a:pt x="0" y="33284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0800000">
            <a:off x="-69201" y="-246222"/>
            <a:ext cx="2651689" cy="2651689"/>
          </a:xfrm>
          <a:custGeom>
            <a:avLst/>
            <a:gdLst/>
            <a:ahLst/>
            <a:cxnLst/>
            <a:rect r="r" b="b" t="t" l="l"/>
            <a:pathLst>
              <a:path h="2651689" w="2651689">
                <a:moveTo>
                  <a:pt x="0" y="0"/>
                </a:moveTo>
                <a:lnTo>
                  <a:pt x="2651689" y="0"/>
                </a:lnTo>
                <a:lnTo>
                  <a:pt x="2651689" y="2651688"/>
                </a:lnTo>
                <a:lnTo>
                  <a:pt x="0" y="26516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2700000">
            <a:off x="16750015" y="5360938"/>
            <a:ext cx="3075969" cy="3075969"/>
          </a:xfrm>
          <a:custGeom>
            <a:avLst/>
            <a:gdLst/>
            <a:ahLst/>
            <a:cxnLst/>
            <a:rect r="r" b="b" t="t" l="l"/>
            <a:pathLst>
              <a:path h="3075969" w="3075969">
                <a:moveTo>
                  <a:pt x="0" y="0"/>
                </a:moveTo>
                <a:lnTo>
                  <a:pt x="3075970" y="0"/>
                </a:lnTo>
                <a:lnTo>
                  <a:pt x="3075970" y="3075969"/>
                </a:lnTo>
                <a:lnTo>
                  <a:pt x="0" y="30759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8100000">
            <a:off x="-1664239" y="1924527"/>
            <a:ext cx="3328479" cy="3328479"/>
          </a:xfrm>
          <a:custGeom>
            <a:avLst/>
            <a:gdLst/>
            <a:ahLst/>
            <a:cxnLst/>
            <a:rect r="r" b="b" t="t" l="l"/>
            <a:pathLst>
              <a:path h="3328479" w="3328479">
                <a:moveTo>
                  <a:pt x="0" y="0"/>
                </a:moveTo>
                <a:lnTo>
                  <a:pt x="3328478" y="0"/>
                </a:lnTo>
                <a:lnTo>
                  <a:pt x="3328478" y="3328479"/>
                </a:lnTo>
                <a:lnTo>
                  <a:pt x="0" y="33284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7440198" y="9460152"/>
            <a:ext cx="1658065" cy="1639977"/>
          </a:xfrm>
          <a:custGeom>
            <a:avLst/>
            <a:gdLst/>
            <a:ahLst/>
            <a:cxnLst/>
            <a:rect r="r" b="b" t="t" l="l"/>
            <a:pathLst>
              <a:path h="1639977" w="1658065">
                <a:moveTo>
                  <a:pt x="0" y="0"/>
                </a:moveTo>
                <a:lnTo>
                  <a:pt x="1658065" y="0"/>
                </a:lnTo>
                <a:lnTo>
                  <a:pt x="1658065" y="1639977"/>
                </a:lnTo>
                <a:lnTo>
                  <a:pt x="0" y="163997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10800000">
            <a:off x="-857871" y="-1035099"/>
            <a:ext cx="1794177" cy="1774605"/>
          </a:xfrm>
          <a:custGeom>
            <a:avLst/>
            <a:gdLst/>
            <a:ahLst/>
            <a:cxnLst/>
            <a:rect r="r" b="b" t="t" l="l"/>
            <a:pathLst>
              <a:path h="1774605" w="1794177">
                <a:moveTo>
                  <a:pt x="0" y="0"/>
                </a:moveTo>
                <a:lnTo>
                  <a:pt x="1794178" y="0"/>
                </a:lnTo>
                <a:lnTo>
                  <a:pt x="1794178" y="1774605"/>
                </a:lnTo>
                <a:lnTo>
                  <a:pt x="0" y="17746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6757558" y="9002084"/>
            <a:ext cx="1180071" cy="143754"/>
          </a:xfrm>
          <a:custGeom>
            <a:avLst/>
            <a:gdLst/>
            <a:ahLst/>
            <a:cxnLst/>
            <a:rect r="r" b="b" t="t" l="l"/>
            <a:pathLst>
              <a:path h="143754" w="1180071">
                <a:moveTo>
                  <a:pt x="0" y="0"/>
                </a:moveTo>
                <a:lnTo>
                  <a:pt x="1180071" y="0"/>
                </a:lnTo>
                <a:lnTo>
                  <a:pt x="1180071" y="143754"/>
                </a:lnTo>
                <a:lnTo>
                  <a:pt x="0" y="14375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10800000">
            <a:off x="398041" y="1079622"/>
            <a:ext cx="1276944" cy="155555"/>
          </a:xfrm>
          <a:custGeom>
            <a:avLst/>
            <a:gdLst/>
            <a:ahLst/>
            <a:cxnLst/>
            <a:rect r="r" b="b" t="t" l="l"/>
            <a:pathLst>
              <a:path h="155555" w="1276944">
                <a:moveTo>
                  <a:pt x="0" y="0"/>
                </a:moveTo>
                <a:lnTo>
                  <a:pt x="1276944" y="0"/>
                </a:lnTo>
                <a:lnTo>
                  <a:pt x="1276944" y="155555"/>
                </a:lnTo>
                <a:lnTo>
                  <a:pt x="0" y="15555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1" id="11"/>
          <p:cNvSpPr txBox="true"/>
          <p:nvPr/>
        </p:nvSpPr>
        <p:spPr>
          <a:xfrm rot="0">
            <a:off x="4084840" y="3766911"/>
            <a:ext cx="10118321" cy="4399280"/>
          </a:xfrm>
          <a:prstGeom prst="rect">
            <a:avLst/>
          </a:prstGeom>
        </p:spPr>
        <p:txBody>
          <a:bodyPr anchor="t" rtlCol="false" tIns="0" lIns="0" bIns="0" rIns="0">
            <a:spAutoFit/>
          </a:bodyPr>
          <a:lstStyle/>
          <a:p>
            <a:pPr algn="ctr">
              <a:lnSpc>
                <a:spcPts val="3220"/>
              </a:lnSpc>
              <a:spcBef>
                <a:spcPct val="0"/>
              </a:spcBef>
            </a:pPr>
            <a:r>
              <a:rPr lang="en-US" sz="2300">
                <a:solidFill>
                  <a:srgbClr val="000000"/>
                </a:solidFill>
                <a:latin typeface="Poppins"/>
                <a:ea typeface="Poppins"/>
                <a:cs typeface="Poppins"/>
                <a:sym typeface="Poppins"/>
              </a:rPr>
              <a:t>Our study integrates random forest, logistic regression, and time series analysis to predict high-loss fire incidents. The random forest model identifies key predictors, such as fires in mobile homes, battery-powered mobility device fires, and vehicle-related fires, which are most likely to result in significant financial loss. Logistic regression classifies fire incidents by severity, aiding in risk prioritization. Time series analysis reveals seasonal trends, showing fire incidents peak in summer (June-October). By combining these models, we improve prediction accuracy, optimize resource allocation, and enhance fire prevention strategies for high-risk events like EV fires and outdoor equipment failures.</a:t>
            </a:r>
          </a:p>
        </p:txBody>
      </p:sp>
      <p:grpSp>
        <p:nvGrpSpPr>
          <p:cNvPr name="Group 12" id="12"/>
          <p:cNvGrpSpPr/>
          <p:nvPr/>
        </p:nvGrpSpPr>
        <p:grpSpPr>
          <a:xfrm rot="0">
            <a:off x="6366890" y="1241246"/>
            <a:ext cx="5538711" cy="1030616"/>
            <a:chOff x="0" y="0"/>
            <a:chExt cx="1666785" cy="310147"/>
          </a:xfrm>
        </p:grpSpPr>
        <p:sp>
          <p:nvSpPr>
            <p:cNvPr name="Freeform 13" id="13"/>
            <p:cNvSpPr/>
            <p:nvPr/>
          </p:nvSpPr>
          <p:spPr>
            <a:xfrm flipH="false" flipV="false" rot="0">
              <a:off x="0" y="0"/>
              <a:ext cx="1666785" cy="310147"/>
            </a:xfrm>
            <a:custGeom>
              <a:avLst/>
              <a:gdLst/>
              <a:ahLst/>
              <a:cxnLst/>
              <a:rect r="r" b="b" t="t" l="l"/>
              <a:pathLst>
                <a:path h="310147" w="1666785">
                  <a:moveTo>
                    <a:pt x="0" y="0"/>
                  </a:moveTo>
                  <a:lnTo>
                    <a:pt x="1666785" y="0"/>
                  </a:lnTo>
                  <a:lnTo>
                    <a:pt x="1666785" y="310147"/>
                  </a:lnTo>
                  <a:lnTo>
                    <a:pt x="0" y="310147"/>
                  </a:lnTo>
                  <a:close/>
                </a:path>
              </a:pathLst>
            </a:custGeom>
            <a:gradFill rotWithShape="true">
              <a:gsLst>
                <a:gs pos="0">
                  <a:srgbClr val="000000">
                    <a:alpha val="100000"/>
                  </a:srgbClr>
                </a:gs>
                <a:gs pos="100000">
                  <a:srgbClr val="555555">
                    <a:alpha val="100000"/>
                  </a:srgbClr>
                </a:gs>
              </a:gsLst>
              <a:path path="circle">
                <a:fillToRect l="0" r="100000" t="0" b="100000"/>
              </a:path>
              <a:tileRect r="0" l="-100000" b="0" t="-100000"/>
            </a:gradFill>
          </p:spPr>
        </p:sp>
        <p:sp>
          <p:nvSpPr>
            <p:cNvPr name="TextBox 14" id="14"/>
            <p:cNvSpPr txBox="true"/>
            <p:nvPr/>
          </p:nvSpPr>
          <p:spPr>
            <a:xfrm>
              <a:off x="0" y="-57150"/>
              <a:ext cx="1666785" cy="367297"/>
            </a:xfrm>
            <a:prstGeom prst="rect">
              <a:avLst/>
            </a:prstGeom>
          </p:spPr>
          <p:txBody>
            <a:bodyPr anchor="ctr" rtlCol="false" tIns="50800" lIns="50800" bIns="50800" rIns="50800"/>
            <a:lstStyle/>
            <a:p>
              <a:pPr algn="ctr">
                <a:lnSpc>
                  <a:spcPts val="3223"/>
                </a:lnSpc>
              </a:pPr>
            </a:p>
          </p:txBody>
        </p:sp>
      </p:grpSp>
      <p:sp>
        <p:nvSpPr>
          <p:cNvPr name="TextBox 15" id="15"/>
          <p:cNvSpPr txBox="true"/>
          <p:nvPr/>
        </p:nvSpPr>
        <p:spPr>
          <a:xfrm rot="0">
            <a:off x="6560546" y="1281534"/>
            <a:ext cx="5151398" cy="816690"/>
          </a:xfrm>
          <a:prstGeom prst="rect">
            <a:avLst/>
          </a:prstGeom>
        </p:spPr>
        <p:txBody>
          <a:bodyPr anchor="t" rtlCol="false" tIns="0" lIns="0" bIns="0" rIns="0">
            <a:spAutoFit/>
          </a:bodyPr>
          <a:lstStyle/>
          <a:p>
            <a:pPr algn="ctr">
              <a:lnSpc>
                <a:spcPts val="6320"/>
              </a:lnSpc>
              <a:spcBef>
                <a:spcPct val="0"/>
              </a:spcBef>
            </a:pPr>
            <a:r>
              <a:rPr lang="en-US" b="true" sz="4514">
                <a:solidFill>
                  <a:srgbClr val="FFFFFF"/>
                </a:solidFill>
                <a:latin typeface="Poppins Bold"/>
                <a:ea typeface="Poppins Bold"/>
                <a:cs typeface="Poppins Bold"/>
                <a:sym typeface="Poppins Bold"/>
              </a:rPr>
              <a:t>CONCLUSION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CECEC"/>
        </a:solidFill>
      </p:bgPr>
    </p:bg>
    <p:spTree>
      <p:nvGrpSpPr>
        <p:cNvPr id="1" name=""/>
        <p:cNvGrpSpPr/>
        <p:nvPr/>
      </p:nvGrpSpPr>
      <p:grpSpPr>
        <a:xfrm>
          <a:off x="0" y="0"/>
          <a:ext cx="0" cy="0"/>
          <a:chOff x="0" y="0"/>
          <a:chExt cx="0" cy="0"/>
        </a:xfrm>
      </p:grpSpPr>
      <p:sp>
        <p:nvSpPr>
          <p:cNvPr name="Freeform 2" id="2"/>
          <p:cNvSpPr/>
          <p:nvPr/>
        </p:nvSpPr>
        <p:spPr>
          <a:xfrm flipH="false" flipV="false" rot="0">
            <a:off x="15412587" y="7414263"/>
            <a:ext cx="3075969" cy="3075969"/>
          </a:xfrm>
          <a:custGeom>
            <a:avLst/>
            <a:gdLst/>
            <a:ahLst/>
            <a:cxnLst/>
            <a:rect r="r" b="b" t="t" l="l"/>
            <a:pathLst>
              <a:path h="3075969" w="3075969">
                <a:moveTo>
                  <a:pt x="0" y="0"/>
                </a:moveTo>
                <a:lnTo>
                  <a:pt x="3075970" y="0"/>
                </a:lnTo>
                <a:lnTo>
                  <a:pt x="3075970" y="3075970"/>
                </a:lnTo>
                <a:lnTo>
                  <a:pt x="0" y="30759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800000">
            <a:off x="-198113" y="-375135"/>
            <a:ext cx="3328479" cy="3328479"/>
          </a:xfrm>
          <a:custGeom>
            <a:avLst/>
            <a:gdLst/>
            <a:ahLst/>
            <a:cxnLst/>
            <a:rect r="r" b="b" t="t" l="l"/>
            <a:pathLst>
              <a:path h="3328479" w="3328479">
                <a:moveTo>
                  <a:pt x="0" y="0"/>
                </a:moveTo>
                <a:lnTo>
                  <a:pt x="3328478" y="0"/>
                </a:lnTo>
                <a:lnTo>
                  <a:pt x="3328478" y="3328479"/>
                </a:lnTo>
                <a:lnTo>
                  <a:pt x="0" y="33284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918901" y="7920577"/>
            <a:ext cx="2450523" cy="2450523"/>
          </a:xfrm>
          <a:custGeom>
            <a:avLst/>
            <a:gdLst/>
            <a:ahLst/>
            <a:cxnLst/>
            <a:rect r="r" b="b" t="t" l="l"/>
            <a:pathLst>
              <a:path h="2450523" w="2450523">
                <a:moveTo>
                  <a:pt x="0" y="0"/>
                </a:moveTo>
                <a:lnTo>
                  <a:pt x="2450523" y="0"/>
                </a:lnTo>
                <a:lnTo>
                  <a:pt x="2450523" y="2450523"/>
                </a:lnTo>
                <a:lnTo>
                  <a:pt x="0" y="24505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10800000">
            <a:off x="-69201" y="-246222"/>
            <a:ext cx="2651689" cy="2651689"/>
          </a:xfrm>
          <a:custGeom>
            <a:avLst/>
            <a:gdLst/>
            <a:ahLst/>
            <a:cxnLst/>
            <a:rect r="r" b="b" t="t" l="l"/>
            <a:pathLst>
              <a:path h="2651689" w="2651689">
                <a:moveTo>
                  <a:pt x="0" y="0"/>
                </a:moveTo>
                <a:lnTo>
                  <a:pt x="2651689" y="0"/>
                </a:lnTo>
                <a:lnTo>
                  <a:pt x="2651689" y="2651688"/>
                </a:lnTo>
                <a:lnTo>
                  <a:pt x="0" y="26516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2700000">
            <a:off x="16750015" y="5360938"/>
            <a:ext cx="3075969" cy="3075969"/>
          </a:xfrm>
          <a:custGeom>
            <a:avLst/>
            <a:gdLst/>
            <a:ahLst/>
            <a:cxnLst/>
            <a:rect r="r" b="b" t="t" l="l"/>
            <a:pathLst>
              <a:path h="3075969" w="3075969">
                <a:moveTo>
                  <a:pt x="0" y="0"/>
                </a:moveTo>
                <a:lnTo>
                  <a:pt x="3075970" y="0"/>
                </a:lnTo>
                <a:lnTo>
                  <a:pt x="3075970" y="3075969"/>
                </a:lnTo>
                <a:lnTo>
                  <a:pt x="0" y="30759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2391113" y="3588767"/>
            <a:ext cx="3887221" cy="3940997"/>
            <a:chOff x="0" y="0"/>
            <a:chExt cx="1023795" cy="1037958"/>
          </a:xfrm>
        </p:grpSpPr>
        <p:sp>
          <p:nvSpPr>
            <p:cNvPr name="Freeform 8" id="8"/>
            <p:cNvSpPr/>
            <p:nvPr/>
          </p:nvSpPr>
          <p:spPr>
            <a:xfrm flipH="false" flipV="false" rot="0">
              <a:off x="0" y="0"/>
              <a:ext cx="1023795" cy="1037958"/>
            </a:xfrm>
            <a:custGeom>
              <a:avLst/>
              <a:gdLst/>
              <a:ahLst/>
              <a:cxnLst/>
              <a:rect r="r" b="b" t="t" l="l"/>
              <a:pathLst>
                <a:path h="1037958" w="1023795">
                  <a:moveTo>
                    <a:pt x="0" y="0"/>
                  </a:moveTo>
                  <a:lnTo>
                    <a:pt x="1023795" y="0"/>
                  </a:lnTo>
                  <a:lnTo>
                    <a:pt x="1023795" y="1037958"/>
                  </a:lnTo>
                  <a:lnTo>
                    <a:pt x="0" y="1037958"/>
                  </a:lnTo>
                  <a:close/>
                </a:path>
              </a:pathLst>
            </a:custGeom>
            <a:solidFill>
              <a:srgbClr val="000000">
                <a:alpha val="0"/>
              </a:srgbClr>
            </a:solidFill>
            <a:ln w="38100" cap="sq">
              <a:solidFill>
                <a:srgbClr val="000000"/>
              </a:solidFill>
              <a:prstDash val="solid"/>
              <a:miter/>
            </a:ln>
          </p:spPr>
        </p:sp>
        <p:sp>
          <p:nvSpPr>
            <p:cNvPr name="TextBox 9" id="9"/>
            <p:cNvSpPr txBox="true"/>
            <p:nvPr/>
          </p:nvSpPr>
          <p:spPr>
            <a:xfrm>
              <a:off x="0" y="-57150"/>
              <a:ext cx="1023795" cy="1095108"/>
            </a:xfrm>
            <a:prstGeom prst="rect">
              <a:avLst/>
            </a:prstGeom>
          </p:spPr>
          <p:txBody>
            <a:bodyPr anchor="ctr" rtlCol="false" tIns="50800" lIns="50800" bIns="50800" rIns="50800"/>
            <a:lstStyle/>
            <a:p>
              <a:pPr algn="ctr">
                <a:lnSpc>
                  <a:spcPts val="3223"/>
                </a:lnSpc>
              </a:pPr>
            </a:p>
          </p:txBody>
        </p:sp>
      </p:grpSp>
      <p:sp>
        <p:nvSpPr>
          <p:cNvPr name="Freeform 10" id="10"/>
          <p:cNvSpPr/>
          <p:nvPr/>
        </p:nvSpPr>
        <p:spPr>
          <a:xfrm flipH="false" flipV="false" rot="8100000">
            <a:off x="-1664239" y="1924527"/>
            <a:ext cx="3328479" cy="3328479"/>
          </a:xfrm>
          <a:custGeom>
            <a:avLst/>
            <a:gdLst/>
            <a:ahLst/>
            <a:cxnLst/>
            <a:rect r="r" b="b" t="t" l="l"/>
            <a:pathLst>
              <a:path h="3328479" w="3328479">
                <a:moveTo>
                  <a:pt x="0" y="0"/>
                </a:moveTo>
                <a:lnTo>
                  <a:pt x="3328478" y="0"/>
                </a:lnTo>
                <a:lnTo>
                  <a:pt x="3328478" y="3328479"/>
                </a:lnTo>
                <a:lnTo>
                  <a:pt x="0" y="33284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7440198" y="9460152"/>
            <a:ext cx="1658065" cy="1639977"/>
          </a:xfrm>
          <a:custGeom>
            <a:avLst/>
            <a:gdLst/>
            <a:ahLst/>
            <a:cxnLst/>
            <a:rect r="r" b="b" t="t" l="l"/>
            <a:pathLst>
              <a:path h="1639977" w="1658065">
                <a:moveTo>
                  <a:pt x="0" y="0"/>
                </a:moveTo>
                <a:lnTo>
                  <a:pt x="1658065" y="0"/>
                </a:lnTo>
                <a:lnTo>
                  <a:pt x="1658065" y="1639977"/>
                </a:lnTo>
                <a:lnTo>
                  <a:pt x="0" y="163997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10800000">
            <a:off x="-857871" y="-1035099"/>
            <a:ext cx="1794177" cy="1774605"/>
          </a:xfrm>
          <a:custGeom>
            <a:avLst/>
            <a:gdLst/>
            <a:ahLst/>
            <a:cxnLst/>
            <a:rect r="r" b="b" t="t" l="l"/>
            <a:pathLst>
              <a:path h="1774605" w="1794177">
                <a:moveTo>
                  <a:pt x="0" y="0"/>
                </a:moveTo>
                <a:lnTo>
                  <a:pt x="1794178" y="0"/>
                </a:lnTo>
                <a:lnTo>
                  <a:pt x="1794178" y="1774605"/>
                </a:lnTo>
                <a:lnTo>
                  <a:pt x="0" y="17746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16757558" y="9002084"/>
            <a:ext cx="1180071" cy="143754"/>
          </a:xfrm>
          <a:custGeom>
            <a:avLst/>
            <a:gdLst/>
            <a:ahLst/>
            <a:cxnLst/>
            <a:rect r="r" b="b" t="t" l="l"/>
            <a:pathLst>
              <a:path h="143754" w="1180071">
                <a:moveTo>
                  <a:pt x="0" y="0"/>
                </a:moveTo>
                <a:lnTo>
                  <a:pt x="1180071" y="0"/>
                </a:lnTo>
                <a:lnTo>
                  <a:pt x="1180071" y="143754"/>
                </a:lnTo>
                <a:lnTo>
                  <a:pt x="0" y="14375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4" id="14"/>
          <p:cNvSpPr/>
          <p:nvPr/>
        </p:nvSpPr>
        <p:spPr>
          <a:xfrm flipH="false" flipV="false" rot="-10800000">
            <a:off x="398041" y="1079622"/>
            <a:ext cx="1276944" cy="155555"/>
          </a:xfrm>
          <a:custGeom>
            <a:avLst/>
            <a:gdLst/>
            <a:ahLst/>
            <a:cxnLst/>
            <a:rect r="r" b="b" t="t" l="l"/>
            <a:pathLst>
              <a:path h="155555" w="1276944">
                <a:moveTo>
                  <a:pt x="0" y="0"/>
                </a:moveTo>
                <a:lnTo>
                  <a:pt x="1276944" y="0"/>
                </a:lnTo>
                <a:lnTo>
                  <a:pt x="1276944" y="155555"/>
                </a:lnTo>
                <a:lnTo>
                  <a:pt x="0" y="15555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5" id="15"/>
          <p:cNvGrpSpPr/>
          <p:nvPr/>
        </p:nvGrpSpPr>
        <p:grpSpPr>
          <a:xfrm rot="0">
            <a:off x="6316434" y="2953344"/>
            <a:ext cx="9457819" cy="6624089"/>
            <a:chOff x="0" y="0"/>
            <a:chExt cx="2490948" cy="1744616"/>
          </a:xfrm>
        </p:grpSpPr>
        <p:sp>
          <p:nvSpPr>
            <p:cNvPr name="Freeform 16" id="16"/>
            <p:cNvSpPr/>
            <p:nvPr/>
          </p:nvSpPr>
          <p:spPr>
            <a:xfrm flipH="false" flipV="false" rot="0">
              <a:off x="0" y="0"/>
              <a:ext cx="2490948" cy="1744616"/>
            </a:xfrm>
            <a:custGeom>
              <a:avLst/>
              <a:gdLst/>
              <a:ahLst/>
              <a:cxnLst/>
              <a:rect r="r" b="b" t="t" l="l"/>
              <a:pathLst>
                <a:path h="1744616" w="2490948">
                  <a:moveTo>
                    <a:pt x="41747" y="0"/>
                  </a:moveTo>
                  <a:lnTo>
                    <a:pt x="2449201" y="0"/>
                  </a:lnTo>
                  <a:cubicBezTo>
                    <a:pt x="2472257" y="0"/>
                    <a:pt x="2490948" y="18691"/>
                    <a:pt x="2490948" y="41747"/>
                  </a:cubicBezTo>
                  <a:lnTo>
                    <a:pt x="2490948" y="1702869"/>
                  </a:lnTo>
                  <a:cubicBezTo>
                    <a:pt x="2490948" y="1725925"/>
                    <a:pt x="2472257" y="1744616"/>
                    <a:pt x="2449201" y="1744616"/>
                  </a:cubicBezTo>
                  <a:lnTo>
                    <a:pt x="41747" y="1744616"/>
                  </a:lnTo>
                  <a:cubicBezTo>
                    <a:pt x="18691" y="1744616"/>
                    <a:pt x="0" y="1725925"/>
                    <a:pt x="0" y="1702869"/>
                  </a:cubicBezTo>
                  <a:lnTo>
                    <a:pt x="0" y="41747"/>
                  </a:lnTo>
                  <a:cubicBezTo>
                    <a:pt x="0" y="18691"/>
                    <a:pt x="18691" y="0"/>
                    <a:pt x="41747" y="0"/>
                  </a:cubicBezTo>
                  <a:close/>
                </a:path>
              </a:pathLst>
            </a:custGeom>
            <a:solidFill>
              <a:srgbClr val="545454"/>
            </a:solidFill>
          </p:spPr>
        </p:sp>
        <p:sp>
          <p:nvSpPr>
            <p:cNvPr name="TextBox 17" id="17"/>
            <p:cNvSpPr txBox="true"/>
            <p:nvPr/>
          </p:nvSpPr>
          <p:spPr>
            <a:xfrm>
              <a:off x="0" y="-57150"/>
              <a:ext cx="2490948" cy="1801766"/>
            </a:xfrm>
            <a:prstGeom prst="rect">
              <a:avLst/>
            </a:prstGeom>
          </p:spPr>
          <p:txBody>
            <a:bodyPr anchor="ctr" rtlCol="false" tIns="50800" lIns="50800" bIns="50800" rIns="50800"/>
            <a:lstStyle/>
            <a:p>
              <a:pPr algn="ctr">
                <a:lnSpc>
                  <a:spcPts val="3223"/>
                </a:lnSpc>
              </a:pPr>
            </a:p>
          </p:txBody>
        </p:sp>
      </p:grpSp>
      <p:sp>
        <p:nvSpPr>
          <p:cNvPr name="TextBox 18" id="18"/>
          <p:cNvSpPr txBox="true"/>
          <p:nvPr/>
        </p:nvSpPr>
        <p:spPr>
          <a:xfrm rot="0">
            <a:off x="6565312" y="3016045"/>
            <a:ext cx="9066610" cy="6444107"/>
          </a:xfrm>
          <a:prstGeom prst="rect">
            <a:avLst/>
          </a:prstGeom>
        </p:spPr>
        <p:txBody>
          <a:bodyPr anchor="t" rtlCol="false" tIns="0" lIns="0" bIns="0" rIns="0">
            <a:spAutoFit/>
          </a:bodyPr>
          <a:lstStyle/>
          <a:p>
            <a:pPr algn="just">
              <a:lnSpc>
                <a:spcPts val="4669"/>
              </a:lnSpc>
            </a:pPr>
            <a:r>
              <a:rPr lang="en-US" sz="2300">
                <a:solidFill>
                  <a:srgbClr val="FFFFFF"/>
                </a:solidFill>
                <a:latin typeface="Poppins"/>
                <a:ea typeface="Poppins"/>
                <a:cs typeface="Poppins"/>
                <a:sym typeface="Poppins"/>
              </a:rPr>
              <a:t>Fire incidents cause significant property damage, making predictive models essential for forecasting high-loss events. This study analyzes fire incident data to identify key factors contributing to severe losses, aiming to improve prediction accuracy and support fire prevention strategies. Three modeling methods are used: logistic regression for classifying event severity, random forest for predicting high-loss likelihood, and time series analysis for identifying temporal patterns and seasonal trends in fire incidents, and building a Plotly choropleth map to visualize fire incidents across Boston neighborhoods.</a:t>
            </a:r>
          </a:p>
        </p:txBody>
      </p:sp>
      <p:grpSp>
        <p:nvGrpSpPr>
          <p:cNvPr name="Group 19" id="19"/>
          <p:cNvGrpSpPr/>
          <p:nvPr/>
        </p:nvGrpSpPr>
        <p:grpSpPr>
          <a:xfrm rot="0">
            <a:off x="6366890" y="1241246"/>
            <a:ext cx="5538711" cy="1030616"/>
            <a:chOff x="0" y="0"/>
            <a:chExt cx="1666785" cy="310147"/>
          </a:xfrm>
        </p:grpSpPr>
        <p:sp>
          <p:nvSpPr>
            <p:cNvPr name="Freeform 20" id="20"/>
            <p:cNvSpPr/>
            <p:nvPr/>
          </p:nvSpPr>
          <p:spPr>
            <a:xfrm flipH="false" flipV="false" rot="0">
              <a:off x="0" y="0"/>
              <a:ext cx="1666785" cy="310147"/>
            </a:xfrm>
            <a:custGeom>
              <a:avLst/>
              <a:gdLst/>
              <a:ahLst/>
              <a:cxnLst/>
              <a:rect r="r" b="b" t="t" l="l"/>
              <a:pathLst>
                <a:path h="310147" w="1666785">
                  <a:moveTo>
                    <a:pt x="0" y="0"/>
                  </a:moveTo>
                  <a:lnTo>
                    <a:pt x="1666785" y="0"/>
                  </a:lnTo>
                  <a:lnTo>
                    <a:pt x="1666785" y="310147"/>
                  </a:lnTo>
                  <a:lnTo>
                    <a:pt x="0" y="310147"/>
                  </a:lnTo>
                  <a:close/>
                </a:path>
              </a:pathLst>
            </a:custGeom>
            <a:gradFill rotWithShape="true">
              <a:gsLst>
                <a:gs pos="0">
                  <a:srgbClr val="000000">
                    <a:alpha val="100000"/>
                  </a:srgbClr>
                </a:gs>
                <a:gs pos="100000">
                  <a:srgbClr val="555555">
                    <a:alpha val="100000"/>
                  </a:srgbClr>
                </a:gs>
              </a:gsLst>
              <a:path path="circle">
                <a:fillToRect l="0" r="100000" t="0" b="100000"/>
              </a:path>
              <a:tileRect r="0" l="-100000" b="0" t="-100000"/>
            </a:gradFill>
          </p:spPr>
        </p:sp>
        <p:sp>
          <p:nvSpPr>
            <p:cNvPr name="TextBox 21" id="21"/>
            <p:cNvSpPr txBox="true"/>
            <p:nvPr/>
          </p:nvSpPr>
          <p:spPr>
            <a:xfrm>
              <a:off x="0" y="-57150"/>
              <a:ext cx="1666785" cy="367297"/>
            </a:xfrm>
            <a:prstGeom prst="rect">
              <a:avLst/>
            </a:prstGeom>
          </p:spPr>
          <p:txBody>
            <a:bodyPr anchor="ctr" rtlCol="false" tIns="50800" lIns="50800" bIns="50800" rIns="50800"/>
            <a:lstStyle/>
            <a:p>
              <a:pPr algn="ctr">
                <a:lnSpc>
                  <a:spcPts val="3223"/>
                </a:lnSpc>
              </a:pPr>
            </a:p>
          </p:txBody>
        </p:sp>
      </p:grpSp>
      <p:grpSp>
        <p:nvGrpSpPr>
          <p:cNvPr name="Group 22" id="22"/>
          <p:cNvGrpSpPr/>
          <p:nvPr/>
        </p:nvGrpSpPr>
        <p:grpSpPr>
          <a:xfrm rot="0">
            <a:off x="2629580" y="3854122"/>
            <a:ext cx="3410287" cy="3410287"/>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blipFill>
              <a:blip r:embed="rId10"/>
              <a:stretch>
                <a:fillRect l="-55263" t="0" r="-55263" b="0"/>
              </a:stretch>
            </a:blipFill>
          </p:spPr>
        </p:sp>
      </p:grpSp>
      <p:sp>
        <p:nvSpPr>
          <p:cNvPr name="TextBox 24" id="24"/>
          <p:cNvSpPr txBox="true"/>
          <p:nvPr/>
        </p:nvSpPr>
        <p:spPr>
          <a:xfrm rot="0">
            <a:off x="6366890" y="1281520"/>
            <a:ext cx="5783461" cy="816718"/>
          </a:xfrm>
          <a:prstGeom prst="rect">
            <a:avLst/>
          </a:prstGeom>
        </p:spPr>
        <p:txBody>
          <a:bodyPr anchor="t" rtlCol="false" tIns="0" lIns="0" bIns="0" rIns="0">
            <a:spAutoFit/>
          </a:bodyPr>
          <a:lstStyle/>
          <a:p>
            <a:pPr algn="ctr">
              <a:lnSpc>
                <a:spcPts val="6320"/>
              </a:lnSpc>
              <a:spcBef>
                <a:spcPct val="0"/>
              </a:spcBef>
            </a:pPr>
            <a:r>
              <a:rPr lang="en-US" b="true" sz="4514">
                <a:solidFill>
                  <a:srgbClr val="FFFFFF"/>
                </a:solidFill>
                <a:latin typeface="Poppins Bold"/>
                <a:ea typeface="Poppins Bold"/>
                <a:cs typeface="Poppins Bold"/>
                <a:sym typeface="Poppins Bold"/>
              </a:rPr>
              <a:t>INTRODUCTION</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ECECE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198113" y="-375135"/>
            <a:ext cx="3328479" cy="3328479"/>
          </a:xfrm>
          <a:custGeom>
            <a:avLst/>
            <a:gdLst/>
            <a:ahLst/>
            <a:cxnLst/>
            <a:rect r="r" b="b" t="t" l="l"/>
            <a:pathLst>
              <a:path h="3328479" w="3328479">
                <a:moveTo>
                  <a:pt x="0" y="0"/>
                </a:moveTo>
                <a:lnTo>
                  <a:pt x="3328478" y="0"/>
                </a:lnTo>
                <a:lnTo>
                  <a:pt x="3328478" y="3328479"/>
                </a:lnTo>
                <a:lnTo>
                  <a:pt x="0" y="33284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800000">
            <a:off x="-69201" y="-246222"/>
            <a:ext cx="2651689" cy="2651689"/>
          </a:xfrm>
          <a:custGeom>
            <a:avLst/>
            <a:gdLst/>
            <a:ahLst/>
            <a:cxnLst/>
            <a:rect r="r" b="b" t="t" l="l"/>
            <a:pathLst>
              <a:path h="2651689" w="2651689">
                <a:moveTo>
                  <a:pt x="0" y="0"/>
                </a:moveTo>
                <a:lnTo>
                  <a:pt x="2651689" y="0"/>
                </a:lnTo>
                <a:lnTo>
                  <a:pt x="2651689" y="2651688"/>
                </a:lnTo>
                <a:lnTo>
                  <a:pt x="0" y="26516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8100000">
            <a:off x="-1664239" y="1924527"/>
            <a:ext cx="3328479" cy="3328479"/>
          </a:xfrm>
          <a:custGeom>
            <a:avLst/>
            <a:gdLst/>
            <a:ahLst/>
            <a:cxnLst/>
            <a:rect r="r" b="b" t="t" l="l"/>
            <a:pathLst>
              <a:path h="3328479" w="3328479">
                <a:moveTo>
                  <a:pt x="0" y="0"/>
                </a:moveTo>
                <a:lnTo>
                  <a:pt x="3328478" y="0"/>
                </a:lnTo>
                <a:lnTo>
                  <a:pt x="3328478" y="3328479"/>
                </a:lnTo>
                <a:lnTo>
                  <a:pt x="0" y="33284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7440198" y="9460152"/>
            <a:ext cx="1658065" cy="1639977"/>
          </a:xfrm>
          <a:custGeom>
            <a:avLst/>
            <a:gdLst/>
            <a:ahLst/>
            <a:cxnLst/>
            <a:rect r="r" b="b" t="t" l="l"/>
            <a:pathLst>
              <a:path h="1639977" w="1658065">
                <a:moveTo>
                  <a:pt x="0" y="0"/>
                </a:moveTo>
                <a:lnTo>
                  <a:pt x="1658065" y="0"/>
                </a:lnTo>
                <a:lnTo>
                  <a:pt x="1658065" y="1639977"/>
                </a:lnTo>
                <a:lnTo>
                  <a:pt x="0" y="163997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10800000">
            <a:off x="-857871" y="-1035099"/>
            <a:ext cx="1794177" cy="1774605"/>
          </a:xfrm>
          <a:custGeom>
            <a:avLst/>
            <a:gdLst/>
            <a:ahLst/>
            <a:cxnLst/>
            <a:rect r="r" b="b" t="t" l="l"/>
            <a:pathLst>
              <a:path h="1774605" w="1794177">
                <a:moveTo>
                  <a:pt x="0" y="0"/>
                </a:moveTo>
                <a:lnTo>
                  <a:pt x="1794178" y="0"/>
                </a:lnTo>
                <a:lnTo>
                  <a:pt x="1794178" y="1774605"/>
                </a:lnTo>
                <a:lnTo>
                  <a:pt x="0" y="17746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10800000">
            <a:off x="398041" y="1079622"/>
            <a:ext cx="1276944" cy="155555"/>
          </a:xfrm>
          <a:custGeom>
            <a:avLst/>
            <a:gdLst/>
            <a:ahLst/>
            <a:cxnLst/>
            <a:rect r="r" b="b" t="t" l="l"/>
            <a:pathLst>
              <a:path h="155555" w="1276944">
                <a:moveTo>
                  <a:pt x="0" y="0"/>
                </a:moveTo>
                <a:lnTo>
                  <a:pt x="1276944" y="0"/>
                </a:lnTo>
                <a:lnTo>
                  <a:pt x="1276944" y="155555"/>
                </a:lnTo>
                <a:lnTo>
                  <a:pt x="0" y="15555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8" id="8"/>
          <p:cNvGrpSpPr/>
          <p:nvPr/>
        </p:nvGrpSpPr>
        <p:grpSpPr>
          <a:xfrm rot="0">
            <a:off x="5827296" y="564314"/>
            <a:ext cx="6617899" cy="1030616"/>
            <a:chOff x="0" y="0"/>
            <a:chExt cx="1991549" cy="310147"/>
          </a:xfrm>
        </p:grpSpPr>
        <p:sp>
          <p:nvSpPr>
            <p:cNvPr name="Freeform 9" id="9"/>
            <p:cNvSpPr/>
            <p:nvPr/>
          </p:nvSpPr>
          <p:spPr>
            <a:xfrm flipH="false" flipV="false" rot="0">
              <a:off x="0" y="0"/>
              <a:ext cx="1991550" cy="310147"/>
            </a:xfrm>
            <a:custGeom>
              <a:avLst/>
              <a:gdLst/>
              <a:ahLst/>
              <a:cxnLst/>
              <a:rect r="r" b="b" t="t" l="l"/>
              <a:pathLst>
                <a:path h="310147" w="1991550">
                  <a:moveTo>
                    <a:pt x="0" y="0"/>
                  </a:moveTo>
                  <a:lnTo>
                    <a:pt x="1991550" y="0"/>
                  </a:lnTo>
                  <a:lnTo>
                    <a:pt x="1991550" y="310147"/>
                  </a:lnTo>
                  <a:lnTo>
                    <a:pt x="0" y="310147"/>
                  </a:lnTo>
                  <a:close/>
                </a:path>
              </a:pathLst>
            </a:custGeom>
            <a:gradFill rotWithShape="true">
              <a:gsLst>
                <a:gs pos="0">
                  <a:srgbClr val="000000">
                    <a:alpha val="100000"/>
                  </a:srgbClr>
                </a:gs>
                <a:gs pos="100000">
                  <a:srgbClr val="555555">
                    <a:alpha val="100000"/>
                  </a:srgbClr>
                </a:gs>
              </a:gsLst>
              <a:path path="circle">
                <a:fillToRect l="0" r="100000" t="0" b="100000"/>
              </a:path>
              <a:tileRect r="0" l="-100000" b="0" t="-100000"/>
            </a:gradFill>
          </p:spPr>
        </p:sp>
        <p:sp>
          <p:nvSpPr>
            <p:cNvPr name="TextBox 10" id="10"/>
            <p:cNvSpPr txBox="true"/>
            <p:nvPr/>
          </p:nvSpPr>
          <p:spPr>
            <a:xfrm>
              <a:off x="0" y="-57150"/>
              <a:ext cx="1991549" cy="367297"/>
            </a:xfrm>
            <a:prstGeom prst="rect">
              <a:avLst/>
            </a:prstGeom>
          </p:spPr>
          <p:txBody>
            <a:bodyPr anchor="ctr" rtlCol="false" tIns="50800" lIns="50800" bIns="50800" rIns="50800"/>
            <a:lstStyle/>
            <a:p>
              <a:pPr algn="ctr">
                <a:lnSpc>
                  <a:spcPts val="3223"/>
                </a:lnSpc>
              </a:pPr>
            </a:p>
          </p:txBody>
        </p:sp>
      </p:grpSp>
      <p:sp>
        <p:nvSpPr>
          <p:cNvPr name="TextBox 11" id="11"/>
          <p:cNvSpPr txBox="true"/>
          <p:nvPr/>
        </p:nvSpPr>
        <p:spPr>
          <a:xfrm rot="0">
            <a:off x="5827296" y="604588"/>
            <a:ext cx="6617899" cy="816718"/>
          </a:xfrm>
          <a:prstGeom prst="rect">
            <a:avLst/>
          </a:prstGeom>
        </p:spPr>
        <p:txBody>
          <a:bodyPr anchor="t" rtlCol="false" tIns="0" lIns="0" bIns="0" rIns="0">
            <a:spAutoFit/>
          </a:bodyPr>
          <a:lstStyle/>
          <a:p>
            <a:pPr algn="ctr">
              <a:lnSpc>
                <a:spcPts val="6320"/>
              </a:lnSpc>
              <a:spcBef>
                <a:spcPct val="0"/>
              </a:spcBef>
            </a:pPr>
            <a:r>
              <a:rPr lang="en-US" b="true" sz="4514">
                <a:solidFill>
                  <a:srgbClr val="FFFFFF"/>
                </a:solidFill>
                <a:latin typeface="Poppins Bold"/>
                <a:ea typeface="Poppins Bold"/>
                <a:cs typeface="Poppins Bold"/>
                <a:sym typeface="Poppins Bold"/>
              </a:rPr>
              <a:t>REFERENCE</a:t>
            </a:r>
          </a:p>
        </p:txBody>
      </p:sp>
      <p:sp>
        <p:nvSpPr>
          <p:cNvPr name="TextBox 12" id="12"/>
          <p:cNvSpPr txBox="true"/>
          <p:nvPr/>
        </p:nvSpPr>
        <p:spPr>
          <a:xfrm rot="0">
            <a:off x="1968507" y="2113942"/>
            <a:ext cx="14335476" cy="7599680"/>
          </a:xfrm>
          <a:prstGeom prst="rect">
            <a:avLst/>
          </a:prstGeom>
        </p:spPr>
        <p:txBody>
          <a:bodyPr anchor="t" rtlCol="false" tIns="0" lIns="0" bIns="0" rIns="0">
            <a:spAutoFit/>
          </a:bodyPr>
          <a:lstStyle/>
          <a:p>
            <a:pPr algn="l">
              <a:lnSpc>
                <a:spcPts val="3220"/>
              </a:lnSpc>
            </a:pPr>
            <a:r>
              <a:rPr lang="en-US" sz="2300">
                <a:solidFill>
                  <a:srgbClr val="000000"/>
                </a:solidFill>
                <a:latin typeface="Poppins"/>
                <a:ea typeface="Poppins"/>
                <a:cs typeface="Poppins"/>
                <a:sym typeface="Poppins"/>
              </a:rPr>
              <a:t>1.City of Boston. (2024, December 9). Fire Incident Reporting [Dataset]. City of Boston's Open Data </a:t>
            </a:r>
          </a:p>
          <a:p>
            <a:pPr algn="l">
              <a:lnSpc>
                <a:spcPts val="3220"/>
              </a:lnSpc>
            </a:pPr>
            <a:r>
              <a:rPr lang="en-US" sz="2300">
                <a:solidFill>
                  <a:srgbClr val="000000"/>
                </a:solidFill>
                <a:latin typeface="Poppins"/>
                <a:ea typeface="Poppins"/>
                <a:cs typeface="Poppins"/>
                <a:sym typeface="Poppins"/>
              </a:rPr>
              <a:t>Portal.https://data.boston.gov/dataset/fire-incident-reporting/resource/91a38b1f-8439-46df-ba47- </a:t>
            </a:r>
          </a:p>
          <a:p>
            <a:pPr algn="l">
              <a:lnSpc>
                <a:spcPts val="3220"/>
              </a:lnSpc>
            </a:pPr>
            <a:r>
              <a:rPr lang="en-US" sz="2300">
                <a:solidFill>
                  <a:srgbClr val="000000"/>
                </a:solidFill>
                <a:latin typeface="Poppins"/>
                <a:ea typeface="Poppins"/>
                <a:cs typeface="Poppins"/>
                <a:sym typeface="Poppins"/>
              </a:rPr>
              <a:t>a30c48845e06 </a:t>
            </a:r>
          </a:p>
          <a:p>
            <a:pPr algn="l">
              <a:lnSpc>
                <a:spcPts val="3220"/>
              </a:lnSpc>
            </a:pPr>
            <a:r>
              <a:rPr lang="en-US" sz="2300">
                <a:solidFill>
                  <a:srgbClr val="000000"/>
                </a:solidFill>
                <a:latin typeface="Poppins"/>
                <a:ea typeface="Poppins"/>
                <a:cs typeface="Poppins"/>
                <a:sym typeface="Poppins"/>
              </a:rPr>
              <a:t>2. Marco Casalaina. (2024, November 11). The Future of AI: Generative AI for Time Series </a:t>
            </a:r>
          </a:p>
          <a:p>
            <a:pPr algn="l">
              <a:lnSpc>
                <a:spcPts val="3220"/>
              </a:lnSpc>
            </a:pPr>
            <a:r>
              <a:rPr lang="en-US" sz="2300">
                <a:solidFill>
                  <a:srgbClr val="000000"/>
                </a:solidFill>
                <a:latin typeface="Poppins"/>
                <a:ea typeface="Poppins"/>
                <a:cs typeface="Poppins"/>
                <a:sym typeface="Poppins"/>
              </a:rPr>
              <a:t>Forecasting. Retrieved from https://techcommunity.microsoft.com/blog/aiplatformblog/the-future-of?</a:t>
            </a:r>
          </a:p>
          <a:p>
            <a:pPr algn="l">
              <a:lnSpc>
                <a:spcPts val="3220"/>
              </a:lnSpc>
            </a:pPr>
            <a:r>
              <a:rPr lang="en-US" sz="2300">
                <a:solidFill>
                  <a:srgbClr val="000000"/>
                </a:solidFill>
                <a:latin typeface="Poppins"/>
                <a:ea typeface="Poppins"/>
                <a:cs typeface="Poppins"/>
                <a:sym typeface="Poppins"/>
              </a:rPr>
              <a:t>ai-generative-ai-for-time-series-forecasting-a-look-at-nixtla-time/4289510 </a:t>
            </a:r>
          </a:p>
          <a:p>
            <a:pPr algn="l">
              <a:lnSpc>
                <a:spcPts val="3220"/>
              </a:lnSpc>
            </a:pPr>
            <a:r>
              <a:rPr lang="en-US" sz="2300">
                <a:solidFill>
                  <a:srgbClr val="000000"/>
                </a:solidFill>
                <a:latin typeface="Poppins"/>
                <a:ea typeface="Poppins"/>
                <a:cs typeface="Poppins"/>
                <a:sym typeface="Poppins"/>
              </a:rPr>
              <a:t>3. Milanović, S., Marković, N., Pamučar, D., Gigović, L., Kostić, P., &amp; Milanović, S. D. (2021). Forest Fire </a:t>
            </a:r>
          </a:p>
          <a:p>
            <a:pPr algn="l">
              <a:lnSpc>
                <a:spcPts val="3220"/>
              </a:lnSpc>
            </a:pPr>
            <a:r>
              <a:rPr lang="en-US" sz="2300">
                <a:solidFill>
                  <a:srgbClr val="000000"/>
                </a:solidFill>
                <a:latin typeface="Poppins"/>
                <a:ea typeface="Poppins"/>
                <a:cs typeface="Poppins"/>
                <a:sym typeface="Poppins"/>
              </a:rPr>
              <a:t>Probability Mapping in Eastern Serbia: Logistic Regression versus Random Forest Method. Forests, </a:t>
            </a:r>
          </a:p>
          <a:p>
            <a:pPr algn="l">
              <a:lnSpc>
                <a:spcPts val="3220"/>
              </a:lnSpc>
            </a:pPr>
            <a:r>
              <a:rPr lang="en-US" sz="2300">
                <a:solidFill>
                  <a:srgbClr val="000000"/>
                </a:solidFill>
                <a:latin typeface="Poppins"/>
                <a:ea typeface="Poppins"/>
                <a:cs typeface="Poppins"/>
                <a:sym typeface="Poppins"/>
              </a:rPr>
              <a:t>12(1), 5-. https://doi.org/10.3390/f12010005 </a:t>
            </a:r>
          </a:p>
          <a:p>
            <a:pPr algn="l">
              <a:lnSpc>
                <a:spcPts val="3220"/>
              </a:lnSpc>
            </a:pPr>
            <a:r>
              <a:rPr lang="en-US" sz="2300">
                <a:solidFill>
                  <a:srgbClr val="000000"/>
                </a:solidFill>
                <a:latin typeface="Poppins"/>
                <a:ea typeface="Poppins"/>
                <a:cs typeface="Poppins"/>
                <a:sym typeface="Poppins"/>
              </a:rPr>
              <a:t>4. Rathnayake, R. M. D. I. M., Sridarran, P., &amp; Abeynayake, M. D. T. E. (2020, March). Factors contributing </a:t>
            </a:r>
          </a:p>
          <a:p>
            <a:pPr algn="l">
              <a:lnSpc>
                <a:spcPts val="3220"/>
              </a:lnSpc>
            </a:pPr>
            <a:r>
              <a:rPr lang="en-US" sz="2300">
                <a:solidFill>
                  <a:srgbClr val="000000"/>
                </a:solidFill>
                <a:latin typeface="Poppins"/>
                <a:ea typeface="Poppins"/>
                <a:cs typeface="Poppins"/>
                <a:sym typeface="Poppins"/>
              </a:rPr>
              <a:t>to building fire incidents: A review. In Proceedings of the International Conference on Industrial </a:t>
            </a:r>
          </a:p>
          <a:p>
            <a:pPr algn="l">
              <a:lnSpc>
                <a:spcPts val="3220"/>
              </a:lnSpc>
            </a:pPr>
            <a:r>
              <a:rPr lang="en-US" sz="2300">
                <a:solidFill>
                  <a:srgbClr val="000000"/>
                </a:solidFill>
                <a:latin typeface="Poppins"/>
                <a:ea typeface="Poppins"/>
                <a:cs typeface="Poppins"/>
                <a:sym typeface="Poppins"/>
              </a:rPr>
              <a:t>Engineering and Operations Management, Dubai, United Arab Emirates (pp. 10-12). </a:t>
            </a:r>
          </a:p>
          <a:p>
            <a:pPr algn="l">
              <a:lnSpc>
                <a:spcPts val="3220"/>
              </a:lnSpc>
            </a:pPr>
            <a:r>
              <a:rPr lang="en-US" sz="2300">
                <a:solidFill>
                  <a:srgbClr val="000000"/>
                </a:solidFill>
                <a:latin typeface="Poppins"/>
                <a:ea typeface="Poppins"/>
                <a:cs typeface="Poppins"/>
                <a:sym typeface="Poppins"/>
              </a:rPr>
              <a:t>https://www.ieomsociety.org/ieom2020/papers/138.pd </a:t>
            </a:r>
          </a:p>
          <a:p>
            <a:pPr algn="l">
              <a:lnSpc>
                <a:spcPts val="3220"/>
              </a:lnSpc>
            </a:pPr>
            <a:r>
              <a:rPr lang="en-US" sz="2300">
                <a:solidFill>
                  <a:srgbClr val="000000"/>
                </a:solidFill>
                <a:latin typeface="Poppins"/>
                <a:ea typeface="Poppins"/>
                <a:cs typeface="Poppins"/>
                <a:sym typeface="Poppins"/>
              </a:rPr>
              <a:t>5. IBM Technology. (2022). What is Random Forest? [Video]. YouTube. </a:t>
            </a:r>
          </a:p>
          <a:p>
            <a:pPr algn="l">
              <a:lnSpc>
                <a:spcPts val="3220"/>
              </a:lnSpc>
            </a:pPr>
            <a:r>
              <a:rPr lang="en-US" sz="2300">
                <a:solidFill>
                  <a:srgbClr val="000000"/>
                </a:solidFill>
                <a:latin typeface="Poppins"/>
                <a:ea typeface="Poppins"/>
                <a:cs typeface="Poppins"/>
                <a:sym typeface="Poppins"/>
              </a:rPr>
              <a:t>https://youtu.be/gkXX4h3qYm4</a:t>
            </a:r>
          </a:p>
          <a:p>
            <a:pPr algn="l">
              <a:lnSpc>
                <a:spcPts val="3220"/>
              </a:lnSpc>
              <a:spcBef>
                <a:spcPct val="0"/>
              </a:spcBef>
            </a:pP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ECECEC"/>
        </a:solidFill>
      </p:bgPr>
    </p:bg>
    <p:spTree>
      <p:nvGrpSpPr>
        <p:cNvPr id="1" name=""/>
        <p:cNvGrpSpPr/>
        <p:nvPr/>
      </p:nvGrpSpPr>
      <p:grpSpPr>
        <a:xfrm>
          <a:off x="0" y="0"/>
          <a:ext cx="0" cy="0"/>
          <a:chOff x="0" y="0"/>
          <a:chExt cx="0" cy="0"/>
        </a:xfrm>
      </p:grpSpPr>
      <p:sp>
        <p:nvSpPr>
          <p:cNvPr name="Freeform 2" id="2"/>
          <p:cNvSpPr/>
          <p:nvPr/>
        </p:nvSpPr>
        <p:spPr>
          <a:xfrm flipH="false" flipV="false" rot="0">
            <a:off x="13497684" y="5496684"/>
            <a:ext cx="4983320" cy="4983320"/>
          </a:xfrm>
          <a:custGeom>
            <a:avLst/>
            <a:gdLst/>
            <a:ahLst/>
            <a:cxnLst/>
            <a:rect r="r" b="b" t="t" l="l"/>
            <a:pathLst>
              <a:path h="4983320" w="4983320">
                <a:moveTo>
                  <a:pt x="0" y="0"/>
                </a:moveTo>
                <a:lnTo>
                  <a:pt x="4983321" y="0"/>
                </a:lnTo>
                <a:lnTo>
                  <a:pt x="4983321" y="4983321"/>
                </a:lnTo>
                <a:lnTo>
                  <a:pt x="0" y="49833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800000">
            <a:off x="-212305" y="-193005"/>
            <a:ext cx="4983320" cy="4983320"/>
          </a:xfrm>
          <a:custGeom>
            <a:avLst/>
            <a:gdLst/>
            <a:ahLst/>
            <a:cxnLst/>
            <a:rect r="r" b="b" t="t" l="l"/>
            <a:pathLst>
              <a:path h="4983320" w="4983320">
                <a:moveTo>
                  <a:pt x="0" y="0"/>
                </a:moveTo>
                <a:lnTo>
                  <a:pt x="4983320" y="0"/>
                </a:lnTo>
                <a:lnTo>
                  <a:pt x="4983320" y="4983321"/>
                </a:lnTo>
                <a:lnTo>
                  <a:pt x="0" y="49833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317953" y="6316953"/>
            <a:ext cx="3970047" cy="3970047"/>
          </a:xfrm>
          <a:custGeom>
            <a:avLst/>
            <a:gdLst/>
            <a:ahLst/>
            <a:cxnLst/>
            <a:rect r="r" b="b" t="t" l="l"/>
            <a:pathLst>
              <a:path h="3970047" w="3970047">
                <a:moveTo>
                  <a:pt x="0" y="0"/>
                </a:moveTo>
                <a:lnTo>
                  <a:pt x="3970047" y="0"/>
                </a:lnTo>
                <a:lnTo>
                  <a:pt x="3970047" y="3970047"/>
                </a:lnTo>
                <a:lnTo>
                  <a:pt x="0" y="397004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2700000">
            <a:off x="15796340" y="2286577"/>
            <a:ext cx="4983320" cy="4983320"/>
          </a:xfrm>
          <a:custGeom>
            <a:avLst/>
            <a:gdLst/>
            <a:ahLst/>
            <a:cxnLst/>
            <a:rect r="r" b="b" t="t" l="l"/>
            <a:pathLst>
              <a:path h="4983320" w="4983320">
                <a:moveTo>
                  <a:pt x="0" y="0"/>
                </a:moveTo>
                <a:lnTo>
                  <a:pt x="4983320" y="0"/>
                </a:lnTo>
                <a:lnTo>
                  <a:pt x="4983320" y="4983320"/>
                </a:lnTo>
                <a:lnTo>
                  <a:pt x="0" y="49833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0800000">
            <a:off x="0" y="0"/>
            <a:ext cx="3970047" cy="3970047"/>
          </a:xfrm>
          <a:custGeom>
            <a:avLst/>
            <a:gdLst/>
            <a:ahLst/>
            <a:cxnLst/>
            <a:rect r="r" b="b" t="t" l="l"/>
            <a:pathLst>
              <a:path h="3970047" w="3970047">
                <a:moveTo>
                  <a:pt x="0" y="0"/>
                </a:moveTo>
                <a:lnTo>
                  <a:pt x="3970047" y="0"/>
                </a:lnTo>
                <a:lnTo>
                  <a:pt x="3970047" y="3970047"/>
                </a:lnTo>
                <a:lnTo>
                  <a:pt x="0" y="397004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true" flipV="true" rot="-2700000">
            <a:off x="-2491660" y="2930197"/>
            <a:ext cx="4983320" cy="4983320"/>
          </a:xfrm>
          <a:custGeom>
            <a:avLst/>
            <a:gdLst/>
            <a:ahLst/>
            <a:cxnLst/>
            <a:rect r="r" b="b" t="t" l="l"/>
            <a:pathLst>
              <a:path h="4983320" w="4983320">
                <a:moveTo>
                  <a:pt x="4983320" y="4983320"/>
                </a:moveTo>
                <a:lnTo>
                  <a:pt x="0" y="4983320"/>
                </a:lnTo>
                <a:lnTo>
                  <a:pt x="0" y="0"/>
                </a:lnTo>
                <a:lnTo>
                  <a:pt x="4983320" y="0"/>
                </a:lnTo>
                <a:lnTo>
                  <a:pt x="4983320" y="498332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343100" y="-1328448"/>
            <a:ext cx="2686201" cy="2656897"/>
          </a:xfrm>
          <a:custGeom>
            <a:avLst/>
            <a:gdLst/>
            <a:ahLst/>
            <a:cxnLst/>
            <a:rect r="r" b="b" t="t" l="l"/>
            <a:pathLst>
              <a:path h="2656897" w="2686201">
                <a:moveTo>
                  <a:pt x="0" y="0"/>
                </a:moveTo>
                <a:lnTo>
                  <a:pt x="2686200" y="0"/>
                </a:lnTo>
                <a:lnTo>
                  <a:pt x="2686200" y="2656896"/>
                </a:lnTo>
                <a:lnTo>
                  <a:pt x="0" y="26568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6944900" y="8958552"/>
            <a:ext cx="2686201" cy="2656897"/>
          </a:xfrm>
          <a:custGeom>
            <a:avLst/>
            <a:gdLst/>
            <a:ahLst/>
            <a:cxnLst/>
            <a:rect r="r" b="b" t="t" l="l"/>
            <a:pathLst>
              <a:path h="2656897" w="2686201">
                <a:moveTo>
                  <a:pt x="0" y="0"/>
                </a:moveTo>
                <a:lnTo>
                  <a:pt x="2686200" y="0"/>
                </a:lnTo>
                <a:lnTo>
                  <a:pt x="2686200" y="2656896"/>
                </a:lnTo>
                <a:lnTo>
                  <a:pt x="0" y="26568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834599" y="1985023"/>
            <a:ext cx="1911810" cy="232893"/>
          </a:xfrm>
          <a:custGeom>
            <a:avLst/>
            <a:gdLst/>
            <a:ahLst/>
            <a:cxnLst/>
            <a:rect r="r" b="b" t="t" l="l"/>
            <a:pathLst>
              <a:path h="232893" w="1911810">
                <a:moveTo>
                  <a:pt x="0" y="0"/>
                </a:moveTo>
                <a:lnTo>
                  <a:pt x="1911811" y="0"/>
                </a:lnTo>
                <a:lnTo>
                  <a:pt x="1911811" y="232894"/>
                </a:lnTo>
                <a:lnTo>
                  <a:pt x="0" y="23289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0">
            <a:off x="15676646" y="8069083"/>
            <a:ext cx="1911810" cy="232893"/>
          </a:xfrm>
          <a:custGeom>
            <a:avLst/>
            <a:gdLst/>
            <a:ahLst/>
            <a:cxnLst/>
            <a:rect r="r" b="b" t="t" l="l"/>
            <a:pathLst>
              <a:path h="232893" w="1911810">
                <a:moveTo>
                  <a:pt x="0" y="0"/>
                </a:moveTo>
                <a:lnTo>
                  <a:pt x="1911811" y="0"/>
                </a:lnTo>
                <a:lnTo>
                  <a:pt x="1911811" y="232894"/>
                </a:lnTo>
                <a:lnTo>
                  <a:pt x="0" y="23289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2" id="12"/>
          <p:cNvSpPr txBox="true"/>
          <p:nvPr/>
        </p:nvSpPr>
        <p:spPr>
          <a:xfrm rot="0">
            <a:off x="3671722" y="3693822"/>
            <a:ext cx="10944556" cy="1728035"/>
          </a:xfrm>
          <a:prstGeom prst="rect">
            <a:avLst/>
          </a:prstGeom>
        </p:spPr>
        <p:txBody>
          <a:bodyPr anchor="t" rtlCol="false" tIns="0" lIns="0" bIns="0" rIns="0">
            <a:spAutoFit/>
          </a:bodyPr>
          <a:lstStyle/>
          <a:p>
            <a:pPr algn="ctr">
              <a:lnSpc>
                <a:spcPts val="13427"/>
              </a:lnSpc>
              <a:spcBef>
                <a:spcPct val="0"/>
              </a:spcBef>
            </a:pPr>
            <a:r>
              <a:rPr lang="en-US" b="true" sz="9591">
                <a:solidFill>
                  <a:srgbClr val="000000"/>
                </a:solidFill>
                <a:latin typeface="Poppins Bold"/>
                <a:ea typeface="Poppins Bold"/>
                <a:cs typeface="Poppins Bold"/>
                <a:sym typeface="Poppins Bold"/>
              </a:rPr>
              <a:t>THANK YOU</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CECEC"/>
        </a:solidFill>
      </p:bgPr>
    </p:bg>
    <p:spTree>
      <p:nvGrpSpPr>
        <p:cNvPr id="1" name=""/>
        <p:cNvGrpSpPr/>
        <p:nvPr/>
      </p:nvGrpSpPr>
      <p:grpSpPr>
        <a:xfrm>
          <a:off x="0" y="0"/>
          <a:ext cx="0" cy="0"/>
          <a:chOff x="0" y="0"/>
          <a:chExt cx="0" cy="0"/>
        </a:xfrm>
      </p:grpSpPr>
      <p:sp>
        <p:nvSpPr>
          <p:cNvPr name="Freeform 2" id="2"/>
          <p:cNvSpPr/>
          <p:nvPr/>
        </p:nvSpPr>
        <p:spPr>
          <a:xfrm flipH="false" flipV="false" rot="0">
            <a:off x="15412587" y="7414263"/>
            <a:ext cx="3075969" cy="3075969"/>
          </a:xfrm>
          <a:custGeom>
            <a:avLst/>
            <a:gdLst/>
            <a:ahLst/>
            <a:cxnLst/>
            <a:rect r="r" b="b" t="t" l="l"/>
            <a:pathLst>
              <a:path h="3075969" w="3075969">
                <a:moveTo>
                  <a:pt x="0" y="0"/>
                </a:moveTo>
                <a:lnTo>
                  <a:pt x="3075970" y="0"/>
                </a:lnTo>
                <a:lnTo>
                  <a:pt x="3075970" y="3075970"/>
                </a:lnTo>
                <a:lnTo>
                  <a:pt x="0" y="30759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800000">
            <a:off x="-198113" y="-375135"/>
            <a:ext cx="3328479" cy="3328479"/>
          </a:xfrm>
          <a:custGeom>
            <a:avLst/>
            <a:gdLst/>
            <a:ahLst/>
            <a:cxnLst/>
            <a:rect r="r" b="b" t="t" l="l"/>
            <a:pathLst>
              <a:path h="3328479" w="3328479">
                <a:moveTo>
                  <a:pt x="0" y="0"/>
                </a:moveTo>
                <a:lnTo>
                  <a:pt x="3328478" y="0"/>
                </a:lnTo>
                <a:lnTo>
                  <a:pt x="3328478" y="3328479"/>
                </a:lnTo>
                <a:lnTo>
                  <a:pt x="0" y="33284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918901" y="7920577"/>
            <a:ext cx="2450523" cy="2450523"/>
          </a:xfrm>
          <a:custGeom>
            <a:avLst/>
            <a:gdLst/>
            <a:ahLst/>
            <a:cxnLst/>
            <a:rect r="r" b="b" t="t" l="l"/>
            <a:pathLst>
              <a:path h="2450523" w="2450523">
                <a:moveTo>
                  <a:pt x="0" y="0"/>
                </a:moveTo>
                <a:lnTo>
                  <a:pt x="2450523" y="0"/>
                </a:lnTo>
                <a:lnTo>
                  <a:pt x="2450523" y="2450523"/>
                </a:lnTo>
                <a:lnTo>
                  <a:pt x="0" y="24505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10800000">
            <a:off x="-69201" y="-246222"/>
            <a:ext cx="2651689" cy="2651689"/>
          </a:xfrm>
          <a:custGeom>
            <a:avLst/>
            <a:gdLst/>
            <a:ahLst/>
            <a:cxnLst/>
            <a:rect r="r" b="b" t="t" l="l"/>
            <a:pathLst>
              <a:path h="2651689" w="2651689">
                <a:moveTo>
                  <a:pt x="0" y="0"/>
                </a:moveTo>
                <a:lnTo>
                  <a:pt x="2651689" y="0"/>
                </a:lnTo>
                <a:lnTo>
                  <a:pt x="2651689" y="2651688"/>
                </a:lnTo>
                <a:lnTo>
                  <a:pt x="0" y="26516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2700000">
            <a:off x="16750015" y="5360938"/>
            <a:ext cx="3075969" cy="3075969"/>
          </a:xfrm>
          <a:custGeom>
            <a:avLst/>
            <a:gdLst/>
            <a:ahLst/>
            <a:cxnLst/>
            <a:rect r="r" b="b" t="t" l="l"/>
            <a:pathLst>
              <a:path h="3075969" w="3075969">
                <a:moveTo>
                  <a:pt x="0" y="0"/>
                </a:moveTo>
                <a:lnTo>
                  <a:pt x="3075970" y="0"/>
                </a:lnTo>
                <a:lnTo>
                  <a:pt x="3075970" y="3075969"/>
                </a:lnTo>
                <a:lnTo>
                  <a:pt x="0" y="30759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8100000">
            <a:off x="-1664239" y="1924527"/>
            <a:ext cx="3328479" cy="3328479"/>
          </a:xfrm>
          <a:custGeom>
            <a:avLst/>
            <a:gdLst/>
            <a:ahLst/>
            <a:cxnLst/>
            <a:rect r="r" b="b" t="t" l="l"/>
            <a:pathLst>
              <a:path h="3328479" w="3328479">
                <a:moveTo>
                  <a:pt x="0" y="0"/>
                </a:moveTo>
                <a:lnTo>
                  <a:pt x="3328478" y="0"/>
                </a:lnTo>
                <a:lnTo>
                  <a:pt x="3328478" y="3328479"/>
                </a:lnTo>
                <a:lnTo>
                  <a:pt x="0" y="33284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7440198" y="9460152"/>
            <a:ext cx="1658065" cy="1639977"/>
          </a:xfrm>
          <a:custGeom>
            <a:avLst/>
            <a:gdLst/>
            <a:ahLst/>
            <a:cxnLst/>
            <a:rect r="r" b="b" t="t" l="l"/>
            <a:pathLst>
              <a:path h="1639977" w="1658065">
                <a:moveTo>
                  <a:pt x="0" y="0"/>
                </a:moveTo>
                <a:lnTo>
                  <a:pt x="1658065" y="0"/>
                </a:lnTo>
                <a:lnTo>
                  <a:pt x="1658065" y="1639977"/>
                </a:lnTo>
                <a:lnTo>
                  <a:pt x="0" y="163997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10800000">
            <a:off x="-857871" y="-1035099"/>
            <a:ext cx="1794177" cy="1774605"/>
          </a:xfrm>
          <a:custGeom>
            <a:avLst/>
            <a:gdLst/>
            <a:ahLst/>
            <a:cxnLst/>
            <a:rect r="r" b="b" t="t" l="l"/>
            <a:pathLst>
              <a:path h="1774605" w="1794177">
                <a:moveTo>
                  <a:pt x="0" y="0"/>
                </a:moveTo>
                <a:lnTo>
                  <a:pt x="1794178" y="0"/>
                </a:lnTo>
                <a:lnTo>
                  <a:pt x="1794178" y="1774605"/>
                </a:lnTo>
                <a:lnTo>
                  <a:pt x="0" y="17746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16757558" y="9002084"/>
            <a:ext cx="1180071" cy="143754"/>
          </a:xfrm>
          <a:custGeom>
            <a:avLst/>
            <a:gdLst/>
            <a:ahLst/>
            <a:cxnLst/>
            <a:rect r="r" b="b" t="t" l="l"/>
            <a:pathLst>
              <a:path h="143754" w="1180071">
                <a:moveTo>
                  <a:pt x="0" y="0"/>
                </a:moveTo>
                <a:lnTo>
                  <a:pt x="1180071" y="0"/>
                </a:lnTo>
                <a:lnTo>
                  <a:pt x="1180071" y="143754"/>
                </a:lnTo>
                <a:lnTo>
                  <a:pt x="0" y="14375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10800000">
            <a:off x="398041" y="1079622"/>
            <a:ext cx="1276944" cy="155555"/>
          </a:xfrm>
          <a:custGeom>
            <a:avLst/>
            <a:gdLst/>
            <a:ahLst/>
            <a:cxnLst/>
            <a:rect r="r" b="b" t="t" l="l"/>
            <a:pathLst>
              <a:path h="155555" w="1276944">
                <a:moveTo>
                  <a:pt x="0" y="0"/>
                </a:moveTo>
                <a:lnTo>
                  <a:pt x="1276944" y="0"/>
                </a:lnTo>
                <a:lnTo>
                  <a:pt x="1276944" y="155555"/>
                </a:lnTo>
                <a:lnTo>
                  <a:pt x="0" y="15555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2" id="12"/>
          <p:cNvGrpSpPr/>
          <p:nvPr/>
        </p:nvGrpSpPr>
        <p:grpSpPr>
          <a:xfrm rot="0">
            <a:off x="4071033" y="1241246"/>
            <a:ext cx="11341555" cy="1030616"/>
            <a:chOff x="0" y="0"/>
            <a:chExt cx="3413057" cy="310147"/>
          </a:xfrm>
        </p:grpSpPr>
        <p:sp>
          <p:nvSpPr>
            <p:cNvPr name="Freeform 13" id="13"/>
            <p:cNvSpPr/>
            <p:nvPr/>
          </p:nvSpPr>
          <p:spPr>
            <a:xfrm flipH="false" flipV="false" rot="0">
              <a:off x="0" y="0"/>
              <a:ext cx="3413057" cy="310147"/>
            </a:xfrm>
            <a:custGeom>
              <a:avLst/>
              <a:gdLst/>
              <a:ahLst/>
              <a:cxnLst/>
              <a:rect r="r" b="b" t="t" l="l"/>
              <a:pathLst>
                <a:path h="310147" w="3413057">
                  <a:moveTo>
                    <a:pt x="0" y="0"/>
                  </a:moveTo>
                  <a:lnTo>
                    <a:pt x="3413057" y="0"/>
                  </a:lnTo>
                  <a:lnTo>
                    <a:pt x="3413057" y="310147"/>
                  </a:lnTo>
                  <a:lnTo>
                    <a:pt x="0" y="310147"/>
                  </a:lnTo>
                  <a:close/>
                </a:path>
              </a:pathLst>
            </a:custGeom>
            <a:gradFill rotWithShape="true">
              <a:gsLst>
                <a:gs pos="0">
                  <a:srgbClr val="000000">
                    <a:alpha val="100000"/>
                  </a:srgbClr>
                </a:gs>
                <a:gs pos="100000">
                  <a:srgbClr val="555555">
                    <a:alpha val="100000"/>
                  </a:srgbClr>
                </a:gs>
              </a:gsLst>
              <a:path path="circle">
                <a:fillToRect l="0" r="100000" t="0" b="100000"/>
              </a:path>
              <a:tileRect r="0" l="-100000" b="0" t="-100000"/>
            </a:gradFill>
          </p:spPr>
        </p:sp>
        <p:sp>
          <p:nvSpPr>
            <p:cNvPr name="TextBox 14" id="14"/>
            <p:cNvSpPr txBox="true"/>
            <p:nvPr/>
          </p:nvSpPr>
          <p:spPr>
            <a:xfrm>
              <a:off x="0" y="-57150"/>
              <a:ext cx="3413057" cy="367297"/>
            </a:xfrm>
            <a:prstGeom prst="rect">
              <a:avLst/>
            </a:prstGeom>
          </p:spPr>
          <p:txBody>
            <a:bodyPr anchor="ctr" rtlCol="false" tIns="50800" lIns="50800" bIns="50800" rIns="50800"/>
            <a:lstStyle/>
            <a:p>
              <a:pPr algn="ctr">
                <a:lnSpc>
                  <a:spcPts val="3223"/>
                </a:lnSpc>
              </a:pPr>
            </a:p>
          </p:txBody>
        </p:sp>
      </p:grpSp>
      <p:sp>
        <p:nvSpPr>
          <p:cNvPr name="Freeform 15" id="15"/>
          <p:cNvSpPr/>
          <p:nvPr/>
        </p:nvSpPr>
        <p:spPr>
          <a:xfrm flipH="false" flipV="false" rot="0">
            <a:off x="398041" y="2680049"/>
            <a:ext cx="10289575" cy="5710714"/>
          </a:xfrm>
          <a:custGeom>
            <a:avLst/>
            <a:gdLst/>
            <a:ahLst/>
            <a:cxnLst/>
            <a:rect r="r" b="b" t="t" l="l"/>
            <a:pathLst>
              <a:path h="5710714" w="10289575">
                <a:moveTo>
                  <a:pt x="0" y="0"/>
                </a:moveTo>
                <a:lnTo>
                  <a:pt x="10289575" y="0"/>
                </a:lnTo>
                <a:lnTo>
                  <a:pt x="10289575" y="5710714"/>
                </a:lnTo>
                <a:lnTo>
                  <a:pt x="0" y="5710714"/>
                </a:lnTo>
                <a:lnTo>
                  <a:pt x="0" y="0"/>
                </a:lnTo>
                <a:close/>
              </a:path>
            </a:pathLst>
          </a:custGeom>
          <a:blipFill>
            <a:blip r:embed="rId10"/>
            <a:stretch>
              <a:fillRect l="0" t="0" r="0" b="0"/>
            </a:stretch>
          </a:blipFill>
        </p:spPr>
      </p:sp>
      <p:sp>
        <p:nvSpPr>
          <p:cNvPr name="TextBox 16" id="16"/>
          <p:cNvSpPr txBox="true"/>
          <p:nvPr/>
        </p:nvSpPr>
        <p:spPr>
          <a:xfrm rot="0">
            <a:off x="4410245" y="1281534"/>
            <a:ext cx="9792915" cy="1614754"/>
          </a:xfrm>
          <a:prstGeom prst="rect">
            <a:avLst/>
          </a:prstGeom>
        </p:spPr>
        <p:txBody>
          <a:bodyPr anchor="t" rtlCol="false" tIns="0" lIns="0" bIns="0" rIns="0">
            <a:spAutoFit/>
          </a:bodyPr>
          <a:lstStyle/>
          <a:p>
            <a:pPr algn="ctr">
              <a:lnSpc>
                <a:spcPts val="6320"/>
              </a:lnSpc>
            </a:pPr>
            <a:r>
              <a:rPr lang="en-US" b="true" sz="4514">
                <a:solidFill>
                  <a:srgbClr val="FFFFFF"/>
                </a:solidFill>
                <a:latin typeface="Poppins Bold"/>
                <a:ea typeface="Poppins Bold"/>
                <a:cs typeface="Poppins Bold"/>
                <a:sym typeface="Poppins Bold"/>
              </a:rPr>
              <a:t>EXPLORATORY DATA ANALYSIS</a:t>
            </a:r>
          </a:p>
          <a:p>
            <a:pPr algn="ctr">
              <a:lnSpc>
                <a:spcPts val="6320"/>
              </a:lnSpc>
              <a:spcBef>
                <a:spcPct val="0"/>
              </a:spcBef>
            </a:pPr>
          </a:p>
        </p:txBody>
      </p:sp>
      <p:sp>
        <p:nvSpPr>
          <p:cNvPr name="TextBox 17" id="17"/>
          <p:cNvSpPr txBox="true"/>
          <p:nvPr/>
        </p:nvSpPr>
        <p:spPr>
          <a:xfrm rot="0">
            <a:off x="10454420" y="3058909"/>
            <a:ext cx="8034137" cy="4816727"/>
          </a:xfrm>
          <a:prstGeom prst="rect">
            <a:avLst/>
          </a:prstGeom>
        </p:spPr>
        <p:txBody>
          <a:bodyPr anchor="t" rtlCol="false" tIns="0" lIns="0" bIns="0" rIns="0">
            <a:spAutoFit/>
          </a:bodyPr>
          <a:lstStyle/>
          <a:p>
            <a:pPr algn="ctr" marL="735946" indent="-367973" lvl="1">
              <a:lnSpc>
                <a:spcPts val="4772"/>
              </a:lnSpc>
              <a:buFont typeface="Arial"/>
              <a:buChar char="•"/>
            </a:pPr>
            <a:r>
              <a:rPr lang="en-US" sz="3408">
                <a:solidFill>
                  <a:srgbClr val="000000"/>
                </a:solidFill>
                <a:latin typeface="Times New Roman"/>
                <a:ea typeface="Times New Roman"/>
                <a:cs typeface="Times New Roman"/>
                <a:sym typeface="Times New Roman"/>
              </a:rPr>
              <a:t>Steady increase until 2018, followed by a decline in 2019-2020 (COVID-19 impact).</a:t>
            </a:r>
          </a:p>
          <a:p>
            <a:pPr algn="ctr" marL="735946" indent="-367973" lvl="1">
              <a:lnSpc>
                <a:spcPts val="4772"/>
              </a:lnSpc>
              <a:buFont typeface="Arial"/>
              <a:buChar char="•"/>
            </a:pPr>
            <a:r>
              <a:rPr lang="en-US" sz="3408">
                <a:solidFill>
                  <a:srgbClr val="000000"/>
                </a:solidFill>
                <a:latin typeface="Times New Roman"/>
                <a:ea typeface="Times New Roman"/>
                <a:cs typeface="Times New Roman"/>
                <a:sym typeface="Times New Roman"/>
              </a:rPr>
              <a:t>Sharp rise in 2021-2023, peaking in 2023 (~60,000 incidents).</a:t>
            </a:r>
          </a:p>
          <a:p>
            <a:pPr algn="ctr" marL="735946" indent="-367973" lvl="1">
              <a:lnSpc>
                <a:spcPts val="4772"/>
              </a:lnSpc>
              <a:buFont typeface="Arial"/>
              <a:buChar char="•"/>
            </a:pPr>
            <a:r>
              <a:rPr lang="en-US" sz="3408">
                <a:solidFill>
                  <a:srgbClr val="000000"/>
                </a:solidFill>
                <a:latin typeface="Times New Roman"/>
                <a:ea typeface="Times New Roman"/>
                <a:cs typeface="Times New Roman"/>
                <a:sym typeface="Times New Roman"/>
              </a:rPr>
              <a:t>2024 shows a decline, possibly due to improved safety measures.</a:t>
            </a:r>
          </a:p>
          <a:p>
            <a:pPr algn="ctr">
              <a:lnSpc>
                <a:spcPts val="4772"/>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CECEC"/>
        </a:solidFill>
      </p:bgPr>
    </p:bg>
    <p:spTree>
      <p:nvGrpSpPr>
        <p:cNvPr id="1" name=""/>
        <p:cNvGrpSpPr/>
        <p:nvPr/>
      </p:nvGrpSpPr>
      <p:grpSpPr>
        <a:xfrm>
          <a:off x="0" y="0"/>
          <a:ext cx="0" cy="0"/>
          <a:chOff x="0" y="0"/>
          <a:chExt cx="0" cy="0"/>
        </a:xfrm>
      </p:grpSpPr>
      <p:sp>
        <p:nvSpPr>
          <p:cNvPr name="Freeform 2" id="2"/>
          <p:cNvSpPr/>
          <p:nvPr/>
        </p:nvSpPr>
        <p:spPr>
          <a:xfrm flipH="false" flipV="false" rot="0">
            <a:off x="15412587" y="7414263"/>
            <a:ext cx="3075969" cy="3075969"/>
          </a:xfrm>
          <a:custGeom>
            <a:avLst/>
            <a:gdLst/>
            <a:ahLst/>
            <a:cxnLst/>
            <a:rect r="r" b="b" t="t" l="l"/>
            <a:pathLst>
              <a:path h="3075969" w="3075969">
                <a:moveTo>
                  <a:pt x="0" y="0"/>
                </a:moveTo>
                <a:lnTo>
                  <a:pt x="3075970" y="0"/>
                </a:lnTo>
                <a:lnTo>
                  <a:pt x="3075970" y="3075970"/>
                </a:lnTo>
                <a:lnTo>
                  <a:pt x="0" y="30759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800000">
            <a:off x="-198113" y="-375135"/>
            <a:ext cx="3328479" cy="3328479"/>
          </a:xfrm>
          <a:custGeom>
            <a:avLst/>
            <a:gdLst/>
            <a:ahLst/>
            <a:cxnLst/>
            <a:rect r="r" b="b" t="t" l="l"/>
            <a:pathLst>
              <a:path h="3328479" w="3328479">
                <a:moveTo>
                  <a:pt x="0" y="0"/>
                </a:moveTo>
                <a:lnTo>
                  <a:pt x="3328478" y="0"/>
                </a:lnTo>
                <a:lnTo>
                  <a:pt x="3328478" y="3328479"/>
                </a:lnTo>
                <a:lnTo>
                  <a:pt x="0" y="33284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918901" y="7920577"/>
            <a:ext cx="2450523" cy="2450523"/>
          </a:xfrm>
          <a:custGeom>
            <a:avLst/>
            <a:gdLst/>
            <a:ahLst/>
            <a:cxnLst/>
            <a:rect r="r" b="b" t="t" l="l"/>
            <a:pathLst>
              <a:path h="2450523" w="2450523">
                <a:moveTo>
                  <a:pt x="0" y="0"/>
                </a:moveTo>
                <a:lnTo>
                  <a:pt x="2450523" y="0"/>
                </a:lnTo>
                <a:lnTo>
                  <a:pt x="2450523" y="2450523"/>
                </a:lnTo>
                <a:lnTo>
                  <a:pt x="0" y="24505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10800000">
            <a:off x="-69201" y="-246222"/>
            <a:ext cx="2651689" cy="2651689"/>
          </a:xfrm>
          <a:custGeom>
            <a:avLst/>
            <a:gdLst/>
            <a:ahLst/>
            <a:cxnLst/>
            <a:rect r="r" b="b" t="t" l="l"/>
            <a:pathLst>
              <a:path h="2651689" w="2651689">
                <a:moveTo>
                  <a:pt x="0" y="0"/>
                </a:moveTo>
                <a:lnTo>
                  <a:pt x="2651689" y="0"/>
                </a:lnTo>
                <a:lnTo>
                  <a:pt x="2651689" y="2651688"/>
                </a:lnTo>
                <a:lnTo>
                  <a:pt x="0" y="26516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2700000">
            <a:off x="16750015" y="5360938"/>
            <a:ext cx="3075969" cy="3075969"/>
          </a:xfrm>
          <a:custGeom>
            <a:avLst/>
            <a:gdLst/>
            <a:ahLst/>
            <a:cxnLst/>
            <a:rect r="r" b="b" t="t" l="l"/>
            <a:pathLst>
              <a:path h="3075969" w="3075969">
                <a:moveTo>
                  <a:pt x="0" y="0"/>
                </a:moveTo>
                <a:lnTo>
                  <a:pt x="3075970" y="0"/>
                </a:lnTo>
                <a:lnTo>
                  <a:pt x="3075970" y="3075969"/>
                </a:lnTo>
                <a:lnTo>
                  <a:pt x="0" y="30759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8100000">
            <a:off x="-1664239" y="1924527"/>
            <a:ext cx="3328479" cy="3328479"/>
          </a:xfrm>
          <a:custGeom>
            <a:avLst/>
            <a:gdLst/>
            <a:ahLst/>
            <a:cxnLst/>
            <a:rect r="r" b="b" t="t" l="l"/>
            <a:pathLst>
              <a:path h="3328479" w="3328479">
                <a:moveTo>
                  <a:pt x="0" y="0"/>
                </a:moveTo>
                <a:lnTo>
                  <a:pt x="3328478" y="0"/>
                </a:lnTo>
                <a:lnTo>
                  <a:pt x="3328478" y="3328479"/>
                </a:lnTo>
                <a:lnTo>
                  <a:pt x="0" y="33284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7440198" y="9460152"/>
            <a:ext cx="1658065" cy="1639977"/>
          </a:xfrm>
          <a:custGeom>
            <a:avLst/>
            <a:gdLst/>
            <a:ahLst/>
            <a:cxnLst/>
            <a:rect r="r" b="b" t="t" l="l"/>
            <a:pathLst>
              <a:path h="1639977" w="1658065">
                <a:moveTo>
                  <a:pt x="0" y="0"/>
                </a:moveTo>
                <a:lnTo>
                  <a:pt x="1658065" y="0"/>
                </a:lnTo>
                <a:lnTo>
                  <a:pt x="1658065" y="1639977"/>
                </a:lnTo>
                <a:lnTo>
                  <a:pt x="0" y="163997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10800000">
            <a:off x="-857871" y="-1035099"/>
            <a:ext cx="1794177" cy="1774605"/>
          </a:xfrm>
          <a:custGeom>
            <a:avLst/>
            <a:gdLst/>
            <a:ahLst/>
            <a:cxnLst/>
            <a:rect r="r" b="b" t="t" l="l"/>
            <a:pathLst>
              <a:path h="1774605" w="1794177">
                <a:moveTo>
                  <a:pt x="0" y="0"/>
                </a:moveTo>
                <a:lnTo>
                  <a:pt x="1794178" y="0"/>
                </a:lnTo>
                <a:lnTo>
                  <a:pt x="1794178" y="1774605"/>
                </a:lnTo>
                <a:lnTo>
                  <a:pt x="0" y="17746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16757558" y="9002084"/>
            <a:ext cx="1180071" cy="143754"/>
          </a:xfrm>
          <a:custGeom>
            <a:avLst/>
            <a:gdLst/>
            <a:ahLst/>
            <a:cxnLst/>
            <a:rect r="r" b="b" t="t" l="l"/>
            <a:pathLst>
              <a:path h="143754" w="1180071">
                <a:moveTo>
                  <a:pt x="0" y="0"/>
                </a:moveTo>
                <a:lnTo>
                  <a:pt x="1180071" y="0"/>
                </a:lnTo>
                <a:lnTo>
                  <a:pt x="1180071" y="143754"/>
                </a:lnTo>
                <a:lnTo>
                  <a:pt x="0" y="14375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10800000">
            <a:off x="398041" y="1079622"/>
            <a:ext cx="1276944" cy="155555"/>
          </a:xfrm>
          <a:custGeom>
            <a:avLst/>
            <a:gdLst/>
            <a:ahLst/>
            <a:cxnLst/>
            <a:rect r="r" b="b" t="t" l="l"/>
            <a:pathLst>
              <a:path h="155555" w="1276944">
                <a:moveTo>
                  <a:pt x="0" y="0"/>
                </a:moveTo>
                <a:lnTo>
                  <a:pt x="1276944" y="0"/>
                </a:lnTo>
                <a:lnTo>
                  <a:pt x="1276944" y="155555"/>
                </a:lnTo>
                <a:lnTo>
                  <a:pt x="0" y="15555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2" id="12"/>
          <p:cNvGrpSpPr/>
          <p:nvPr/>
        </p:nvGrpSpPr>
        <p:grpSpPr>
          <a:xfrm rot="0">
            <a:off x="4071033" y="1241246"/>
            <a:ext cx="11341555" cy="1030616"/>
            <a:chOff x="0" y="0"/>
            <a:chExt cx="3413057" cy="310147"/>
          </a:xfrm>
        </p:grpSpPr>
        <p:sp>
          <p:nvSpPr>
            <p:cNvPr name="Freeform 13" id="13"/>
            <p:cNvSpPr/>
            <p:nvPr/>
          </p:nvSpPr>
          <p:spPr>
            <a:xfrm flipH="false" flipV="false" rot="0">
              <a:off x="0" y="0"/>
              <a:ext cx="3413057" cy="310147"/>
            </a:xfrm>
            <a:custGeom>
              <a:avLst/>
              <a:gdLst/>
              <a:ahLst/>
              <a:cxnLst/>
              <a:rect r="r" b="b" t="t" l="l"/>
              <a:pathLst>
                <a:path h="310147" w="3413057">
                  <a:moveTo>
                    <a:pt x="0" y="0"/>
                  </a:moveTo>
                  <a:lnTo>
                    <a:pt x="3413057" y="0"/>
                  </a:lnTo>
                  <a:lnTo>
                    <a:pt x="3413057" y="310147"/>
                  </a:lnTo>
                  <a:lnTo>
                    <a:pt x="0" y="310147"/>
                  </a:lnTo>
                  <a:close/>
                </a:path>
              </a:pathLst>
            </a:custGeom>
            <a:gradFill rotWithShape="true">
              <a:gsLst>
                <a:gs pos="0">
                  <a:srgbClr val="000000">
                    <a:alpha val="100000"/>
                  </a:srgbClr>
                </a:gs>
                <a:gs pos="100000">
                  <a:srgbClr val="555555">
                    <a:alpha val="100000"/>
                  </a:srgbClr>
                </a:gs>
              </a:gsLst>
              <a:path path="circle">
                <a:fillToRect l="0" r="100000" t="0" b="100000"/>
              </a:path>
              <a:tileRect r="0" l="-100000" b="0" t="-100000"/>
            </a:gradFill>
          </p:spPr>
        </p:sp>
        <p:sp>
          <p:nvSpPr>
            <p:cNvPr name="TextBox 14" id="14"/>
            <p:cNvSpPr txBox="true"/>
            <p:nvPr/>
          </p:nvSpPr>
          <p:spPr>
            <a:xfrm>
              <a:off x="0" y="-57150"/>
              <a:ext cx="3413057" cy="367297"/>
            </a:xfrm>
            <a:prstGeom prst="rect">
              <a:avLst/>
            </a:prstGeom>
          </p:spPr>
          <p:txBody>
            <a:bodyPr anchor="ctr" rtlCol="false" tIns="50800" lIns="50800" bIns="50800" rIns="50800"/>
            <a:lstStyle/>
            <a:p>
              <a:pPr algn="ctr">
                <a:lnSpc>
                  <a:spcPts val="3223"/>
                </a:lnSpc>
              </a:pPr>
            </a:p>
          </p:txBody>
        </p:sp>
      </p:grpSp>
      <p:sp>
        <p:nvSpPr>
          <p:cNvPr name="Freeform 15" id="15"/>
          <p:cNvSpPr/>
          <p:nvPr/>
        </p:nvSpPr>
        <p:spPr>
          <a:xfrm flipH="false" flipV="false" rot="0">
            <a:off x="711994" y="3458169"/>
            <a:ext cx="9574830" cy="6563864"/>
          </a:xfrm>
          <a:custGeom>
            <a:avLst/>
            <a:gdLst/>
            <a:ahLst/>
            <a:cxnLst/>
            <a:rect r="r" b="b" t="t" l="l"/>
            <a:pathLst>
              <a:path h="6563864" w="9574830">
                <a:moveTo>
                  <a:pt x="0" y="0"/>
                </a:moveTo>
                <a:lnTo>
                  <a:pt x="9574830" y="0"/>
                </a:lnTo>
                <a:lnTo>
                  <a:pt x="9574830" y="6563864"/>
                </a:lnTo>
                <a:lnTo>
                  <a:pt x="0" y="6563864"/>
                </a:lnTo>
                <a:lnTo>
                  <a:pt x="0" y="0"/>
                </a:lnTo>
                <a:close/>
              </a:path>
            </a:pathLst>
          </a:custGeom>
          <a:blipFill>
            <a:blip r:embed="rId10"/>
            <a:stretch>
              <a:fillRect l="0" t="-4963" r="0" b="-1887"/>
            </a:stretch>
          </a:blipFill>
        </p:spPr>
      </p:sp>
      <p:sp>
        <p:nvSpPr>
          <p:cNvPr name="TextBox 16" id="16"/>
          <p:cNvSpPr txBox="true"/>
          <p:nvPr/>
        </p:nvSpPr>
        <p:spPr>
          <a:xfrm rot="0">
            <a:off x="4410245" y="1281534"/>
            <a:ext cx="9792915" cy="1614754"/>
          </a:xfrm>
          <a:prstGeom prst="rect">
            <a:avLst/>
          </a:prstGeom>
        </p:spPr>
        <p:txBody>
          <a:bodyPr anchor="t" rtlCol="false" tIns="0" lIns="0" bIns="0" rIns="0">
            <a:spAutoFit/>
          </a:bodyPr>
          <a:lstStyle/>
          <a:p>
            <a:pPr algn="ctr">
              <a:lnSpc>
                <a:spcPts val="6320"/>
              </a:lnSpc>
            </a:pPr>
            <a:r>
              <a:rPr lang="en-US" b="true" sz="4514">
                <a:solidFill>
                  <a:srgbClr val="FFFFFF"/>
                </a:solidFill>
                <a:latin typeface="Poppins Bold"/>
                <a:ea typeface="Poppins Bold"/>
                <a:cs typeface="Poppins Bold"/>
                <a:sym typeface="Poppins Bold"/>
              </a:rPr>
              <a:t>EXPLORATORY DATA ANALYSIS</a:t>
            </a:r>
          </a:p>
          <a:p>
            <a:pPr algn="ctr">
              <a:lnSpc>
                <a:spcPts val="6320"/>
              </a:lnSpc>
              <a:spcBef>
                <a:spcPct val="0"/>
              </a:spcBef>
            </a:pPr>
          </a:p>
        </p:txBody>
      </p:sp>
      <p:sp>
        <p:nvSpPr>
          <p:cNvPr name="TextBox 17" id="17"/>
          <p:cNvSpPr txBox="true"/>
          <p:nvPr/>
        </p:nvSpPr>
        <p:spPr>
          <a:xfrm rot="0">
            <a:off x="10289439" y="3288296"/>
            <a:ext cx="6661133" cy="4106923"/>
          </a:xfrm>
          <a:prstGeom prst="rect">
            <a:avLst/>
          </a:prstGeom>
        </p:spPr>
        <p:txBody>
          <a:bodyPr anchor="t" rtlCol="false" tIns="0" lIns="0" bIns="0" rIns="0">
            <a:spAutoFit/>
          </a:bodyPr>
          <a:lstStyle/>
          <a:p>
            <a:pPr algn="ctr" marL="715498" indent="-357749" lvl="1">
              <a:lnSpc>
                <a:spcPts val="4639"/>
              </a:lnSpc>
              <a:buFont typeface="Arial"/>
              <a:buChar char="•"/>
            </a:pPr>
            <a:r>
              <a:rPr lang="en-US" sz="3314">
                <a:solidFill>
                  <a:srgbClr val="000000"/>
                </a:solidFill>
                <a:latin typeface="Times New Roman"/>
                <a:ea typeface="Times New Roman"/>
                <a:cs typeface="Times New Roman"/>
                <a:sym typeface="Times New Roman"/>
              </a:rPr>
              <a:t>   Public service calls dominate (~100,000 occurrences).</a:t>
            </a:r>
          </a:p>
          <a:p>
            <a:pPr algn="ctr" marL="715498" indent="-357749" lvl="1">
              <a:lnSpc>
                <a:spcPts val="4639"/>
              </a:lnSpc>
              <a:buFont typeface="Arial"/>
              <a:buChar char="•"/>
            </a:pPr>
            <a:r>
              <a:rPr lang="en-US" sz="3314">
                <a:solidFill>
                  <a:srgbClr val="000000"/>
                </a:solidFill>
                <a:latin typeface="Times New Roman"/>
                <a:ea typeface="Times New Roman"/>
                <a:cs typeface="Times New Roman"/>
                <a:sym typeface="Times New Roman"/>
              </a:rPr>
              <a:t>False alarms and cooking-related fires are significant.</a:t>
            </a:r>
          </a:p>
          <a:p>
            <a:pPr algn="ctr" marL="715498" indent="-357749" lvl="1">
              <a:lnSpc>
                <a:spcPts val="4639"/>
              </a:lnSpc>
              <a:buFont typeface="Arial"/>
              <a:buChar char="•"/>
            </a:pPr>
            <a:r>
              <a:rPr lang="en-US" sz="3314">
                <a:solidFill>
                  <a:srgbClr val="000000"/>
                </a:solidFill>
                <a:latin typeface="Times New Roman"/>
                <a:ea typeface="Times New Roman"/>
                <a:cs typeface="Times New Roman"/>
                <a:sym typeface="Times New Roman"/>
              </a:rPr>
              <a:t> </a:t>
            </a:r>
            <a:r>
              <a:rPr lang="en-US" sz="3314">
                <a:solidFill>
                  <a:srgbClr val="000000"/>
                </a:solidFill>
                <a:latin typeface="Times New Roman"/>
                <a:ea typeface="Times New Roman"/>
                <a:cs typeface="Times New Roman"/>
                <a:sym typeface="Times New Roman"/>
              </a:rPr>
              <a:t>Emergency responses often involve non-fire incidents.</a:t>
            </a:r>
          </a:p>
          <a:p>
            <a:pPr algn="ctr">
              <a:lnSpc>
                <a:spcPts val="4639"/>
              </a:lnSpc>
              <a:spcBef>
                <a:spcPct val="0"/>
              </a:spcBef>
            </a:pPr>
          </a:p>
        </p:txBody>
      </p:sp>
      <p:sp>
        <p:nvSpPr>
          <p:cNvPr name="TextBox 18" id="18"/>
          <p:cNvSpPr txBox="true"/>
          <p:nvPr/>
        </p:nvSpPr>
        <p:spPr>
          <a:xfrm rot="0">
            <a:off x="1856728" y="3151946"/>
            <a:ext cx="7285362" cy="436821"/>
          </a:xfrm>
          <a:prstGeom prst="rect">
            <a:avLst/>
          </a:prstGeom>
        </p:spPr>
        <p:txBody>
          <a:bodyPr anchor="t" rtlCol="false" tIns="0" lIns="0" bIns="0" rIns="0">
            <a:spAutoFit/>
          </a:bodyPr>
          <a:lstStyle/>
          <a:p>
            <a:pPr algn="ctr">
              <a:lnSpc>
                <a:spcPts val="3223"/>
              </a:lnSpc>
              <a:spcBef>
                <a:spcPct val="0"/>
              </a:spcBef>
            </a:pPr>
            <a:r>
              <a:rPr lang="en-US" b="true" sz="2302">
                <a:solidFill>
                  <a:srgbClr val="000000"/>
                </a:solidFill>
                <a:latin typeface="Times New Roman Bold"/>
                <a:ea typeface="Times New Roman Bold"/>
                <a:cs typeface="Times New Roman Bold"/>
                <a:sym typeface="Times New Roman Bold"/>
              </a:rPr>
              <a:t>Most Common Fire Incidents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CECEC"/>
        </a:solidFill>
      </p:bgPr>
    </p:bg>
    <p:spTree>
      <p:nvGrpSpPr>
        <p:cNvPr id="1" name=""/>
        <p:cNvGrpSpPr/>
        <p:nvPr/>
      </p:nvGrpSpPr>
      <p:grpSpPr>
        <a:xfrm>
          <a:off x="0" y="0"/>
          <a:ext cx="0" cy="0"/>
          <a:chOff x="0" y="0"/>
          <a:chExt cx="0" cy="0"/>
        </a:xfrm>
      </p:grpSpPr>
      <p:sp>
        <p:nvSpPr>
          <p:cNvPr name="Freeform 2" id="2"/>
          <p:cNvSpPr/>
          <p:nvPr/>
        </p:nvSpPr>
        <p:spPr>
          <a:xfrm flipH="false" flipV="false" rot="0">
            <a:off x="15412587" y="7414263"/>
            <a:ext cx="3075969" cy="3075969"/>
          </a:xfrm>
          <a:custGeom>
            <a:avLst/>
            <a:gdLst/>
            <a:ahLst/>
            <a:cxnLst/>
            <a:rect r="r" b="b" t="t" l="l"/>
            <a:pathLst>
              <a:path h="3075969" w="3075969">
                <a:moveTo>
                  <a:pt x="0" y="0"/>
                </a:moveTo>
                <a:lnTo>
                  <a:pt x="3075970" y="0"/>
                </a:lnTo>
                <a:lnTo>
                  <a:pt x="3075970" y="3075970"/>
                </a:lnTo>
                <a:lnTo>
                  <a:pt x="0" y="30759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800000">
            <a:off x="-198113" y="-375135"/>
            <a:ext cx="3328479" cy="3328479"/>
          </a:xfrm>
          <a:custGeom>
            <a:avLst/>
            <a:gdLst/>
            <a:ahLst/>
            <a:cxnLst/>
            <a:rect r="r" b="b" t="t" l="l"/>
            <a:pathLst>
              <a:path h="3328479" w="3328479">
                <a:moveTo>
                  <a:pt x="0" y="0"/>
                </a:moveTo>
                <a:lnTo>
                  <a:pt x="3328478" y="0"/>
                </a:lnTo>
                <a:lnTo>
                  <a:pt x="3328478" y="3328479"/>
                </a:lnTo>
                <a:lnTo>
                  <a:pt x="0" y="33284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918901" y="7920577"/>
            <a:ext cx="2450523" cy="2450523"/>
          </a:xfrm>
          <a:custGeom>
            <a:avLst/>
            <a:gdLst/>
            <a:ahLst/>
            <a:cxnLst/>
            <a:rect r="r" b="b" t="t" l="l"/>
            <a:pathLst>
              <a:path h="2450523" w="2450523">
                <a:moveTo>
                  <a:pt x="0" y="0"/>
                </a:moveTo>
                <a:lnTo>
                  <a:pt x="2450523" y="0"/>
                </a:lnTo>
                <a:lnTo>
                  <a:pt x="2450523" y="2450523"/>
                </a:lnTo>
                <a:lnTo>
                  <a:pt x="0" y="24505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10800000">
            <a:off x="-69201" y="-246222"/>
            <a:ext cx="2651689" cy="2651689"/>
          </a:xfrm>
          <a:custGeom>
            <a:avLst/>
            <a:gdLst/>
            <a:ahLst/>
            <a:cxnLst/>
            <a:rect r="r" b="b" t="t" l="l"/>
            <a:pathLst>
              <a:path h="2651689" w="2651689">
                <a:moveTo>
                  <a:pt x="0" y="0"/>
                </a:moveTo>
                <a:lnTo>
                  <a:pt x="2651689" y="0"/>
                </a:lnTo>
                <a:lnTo>
                  <a:pt x="2651689" y="2651688"/>
                </a:lnTo>
                <a:lnTo>
                  <a:pt x="0" y="26516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2700000">
            <a:off x="16750015" y="5360938"/>
            <a:ext cx="3075969" cy="3075969"/>
          </a:xfrm>
          <a:custGeom>
            <a:avLst/>
            <a:gdLst/>
            <a:ahLst/>
            <a:cxnLst/>
            <a:rect r="r" b="b" t="t" l="l"/>
            <a:pathLst>
              <a:path h="3075969" w="3075969">
                <a:moveTo>
                  <a:pt x="0" y="0"/>
                </a:moveTo>
                <a:lnTo>
                  <a:pt x="3075970" y="0"/>
                </a:lnTo>
                <a:lnTo>
                  <a:pt x="3075970" y="3075969"/>
                </a:lnTo>
                <a:lnTo>
                  <a:pt x="0" y="30759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8100000">
            <a:off x="-1664239" y="1924527"/>
            <a:ext cx="3328479" cy="3328479"/>
          </a:xfrm>
          <a:custGeom>
            <a:avLst/>
            <a:gdLst/>
            <a:ahLst/>
            <a:cxnLst/>
            <a:rect r="r" b="b" t="t" l="l"/>
            <a:pathLst>
              <a:path h="3328479" w="3328479">
                <a:moveTo>
                  <a:pt x="0" y="0"/>
                </a:moveTo>
                <a:lnTo>
                  <a:pt x="3328478" y="0"/>
                </a:lnTo>
                <a:lnTo>
                  <a:pt x="3328478" y="3328479"/>
                </a:lnTo>
                <a:lnTo>
                  <a:pt x="0" y="33284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7440198" y="9460152"/>
            <a:ext cx="1658065" cy="1639977"/>
          </a:xfrm>
          <a:custGeom>
            <a:avLst/>
            <a:gdLst/>
            <a:ahLst/>
            <a:cxnLst/>
            <a:rect r="r" b="b" t="t" l="l"/>
            <a:pathLst>
              <a:path h="1639977" w="1658065">
                <a:moveTo>
                  <a:pt x="0" y="0"/>
                </a:moveTo>
                <a:lnTo>
                  <a:pt x="1658065" y="0"/>
                </a:lnTo>
                <a:lnTo>
                  <a:pt x="1658065" y="1639977"/>
                </a:lnTo>
                <a:lnTo>
                  <a:pt x="0" y="163997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10800000">
            <a:off x="-857871" y="-1035099"/>
            <a:ext cx="1794177" cy="1774605"/>
          </a:xfrm>
          <a:custGeom>
            <a:avLst/>
            <a:gdLst/>
            <a:ahLst/>
            <a:cxnLst/>
            <a:rect r="r" b="b" t="t" l="l"/>
            <a:pathLst>
              <a:path h="1774605" w="1794177">
                <a:moveTo>
                  <a:pt x="0" y="0"/>
                </a:moveTo>
                <a:lnTo>
                  <a:pt x="1794178" y="0"/>
                </a:lnTo>
                <a:lnTo>
                  <a:pt x="1794178" y="1774605"/>
                </a:lnTo>
                <a:lnTo>
                  <a:pt x="0" y="17746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16757558" y="9002084"/>
            <a:ext cx="1180071" cy="143754"/>
          </a:xfrm>
          <a:custGeom>
            <a:avLst/>
            <a:gdLst/>
            <a:ahLst/>
            <a:cxnLst/>
            <a:rect r="r" b="b" t="t" l="l"/>
            <a:pathLst>
              <a:path h="143754" w="1180071">
                <a:moveTo>
                  <a:pt x="0" y="0"/>
                </a:moveTo>
                <a:lnTo>
                  <a:pt x="1180071" y="0"/>
                </a:lnTo>
                <a:lnTo>
                  <a:pt x="1180071" y="143754"/>
                </a:lnTo>
                <a:lnTo>
                  <a:pt x="0" y="14375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10800000">
            <a:off x="398041" y="1079622"/>
            <a:ext cx="1276944" cy="155555"/>
          </a:xfrm>
          <a:custGeom>
            <a:avLst/>
            <a:gdLst/>
            <a:ahLst/>
            <a:cxnLst/>
            <a:rect r="r" b="b" t="t" l="l"/>
            <a:pathLst>
              <a:path h="155555" w="1276944">
                <a:moveTo>
                  <a:pt x="0" y="0"/>
                </a:moveTo>
                <a:lnTo>
                  <a:pt x="1276944" y="0"/>
                </a:lnTo>
                <a:lnTo>
                  <a:pt x="1276944" y="155555"/>
                </a:lnTo>
                <a:lnTo>
                  <a:pt x="0" y="15555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2" id="12"/>
          <p:cNvGrpSpPr/>
          <p:nvPr/>
        </p:nvGrpSpPr>
        <p:grpSpPr>
          <a:xfrm rot="0">
            <a:off x="2908697" y="1241246"/>
            <a:ext cx="14041875" cy="1030616"/>
            <a:chOff x="0" y="0"/>
            <a:chExt cx="4225675" cy="310147"/>
          </a:xfrm>
        </p:grpSpPr>
        <p:sp>
          <p:nvSpPr>
            <p:cNvPr name="Freeform 13" id="13"/>
            <p:cNvSpPr/>
            <p:nvPr/>
          </p:nvSpPr>
          <p:spPr>
            <a:xfrm flipH="false" flipV="false" rot="0">
              <a:off x="0" y="0"/>
              <a:ext cx="4225675" cy="310147"/>
            </a:xfrm>
            <a:custGeom>
              <a:avLst/>
              <a:gdLst/>
              <a:ahLst/>
              <a:cxnLst/>
              <a:rect r="r" b="b" t="t" l="l"/>
              <a:pathLst>
                <a:path h="310147" w="4225675">
                  <a:moveTo>
                    <a:pt x="0" y="0"/>
                  </a:moveTo>
                  <a:lnTo>
                    <a:pt x="4225675" y="0"/>
                  </a:lnTo>
                  <a:lnTo>
                    <a:pt x="4225675" y="310147"/>
                  </a:lnTo>
                  <a:lnTo>
                    <a:pt x="0" y="310147"/>
                  </a:lnTo>
                  <a:close/>
                </a:path>
              </a:pathLst>
            </a:custGeom>
            <a:gradFill rotWithShape="true">
              <a:gsLst>
                <a:gs pos="0">
                  <a:srgbClr val="000000">
                    <a:alpha val="100000"/>
                  </a:srgbClr>
                </a:gs>
                <a:gs pos="100000">
                  <a:srgbClr val="555555">
                    <a:alpha val="100000"/>
                  </a:srgbClr>
                </a:gs>
              </a:gsLst>
              <a:path path="circle">
                <a:fillToRect l="0" r="100000" t="0" b="100000"/>
              </a:path>
              <a:tileRect r="0" l="-100000" b="0" t="-100000"/>
            </a:gradFill>
          </p:spPr>
        </p:sp>
        <p:sp>
          <p:nvSpPr>
            <p:cNvPr name="TextBox 14" id="14"/>
            <p:cNvSpPr txBox="true"/>
            <p:nvPr/>
          </p:nvSpPr>
          <p:spPr>
            <a:xfrm>
              <a:off x="0" y="-57150"/>
              <a:ext cx="4225675" cy="367297"/>
            </a:xfrm>
            <a:prstGeom prst="rect">
              <a:avLst/>
            </a:prstGeom>
          </p:spPr>
          <p:txBody>
            <a:bodyPr anchor="ctr" rtlCol="false" tIns="50800" lIns="50800" bIns="50800" rIns="50800"/>
            <a:lstStyle/>
            <a:p>
              <a:pPr algn="ctr">
                <a:lnSpc>
                  <a:spcPts val="3223"/>
                </a:lnSpc>
              </a:pPr>
            </a:p>
          </p:txBody>
        </p:sp>
      </p:grpSp>
      <p:grpSp>
        <p:nvGrpSpPr>
          <p:cNvPr name="Group 15" id="15"/>
          <p:cNvGrpSpPr/>
          <p:nvPr/>
        </p:nvGrpSpPr>
        <p:grpSpPr>
          <a:xfrm rot="0">
            <a:off x="2908697" y="3600450"/>
            <a:ext cx="13204264" cy="4809434"/>
            <a:chOff x="0" y="0"/>
            <a:chExt cx="3477666" cy="1266682"/>
          </a:xfrm>
        </p:grpSpPr>
        <p:sp>
          <p:nvSpPr>
            <p:cNvPr name="Freeform 16" id="16"/>
            <p:cNvSpPr/>
            <p:nvPr/>
          </p:nvSpPr>
          <p:spPr>
            <a:xfrm flipH="false" flipV="false" rot="0">
              <a:off x="0" y="0"/>
              <a:ext cx="3477666" cy="1266682"/>
            </a:xfrm>
            <a:custGeom>
              <a:avLst/>
              <a:gdLst/>
              <a:ahLst/>
              <a:cxnLst/>
              <a:rect r="r" b="b" t="t" l="l"/>
              <a:pathLst>
                <a:path h="1266682" w="3477666">
                  <a:moveTo>
                    <a:pt x="29902" y="0"/>
                  </a:moveTo>
                  <a:lnTo>
                    <a:pt x="3447764" y="0"/>
                  </a:lnTo>
                  <a:cubicBezTo>
                    <a:pt x="3464278" y="0"/>
                    <a:pt x="3477666" y="13388"/>
                    <a:pt x="3477666" y="29902"/>
                  </a:cubicBezTo>
                  <a:lnTo>
                    <a:pt x="3477666" y="1236780"/>
                  </a:lnTo>
                  <a:cubicBezTo>
                    <a:pt x="3477666" y="1244711"/>
                    <a:pt x="3474515" y="1252316"/>
                    <a:pt x="3468908" y="1257924"/>
                  </a:cubicBezTo>
                  <a:cubicBezTo>
                    <a:pt x="3463300" y="1263532"/>
                    <a:pt x="3455694" y="1266682"/>
                    <a:pt x="3447764" y="1266682"/>
                  </a:cubicBezTo>
                  <a:lnTo>
                    <a:pt x="29902" y="1266682"/>
                  </a:lnTo>
                  <a:cubicBezTo>
                    <a:pt x="21972" y="1266682"/>
                    <a:pt x="14366" y="1263532"/>
                    <a:pt x="8758" y="1257924"/>
                  </a:cubicBezTo>
                  <a:cubicBezTo>
                    <a:pt x="3150" y="1252316"/>
                    <a:pt x="0" y="1244711"/>
                    <a:pt x="0" y="1236780"/>
                  </a:cubicBezTo>
                  <a:lnTo>
                    <a:pt x="0" y="29902"/>
                  </a:lnTo>
                  <a:cubicBezTo>
                    <a:pt x="0" y="21972"/>
                    <a:pt x="3150" y="14366"/>
                    <a:pt x="8758" y="8758"/>
                  </a:cubicBezTo>
                  <a:cubicBezTo>
                    <a:pt x="14366" y="3150"/>
                    <a:pt x="21972" y="0"/>
                    <a:pt x="29902" y="0"/>
                  </a:cubicBezTo>
                  <a:close/>
                </a:path>
              </a:pathLst>
            </a:custGeom>
            <a:solidFill>
              <a:srgbClr val="545454"/>
            </a:solidFill>
          </p:spPr>
        </p:sp>
        <p:sp>
          <p:nvSpPr>
            <p:cNvPr name="TextBox 17" id="17"/>
            <p:cNvSpPr txBox="true"/>
            <p:nvPr/>
          </p:nvSpPr>
          <p:spPr>
            <a:xfrm>
              <a:off x="0" y="-57150"/>
              <a:ext cx="3477666" cy="1323832"/>
            </a:xfrm>
            <a:prstGeom prst="rect">
              <a:avLst/>
            </a:prstGeom>
          </p:spPr>
          <p:txBody>
            <a:bodyPr anchor="ctr" rtlCol="false" tIns="50800" lIns="50800" bIns="50800" rIns="50800"/>
            <a:lstStyle/>
            <a:p>
              <a:pPr algn="ctr">
                <a:lnSpc>
                  <a:spcPts val="3223"/>
                </a:lnSpc>
              </a:pPr>
            </a:p>
          </p:txBody>
        </p:sp>
      </p:grpSp>
      <p:grpSp>
        <p:nvGrpSpPr>
          <p:cNvPr name="Group 18" id="18"/>
          <p:cNvGrpSpPr/>
          <p:nvPr/>
        </p:nvGrpSpPr>
        <p:grpSpPr>
          <a:xfrm rot="0">
            <a:off x="2218340" y="2698504"/>
            <a:ext cx="3086100" cy="851250"/>
            <a:chOff x="0" y="0"/>
            <a:chExt cx="812800" cy="224197"/>
          </a:xfrm>
        </p:grpSpPr>
        <p:sp>
          <p:nvSpPr>
            <p:cNvPr name="Freeform 19" id="19"/>
            <p:cNvSpPr/>
            <p:nvPr/>
          </p:nvSpPr>
          <p:spPr>
            <a:xfrm flipH="false" flipV="false" rot="0">
              <a:off x="0" y="0"/>
              <a:ext cx="812800" cy="224197"/>
            </a:xfrm>
            <a:custGeom>
              <a:avLst/>
              <a:gdLst/>
              <a:ahLst/>
              <a:cxnLst/>
              <a:rect r="r" b="b" t="t" l="l"/>
              <a:pathLst>
                <a:path h="224197" w="812800">
                  <a:moveTo>
                    <a:pt x="112099" y="0"/>
                  </a:moveTo>
                  <a:lnTo>
                    <a:pt x="700701" y="0"/>
                  </a:lnTo>
                  <a:cubicBezTo>
                    <a:pt x="730432" y="0"/>
                    <a:pt x="758944" y="11810"/>
                    <a:pt x="779967" y="32833"/>
                  </a:cubicBezTo>
                  <a:cubicBezTo>
                    <a:pt x="800990" y="53856"/>
                    <a:pt x="812800" y="82368"/>
                    <a:pt x="812800" y="112099"/>
                  </a:cubicBezTo>
                  <a:lnTo>
                    <a:pt x="812800" y="112099"/>
                  </a:lnTo>
                  <a:cubicBezTo>
                    <a:pt x="812800" y="141829"/>
                    <a:pt x="800990" y="170342"/>
                    <a:pt x="779967" y="191365"/>
                  </a:cubicBezTo>
                  <a:cubicBezTo>
                    <a:pt x="758944" y="212387"/>
                    <a:pt x="730432" y="224197"/>
                    <a:pt x="700701" y="224197"/>
                  </a:cubicBezTo>
                  <a:lnTo>
                    <a:pt x="112099" y="224197"/>
                  </a:lnTo>
                  <a:cubicBezTo>
                    <a:pt x="82368" y="224197"/>
                    <a:pt x="53856" y="212387"/>
                    <a:pt x="32833" y="191365"/>
                  </a:cubicBezTo>
                  <a:cubicBezTo>
                    <a:pt x="11810" y="170342"/>
                    <a:pt x="0" y="141829"/>
                    <a:pt x="0" y="112099"/>
                  </a:cubicBezTo>
                  <a:lnTo>
                    <a:pt x="0" y="112099"/>
                  </a:lnTo>
                  <a:cubicBezTo>
                    <a:pt x="0" y="82368"/>
                    <a:pt x="11810" y="53856"/>
                    <a:pt x="32833" y="32833"/>
                  </a:cubicBezTo>
                  <a:cubicBezTo>
                    <a:pt x="53856" y="11810"/>
                    <a:pt x="82368" y="0"/>
                    <a:pt x="112099" y="0"/>
                  </a:cubicBezTo>
                  <a:close/>
                </a:path>
              </a:pathLst>
            </a:custGeom>
            <a:solidFill>
              <a:srgbClr val="545454"/>
            </a:solidFill>
          </p:spPr>
        </p:sp>
        <p:sp>
          <p:nvSpPr>
            <p:cNvPr name="TextBox 20" id="20"/>
            <p:cNvSpPr txBox="true"/>
            <p:nvPr/>
          </p:nvSpPr>
          <p:spPr>
            <a:xfrm>
              <a:off x="0" y="-57150"/>
              <a:ext cx="812800" cy="281347"/>
            </a:xfrm>
            <a:prstGeom prst="rect">
              <a:avLst/>
            </a:prstGeom>
          </p:spPr>
          <p:txBody>
            <a:bodyPr anchor="ctr" rtlCol="false" tIns="50800" lIns="50800" bIns="50800" rIns="50800"/>
            <a:lstStyle/>
            <a:p>
              <a:pPr algn="ctr">
                <a:lnSpc>
                  <a:spcPts val="3223"/>
                </a:lnSpc>
              </a:pPr>
            </a:p>
          </p:txBody>
        </p:sp>
      </p:grpSp>
      <p:sp>
        <p:nvSpPr>
          <p:cNvPr name="TextBox 21" id="21"/>
          <p:cNvSpPr txBox="true"/>
          <p:nvPr/>
        </p:nvSpPr>
        <p:spPr>
          <a:xfrm rot="0">
            <a:off x="3884183" y="5526114"/>
            <a:ext cx="11528404" cy="689610"/>
          </a:xfrm>
          <a:prstGeom prst="rect">
            <a:avLst/>
          </a:prstGeom>
        </p:spPr>
        <p:txBody>
          <a:bodyPr anchor="t" rtlCol="false" tIns="0" lIns="0" bIns="0" rIns="0">
            <a:spAutoFit/>
          </a:bodyPr>
          <a:lstStyle/>
          <a:p>
            <a:pPr algn="ctr">
              <a:lnSpc>
                <a:spcPts val="5040"/>
              </a:lnSpc>
              <a:spcBef>
                <a:spcPct val="0"/>
              </a:spcBef>
            </a:pPr>
            <a:r>
              <a:rPr lang="en-US" b="true" sz="3600">
                <a:solidFill>
                  <a:srgbClr val="FFFFFF"/>
                </a:solidFill>
                <a:latin typeface="Times New Roman Bold"/>
                <a:ea typeface="Times New Roman Bold"/>
                <a:cs typeface="Times New Roman Bold"/>
                <a:sym typeface="Times New Roman Bold"/>
              </a:rPr>
              <a:t>What are the main reasons for high property losses in fires?</a:t>
            </a:r>
          </a:p>
        </p:txBody>
      </p:sp>
      <p:sp>
        <p:nvSpPr>
          <p:cNvPr name="TextBox 22" id="22"/>
          <p:cNvSpPr txBox="true"/>
          <p:nvPr/>
        </p:nvSpPr>
        <p:spPr>
          <a:xfrm rot="0">
            <a:off x="2582488" y="1281534"/>
            <a:ext cx="14857709" cy="1614754"/>
          </a:xfrm>
          <a:prstGeom prst="rect">
            <a:avLst/>
          </a:prstGeom>
        </p:spPr>
        <p:txBody>
          <a:bodyPr anchor="t" rtlCol="false" tIns="0" lIns="0" bIns="0" rIns="0">
            <a:spAutoFit/>
          </a:bodyPr>
          <a:lstStyle/>
          <a:p>
            <a:pPr algn="ctr">
              <a:lnSpc>
                <a:spcPts val="6320"/>
              </a:lnSpc>
            </a:pPr>
            <a:r>
              <a:rPr lang="en-US" b="true" sz="4514">
                <a:solidFill>
                  <a:srgbClr val="FFFFFF"/>
                </a:solidFill>
                <a:latin typeface="Poppins Bold"/>
                <a:ea typeface="Poppins Bold"/>
                <a:cs typeface="Poppins Bold"/>
                <a:sym typeface="Poppins Bold"/>
              </a:rPr>
              <a:t>PREDICTIVE MODELS——RANDOM FOREST</a:t>
            </a:r>
          </a:p>
          <a:p>
            <a:pPr algn="ctr">
              <a:lnSpc>
                <a:spcPts val="6320"/>
              </a:lnSpc>
              <a:spcBef>
                <a:spcPct val="0"/>
              </a:spcBef>
            </a:pPr>
          </a:p>
        </p:txBody>
      </p:sp>
      <p:sp>
        <p:nvSpPr>
          <p:cNvPr name="TextBox 23" id="23"/>
          <p:cNvSpPr txBox="true"/>
          <p:nvPr/>
        </p:nvSpPr>
        <p:spPr>
          <a:xfrm rot="0">
            <a:off x="2743684" y="2877144"/>
            <a:ext cx="1786682" cy="483811"/>
          </a:xfrm>
          <a:prstGeom prst="rect">
            <a:avLst/>
          </a:prstGeom>
        </p:spPr>
        <p:txBody>
          <a:bodyPr anchor="t" rtlCol="false" tIns="0" lIns="0" bIns="0" rIns="0">
            <a:spAutoFit/>
          </a:bodyPr>
          <a:lstStyle/>
          <a:p>
            <a:pPr algn="ctr">
              <a:lnSpc>
                <a:spcPts val="3783"/>
              </a:lnSpc>
              <a:spcBef>
                <a:spcPct val="0"/>
              </a:spcBef>
            </a:pPr>
            <a:r>
              <a:rPr lang="en-US" b="true" sz="2702">
                <a:solidFill>
                  <a:srgbClr val="FFFFFF"/>
                </a:solidFill>
                <a:latin typeface="Poppins Bold"/>
                <a:ea typeface="Poppins Bold"/>
                <a:cs typeface="Poppins Bold"/>
                <a:sym typeface="Poppins Bold"/>
              </a:rPr>
              <a:t>Questions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CECE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198113" y="-375135"/>
            <a:ext cx="3328479" cy="3328479"/>
          </a:xfrm>
          <a:custGeom>
            <a:avLst/>
            <a:gdLst/>
            <a:ahLst/>
            <a:cxnLst/>
            <a:rect r="r" b="b" t="t" l="l"/>
            <a:pathLst>
              <a:path h="3328479" w="3328479">
                <a:moveTo>
                  <a:pt x="0" y="0"/>
                </a:moveTo>
                <a:lnTo>
                  <a:pt x="3328478" y="0"/>
                </a:lnTo>
                <a:lnTo>
                  <a:pt x="3328478" y="3328479"/>
                </a:lnTo>
                <a:lnTo>
                  <a:pt x="0" y="33284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800000">
            <a:off x="-69201" y="-246222"/>
            <a:ext cx="2651689" cy="2651689"/>
          </a:xfrm>
          <a:custGeom>
            <a:avLst/>
            <a:gdLst/>
            <a:ahLst/>
            <a:cxnLst/>
            <a:rect r="r" b="b" t="t" l="l"/>
            <a:pathLst>
              <a:path h="2651689" w="2651689">
                <a:moveTo>
                  <a:pt x="0" y="0"/>
                </a:moveTo>
                <a:lnTo>
                  <a:pt x="2651689" y="0"/>
                </a:lnTo>
                <a:lnTo>
                  <a:pt x="2651689" y="2651688"/>
                </a:lnTo>
                <a:lnTo>
                  <a:pt x="0" y="26516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8100000">
            <a:off x="-1664239" y="1924527"/>
            <a:ext cx="3328479" cy="3328479"/>
          </a:xfrm>
          <a:custGeom>
            <a:avLst/>
            <a:gdLst/>
            <a:ahLst/>
            <a:cxnLst/>
            <a:rect r="r" b="b" t="t" l="l"/>
            <a:pathLst>
              <a:path h="3328479" w="3328479">
                <a:moveTo>
                  <a:pt x="0" y="0"/>
                </a:moveTo>
                <a:lnTo>
                  <a:pt x="3328478" y="0"/>
                </a:lnTo>
                <a:lnTo>
                  <a:pt x="3328478" y="3328479"/>
                </a:lnTo>
                <a:lnTo>
                  <a:pt x="0" y="33284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10800000">
            <a:off x="-857871" y="-1035099"/>
            <a:ext cx="1794177" cy="1774605"/>
          </a:xfrm>
          <a:custGeom>
            <a:avLst/>
            <a:gdLst/>
            <a:ahLst/>
            <a:cxnLst/>
            <a:rect r="r" b="b" t="t" l="l"/>
            <a:pathLst>
              <a:path h="1774605" w="1794177">
                <a:moveTo>
                  <a:pt x="0" y="0"/>
                </a:moveTo>
                <a:lnTo>
                  <a:pt x="1794178" y="0"/>
                </a:lnTo>
                <a:lnTo>
                  <a:pt x="1794178" y="1774605"/>
                </a:lnTo>
                <a:lnTo>
                  <a:pt x="0" y="17746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10800000">
            <a:off x="398041" y="1079622"/>
            <a:ext cx="1276944" cy="155555"/>
          </a:xfrm>
          <a:custGeom>
            <a:avLst/>
            <a:gdLst/>
            <a:ahLst/>
            <a:cxnLst/>
            <a:rect r="r" b="b" t="t" l="l"/>
            <a:pathLst>
              <a:path h="155555" w="1276944">
                <a:moveTo>
                  <a:pt x="0" y="0"/>
                </a:moveTo>
                <a:lnTo>
                  <a:pt x="1276944" y="0"/>
                </a:lnTo>
                <a:lnTo>
                  <a:pt x="1276944" y="155555"/>
                </a:lnTo>
                <a:lnTo>
                  <a:pt x="0" y="15555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7" id="7"/>
          <p:cNvGrpSpPr/>
          <p:nvPr/>
        </p:nvGrpSpPr>
        <p:grpSpPr>
          <a:xfrm rot="0">
            <a:off x="3109425" y="1241246"/>
            <a:ext cx="12303162" cy="1030616"/>
            <a:chOff x="0" y="0"/>
            <a:chExt cx="3702437" cy="310147"/>
          </a:xfrm>
        </p:grpSpPr>
        <p:sp>
          <p:nvSpPr>
            <p:cNvPr name="Freeform 8" id="8"/>
            <p:cNvSpPr/>
            <p:nvPr/>
          </p:nvSpPr>
          <p:spPr>
            <a:xfrm flipH="false" flipV="false" rot="0">
              <a:off x="0" y="0"/>
              <a:ext cx="3702437" cy="310147"/>
            </a:xfrm>
            <a:custGeom>
              <a:avLst/>
              <a:gdLst/>
              <a:ahLst/>
              <a:cxnLst/>
              <a:rect r="r" b="b" t="t" l="l"/>
              <a:pathLst>
                <a:path h="310147" w="3702437">
                  <a:moveTo>
                    <a:pt x="0" y="0"/>
                  </a:moveTo>
                  <a:lnTo>
                    <a:pt x="3702437" y="0"/>
                  </a:lnTo>
                  <a:lnTo>
                    <a:pt x="3702437" y="310147"/>
                  </a:lnTo>
                  <a:lnTo>
                    <a:pt x="0" y="310147"/>
                  </a:lnTo>
                  <a:close/>
                </a:path>
              </a:pathLst>
            </a:custGeom>
            <a:gradFill rotWithShape="true">
              <a:gsLst>
                <a:gs pos="0">
                  <a:srgbClr val="000000">
                    <a:alpha val="100000"/>
                  </a:srgbClr>
                </a:gs>
                <a:gs pos="100000">
                  <a:srgbClr val="555555">
                    <a:alpha val="100000"/>
                  </a:srgbClr>
                </a:gs>
              </a:gsLst>
              <a:path path="circle">
                <a:fillToRect l="0" r="100000" t="0" b="100000"/>
              </a:path>
              <a:tileRect r="0" l="-100000" b="0" t="-100000"/>
            </a:gradFill>
          </p:spPr>
        </p:sp>
        <p:sp>
          <p:nvSpPr>
            <p:cNvPr name="TextBox 9" id="9"/>
            <p:cNvSpPr txBox="true"/>
            <p:nvPr/>
          </p:nvSpPr>
          <p:spPr>
            <a:xfrm>
              <a:off x="0" y="-57150"/>
              <a:ext cx="3702437" cy="367297"/>
            </a:xfrm>
            <a:prstGeom prst="rect">
              <a:avLst/>
            </a:prstGeom>
          </p:spPr>
          <p:txBody>
            <a:bodyPr anchor="ctr" rtlCol="false" tIns="50800" lIns="50800" bIns="50800" rIns="50800"/>
            <a:lstStyle/>
            <a:p>
              <a:pPr algn="ctr">
                <a:lnSpc>
                  <a:spcPts val="3223"/>
                </a:lnSpc>
              </a:pPr>
            </a:p>
          </p:txBody>
        </p:sp>
      </p:grpSp>
      <p:sp>
        <p:nvSpPr>
          <p:cNvPr name="Freeform 10" id="10"/>
          <p:cNvSpPr/>
          <p:nvPr/>
        </p:nvSpPr>
        <p:spPr>
          <a:xfrm flipH="false" flipV="false" rot="0">
            <a:off x="398041" y="3117973"/>
            <a:ext cx="10432073" cy="5834275"/>
          </a:xfrm>
          <a:custGeom>
            <a:avLst/>
            <a:gdLst/>
            <a:ahLst/>
            <a:cxnLst/>
            <a:rect r="r" b="b" t="t" l="l"/>
            <a:pathLst>
              <a:path h="5834275" w="10432073">
                <a:moveTo>
                  <a:pt x="0" y="0"/>
                </a:moveTo>
                <a:lnTo>
                  <a:pt x="10432073" y="0"/>
                </a:lnTo>
                <a:lnTo>
                  <a:pt x="10432073" y="5834275"/>
                </a:lnTo>
                <a:lnTo>
                  <a:pt x="0" y="5834275"/>
                </a:lnTo>
                <a:lnTo>
                  <a:pt x="0" y="0"/>
                </a:lnTo>
                <a:close/>
              </a:path>
            </a:pathLst>
          </a:custGeom>
          <a:blipFill>
            <a:blip r:embed="rId10"/>
            <a:stretch>
              <a:fillRect l="-3439" t="0" r="-4892" b="0"/>
            </a:stretch>
          </a:blipFill>
        </p:spPr>
      </p:sp>
      <p:sp>
        <p:nvSpPr>
          <p:cNvPr name="TextBox 11" id="11"/>
          <p:cNvSpPr txBox="true"/>
          <p:nvPr/>
        </p:nvSpPr>
        <p:spPr>
          <a:xfrm rot="0">
            <a:off x="3513724" y="1281534"/>
            <a:ext cx="11898863" cy="816718"/>
          </a:xfrm>
          <a:prstGeom prst="rect">
            <a:avLst/>
          </a:prstGeom>
        </p:spPr>
        <p:txBody>
          <a:bodyPr anchor="t" rtlCol="false" tIns="0" lIns="0" bIns="0" rIns="0">
            <a:spAutoFit/>
          </a:bodyPr>
          <a:lstStyle/>
          <a:p>
            <a:pPr algn="ctr">
              <a:lnSpc>
                <a:spcPts val="6320"/>
              </a:lnSpc>
              <a:spcBef>
                <a:spcPct val="0"/>
              </a:spcBef>
            </a:pPr>
            <a:r>
              <a:rPr lang="en-US" b="true" sz="4514">
                <a:solidFill>
                  <a:srgbClr val="FFFFFF"/>
                </a:solidFill>
                <a:latin typeface="Poppins Bold"/>
                <a:ea typeface="Poppins Bold"/>
                <a:cs typeface="Poppins Bold"/>
                <a:sym typeface="Poppins Bold"/>
              </a:rPr>
              <a:t>PREDICTIVE MODELS-- RANDOM FOREST</a:t>
            </a:r>
          </a:p>
        </p:txBody>
      </p:sp>
      <p:sp>
        <p:nvSpPr>
          <p:cNvPr name="TextBox 12" id="12"/>
          <p:cNvSpPr txBox="true"/>
          <p:nvPr/>
        </p:nvSpPr>
        <p:spPr>
          <a:xfrm rot="0">
            <a:off x="11269474" y="3531617"/>
            <a:ext cx="6548400" cy="2799021"/>
          </a:xfrm>
          <a:prstGeom prst="rect">
            <a:avLst/>
          </a:prstGeom>
        </p:spPr>
        <p:txBody>
          <a:bodyPr anchor="t" rtlCol="false" tIns="0" lIns="0" bIns="0" rIns="0">
            <a:spAutoFit/>
          </a:bodyPr>
          <a:lstStyle/>
          <a:p>
            <a:pPr algn="l">
              <a:lnSpc>
                <a:spcPts val="3223"/>
              </a:lnSpc>
            </a:pPr>
          </a:p>
          <a:p>
            <a:pPr algn="l">
              <a:lnSpc>
                <a:spcPts val="3223"/>
              </a:lnSpc>
            </a:pPr>
          </a:p>
          <a:p>
            <a:pPr algn="l">
              <a:lnSpc>
                <a:spcPts val="3223"/>
              </a:lnSpc>
            </a:pPr>
            <a:r>
              <a:rPr lang="en-US" sz="2302">
                <a:solidFill>
                  <a:srgbClr val="000000"/>
                </a:solidFill>
                <a:latin typeface="Poppins"/>
                <a:ea typeface="Poppins"/>
                <a:cs typeface="Poppins"/>
                <a:sym typeface="Poppins"/>
              </a:rPr>
              <a:t>T</a:t>
            </a:r>
            <a:r>
              <a:rPr lang="en-US" sz="2302">
                <a:solidFill>
                  <a:srgbClr val="000000"/>
                </a:solidFill>
                <a:latin typeface="Poppins"/>
                <a:ea typeface="Poppins"/>
                <a:cs typeface="Poppins"/>
                <a:sym typeface="Poppins"/>
              </a:rPr>
              <a:t>he x-axis represents feature importance scores, where higher values indicate stronger influence in predicting high-loss fire incidents.</a:t>
            </a:r>
          </a:p>
          <a:p>
            <a:pPr algn="l">
              <a:lnSpc>
                <a:spcPts val="3223"/>
              </a:lnSpc>
              <a:spcBef>
                <a:spcPct val="0"/>
              </a:spcBef>
            </a:pPr>
          </a:p>
        </p:txBody>
      </p:sp>
      <p:sp>
        <p:nvSpPr>
          <p:cNvPr name="TextBox 13" id="13"/>
          <p:cNvSpPr txBox="true"/>
          <p:nvPr/>
        </p:nvSpPr>
        <p:spPr>
          <a:xfrm rot="0">
            <a:off x="4664978" y="2348316"/>
            <a:ext cx="7290271" cy="398721"/>
          </a:xfrm>
          <a:prstGeom prst="rect">
            <a:avLst/>
          </a:prstGeom>
        </p:spPr>
        <p:txBody>
          <a:bodyPr anchor="t" rtlCol="false" tIns="0" lIns="0" bIns="0" rIns="0">
            <a:spAutoFit/>
          </a:bodyPr>
          <a:lstStyle/>
          <a:p>
            <a:pPr algn="ctr">
              <a:lnSpc>
                <a:spcPts val="3223"/>
              </a:lnSpc>
              <a:spcBef>
                <a:spcPct val="0"/>
              </a:spcBef>
            </a:pPr>
            <a:r>
              <a:rPr lang="en-US" sz="2302">
                <a:solidFill>
                  <a:srgbClr val="000000"/>
                </a:solidFill>
                <a:latin typeface="Poppins"/>
                <a:ea typeface="Poppins"/>
                <a:cs typeface="Poppins"/>
                <a:sym typeface="Poppins"/>
              </a:rPr>
              <a:t>Random Forest Model for High-Loss Fire Prediction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CECE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198113" y="-375135"/>
            <a:ext cx="3328479" cy="3328479"/>
          </a:xfrm>
          <a:custGeom>
            <a:avLst/>
            <a:gdLst/>
            <a:ahLst/>
            <a:cxnLst/>
            <a:rect r="r" b="b" t="t" l="l"/>
            <a:pathLst>
              <a:path h="3328479" w="3328479">
                <a:moveTo>
                  <a:pt x="0" y="0"/>
                </a:moveTo>
                <a:lnTo>
                  <a:pt x="3328478" y="0"/>
                </a:lnTo>
                <a:lnTo>
                  <a:pt x="3328478" y="3328479"/>
                </a:lnTo>
                <a:lnTo>
                  <a:pt x="0" y="33284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800000">
            <a:off x="-69201" y="-246222"/>
            <a:ext cx="2651689" cy="2651689"/>
          </a:xfrm>
          <a:custGeom>
            <a:avLst/>
            <a:gdLst/>
            <a:ahLst/>
            <a:cxnLst/>
            <a:rect r="r" b="b" t="t" l="l"/>
            <a:pathLst>
              <a:path h="2651689" w="2651689">
                <a:moveTo>
                  <a:pt x="0" y="0"/>
                </a:moveTo>
                <a:lnTo>
                  <a:pt x="2651689" y="0"/>
                </a:lnTo>
                <a:lnTo>
                  <a:pt x="2651689" y="2651688"/>
                </a:lnTo>
                <a:lnTo>
                  <a:pt x="0" y="26516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8100000">
            <a:off x="-1664239" y="1924527"/>
            <a:ext cx="3328479" cy="3328479"/>
          </a:xfrm>
          <a:custGeom>
            <a:avLst/>
            <a:gdLst/>
            <a:ahLst/>
            <a:cxnLst/>
            <a:rect r="r" b="b" t="t" l="l"/>
            <a:pathLst>
              <a:path h="3328479" w="3328479">
                <a:moveTo>
                  <a:pt x="0" y="0"/>
                </a:moveTo>
                <a:lnTo>
                  <a:pt x="3328478" y="0"/>
                </a:lnTo>
                <a:lnTo>
                  <a:pt x="3328478" y="3328479"/>
                </a:lnTo>
                <a:lnTo>
                  <a:pt x="0" y="33284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10800000">
            <a:off x="-857871" y="-1035099"/>
            <a:ext cx="1794177" cy="1774605"/>
          </a:xfrm>
          <a:custGeom>
            <a:avLst/>
            <a:gdLst/>
            <a:ahLst/>
            <a:cxnLst/>
            <a:rect r="r" b="b" t="t" l="l"/>
            <a:pathLst>
              <a:path h="1774605" w="1794177">
                <a:moveTo>
                  <a:pt x="0" y="0"/>
                </a:moveTo>
                <a:lnTo>
                  <a:pt x="1794178" y="0"/>
                </a:lnTo>
                <a:lnTo>
                  <a:pt x="1794178" y="1774605"/>
                </a:lnTo>
                <a:lnTo>
                  <a:pt x="0" y="17746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10800000">
            <a:off x="398041" y="1079622"/>
            <a:ext cx="1276944" cy="155555"/>
          </a:xfrm>
          <a:custGeom>
            <a:avLst/>
            <a:gdLst/>
            <a:ahLst/>
            <a:cxnLst/>
            <a:rect r="r" b="b" t="t" l="l"/>
            <a:pathLst>
              <a:path h="155555" w="1276944">
                <a:moveTo>
                  <a:pt x="0" y="0"/>
                </a:moveTo>
                <a:lnTo>
                  <a:pt x="1276944" y="0"/>
                </a:lnTo>
                <a:lnTo>
                  <a:pt x="1276944" y="155555"/>
                </a:lnTo>
                <a:lnTo>
                  <a:pt x="0" y="15555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7" id="7"/>
          <p:cNvGrpSpPr/>
          <p:nvPr/>
        </p:nvGrpSpPr>
        <p:grpSpPr>
          <a:xfrm rot="0">
            <a:off x="3109425" y="1241246"/>
            <a:ext cx="12303162" cy="1030616"/>
            <a:chOff x="0" y="0"/>
            <a:chExt cx="3702437" cy="310147"/>
          </a:xfrm>
        </p:grpSpPr>
        <p:sp>
          <p:nvSpPr>
            <p:cNvPr name="Freeform 8" id="8"/>
            <p:cNvSpPr/>
            <p:nvPr/>
          </p:nvSpPr>
          <p:spPr>
            <a:xfrm flipH="false" flipV="false" rot="0">
              <a:off x="0" y="0"/>
              <a:ext cx="3702437" cy="310147"/>
            </a:xfrm>
            <a:custGeom>
              <a:avLst/>
              <a:gdLst/>
              <a:ahLst/>
              <a:cxnLst/>
              <a:rect r="r" b="b" t="t" l="l"/>
              <a:pathLst>
                <a:path h="310147" w="3702437">
                  <a:moveTo>
                    <a:pt x="0" y="0"/>
                  </a:moveTo>
                  <a:lnTo>
                    <a:pt x="3702437" y="0"/>
                  </a:lnTo>
                  <a:lnTo>
                    <a:pt x="3702437" y="310147"/>
                  </a:lnTo>
                  <a:lnTo>
                    <a:pt x="0" y="310147"/>
                  </a:lnTo>
                  <a:close/>
                </a:path>
              </a:pathLst>
            </a:custGeom>
            <a:gradFill rotWithShape="true">
              <a:gsLst>
                <a:gs pos="0">
                  <a:srgbClr val="000000">
                    <a:alpha val="100000"/>
                  </a:srgbClr>
                </a:gs>
                <a:gs pos="100000">
                  <a:srgbClr val="555555">
                    <a:alpha val="100000"/>
                  </a:srgbClr>
                </a:gs>
              </a:gsLst>
              <a:path path="circle">
                <a:fillToRect l="0" r="100000" t="0" b="100000"/>
              </a:path>
              <a:tileRect r="0" l="-100000" b="0" t="-100000"/>
            </a:gradFill>
          </p:spPr>
        </p:sp>
        <p:sp>
          <p:nvSpPr>
            <p:cNvPr name="TextBox 9" id="9"/>
            <p:cNvSpPr txBox="true"/>
            <p:nvPr/>
          </p:nvSpPr>
          <p:spPr>
            <a:xfrm>
              <a:off x="0" y="-57150"/>
              <a:ext cx="3702437" cy="367297"/>
            </a:xfrm>
            <a:prstGeom prst="rect">
              <a:avLst/>
            </a:prstGeom>
          </p:spPr>
          <p:txBody>
            <a:bodyPr anchor="ctr" rtlCol="false" tIns="50800" lIns="50800" bIns="50800" rIns="50800"/>
            <a:lstStyle/>
            <a:p>
              <a:pPr algn="ctr">
                <a:lnSpc>
                  <a:spcPts val="3223"/>
                </a:lnSpc>
              </a:pPr>
            </a:p>
          </p:txBody>
        </p:sp>
      </p:grpSp>
      <p:sp>
        <p:nvSpPr>
          <p:cNvPr name="Freeform 10" id="10"/>
          <p:cNvSpPr/>
          <p:nvPr/>
        </p:nvSpPr>
        <p:spPr>
          <a:xfrm flipH="false" flipV="false" rot="0">
            <a:off x="370582" y="3588767"/>
            <a:ext cx="10486992" cy="5551743"/>
          </a:xfrm>
          <a:custGeom>
            <a:avLst/>
            <a:gdLst/>
            <a:ahLst/>
            <a:cxnLst/>
            <a:rect r="r" b="b" t="t" l="l"/>
            <a:pathLst>
              <a:path h="5551743" w="10486992">
                <a:moveTo>
                  <a:pt x="0" y="0"/>
                </a:moveTo>
                <a:lnTo>
                  <a:pt x="10486991" y="0"/>
                </a:lnTo>
                <a:lnTo>
                  <a:pt x="10486991" y="5551743"/>
                </a:lnTo>
                <a:lnTo>
                  <a:pt x="0" y="5551743"/>
                </a:lnTo>
                <a:lnTo>
                  <a:pt x="0" y="0"/>
                </a:lnTo>
                <a:close/>
              </a:path>
            </a:pathLst>
          </a:custGeom>
          <a:blipFill>
            <a:blip r:embed="rId10"/>
            <a:stretch>
              <a:fillRect l="-2787" t="0" r="-4976" b="0"/>
            </a:stretch>
          </a:blipFill>
        </p:spPr>
      </p:sp>
      <p:sp>
        <p:nvSpPr>
          <p:cNvPr name="TextBox 11" id="11"/>
          <p:cNvSpPr txBox="true"/>
          <p:nvPr/>
        </p:nvSpPr>
        <p:spPr>
          <a:xfrm rot="0">
            <a:off x="3513724" y="1281534"/>
            <a:ext cx="11898863" cy="816718"/>
          </a:xfrm>
          <a:prstGeom prst="rect">
            <a:avLst/>
          </a:prstGeom>
        </p:spPr>
        <p:txBody>
          <a:bodyPr anchor="t" rtlCol="false" tIns="0" lIns="0" bIns="0" rIns="0">
            <a:spAutoFit/>
          </a:bodyPr>
          <a:lstStyle/>
          <a:p>
            <a:pPr algn="ctr">
              <a:lnSpc>
                <a:spcPts val="6320"/>
              </a:lnSpc>
              <a:spcBef>
                <a:spcPct val="0"/>
              </a:spcBef>
            </a:pPr>
            <a:r>
              <a:rPr lang="en-US" b="true" sz="4514">
                <a:solidFill>
                  <a:srgbClr val="FFFFFF"/>
                </a:solidFill>
                <a:latin typeface="Poppins Bold"/>
                <a:ea typeface="Poppins Bold"/>
                <a:cs typeface="Poppins Bold"/>
                <a:sym typeface="Poppins Bold"/>
              </a:rPr>
              <a:t>PREDICTIVE MODELS-- RANDOM FOREST</a:t>
            </a:r>
          </a:p>
        </p:txBody>
      </p:sp>
      <p:sp>
        <p:nvSpPr>
          <p:cNvPr name="TextBox 12" id="12"/>
          <p:cNvSpPr txBox="true"/>
          <p:nvPr/>
        </p:nvSpPr>
        <p:spPr>
          <a:xfrm rot="0">
            <a:off x="11423299" y="3943436"/>
            <a:ext cx="6548400" cy="2398971"/>
          </a:xfrm>
          <a:prstGeom prst="rect">
            <a:avLst/>
          </a:prstGeom>
        </p:spPr>
        <p:txBody>
          <a:bodyPr anchor="t" rtlCol="false" tIns="0" lIns="0" bIns="0" rIns="0">
            <a:spAutoFit/>
          </a:bodyPr>
          <a:lstStyle/>
          <a:p>
            <a:pPr algn="l">
              <a:lnSpc>
                <a:spcPts val="3223"/>
              </a:lnSpc>
            </a:pPr>
            <a:r>
              <a:rPr lang="en-US" sz="2302">
                <a:solidFill>
                  <a:srgbClr val="000000"/>
                </a:solidFill>
                <a:latin typeface="Poppins"/>
                <a:ea typeface="Poppins"/>
                <a:cs typeface="Poppins"/>
                <a:sym typeface="Poppins"/>
              </a:rPr>
              <a:t>The highest risk categories：</a:t>
            </a:r>
          </a:p>
          <a:p>
            <a:pPr algn="l" marL="497074" indent="-248537" lvl="1">
              <a:lnSpc>
                <a:spcPts val="3223"/>
              </a:lnSpc>
              <a:buFont typeface="Arial"/>
              <a:buChar char="•"/>
            </a:pPr>
            <a:r>
              <a:rPr lang="en-US" sz="2302">
                <a:solidFill>
                  <a:srgbClr val="000000"/>
                </a:solidFill>
                <a:latin typeface="Poppins"/>
                <a:ea typeface="Poppins"/>
                <a:cs typeface="Poppins"/>
                <a:sym typeface="Poppins"/>
              </a:rPr>
              <a:t>Fires in mobile homes</a:t>
            </a:r>
          </a:p>
          <a:p>
            <a:pPr algn="l" marL="497074" indent="-248537" lvl="1">
              <a:lnSpc>
                <a:spcPts val="3223"/>
              </a:lnSpc>
              <a:buFont typeface="Arial"/>
              <a:buChar char="•"/>
            </a:pPr>
            <a:r>
              <a:rPr lang="en-US" sz="2302">
                <a:solidFill>
                  <a:srgbClr val="000000"/>
                </a:solidFill>
                <a:latin typeface="Poppins"/>
                <a:ea typeface="Poppins"/>
                <a:cs typeface="Poppins"/>
                <a:sym typeface="Poppins"/>
              </a:rPr>
              <a:t>Battery-powered mobility devices</a:t>
            </a:r>
          </a:p>
          <a:p>
            <a:pPr algn="l" marL="497074" indent="-248537" lvl="1">
              <a:lnSpc>
                <a:spcPts val="3223"/>
              </a:lnSpc>
              <a:buFont typeface="Arial"/>
              <a:buChar char="•"/>
            </a:pPr>
            <a:r>
              <a:rPr lang="en-US" sz="2302">
                <a:solidFill>
                  <a:srgbClr val="000000"/>
                </a:solidFill>
                <a:latin typeface="Poppins"/>
                <a:ea typeface="Poppins"/>
                <a:cs typeface="Poppins"/>
                <a:sym typeface="Poppins"/>
              </a:rPr>
              <a:t>Recreational vehicles</a:t>
            </a:r>
          </a:p>
          <a:p>
            <a:pPr algn="l">
              <a:lnSpc>
                <a:spcPts val="3223"/>
              </a:lnSpc>
            </a:pPr>
          </a:p>
          <a:p>
            <a:pPr algn="l">
              <a:lnSpc>
                <a:spcPts val="3223"/>
              </a:lnSpc>
              <a:spcBef>
                <a:spcPct val="0"/>
              </a:spcBef>
            </a:pPr>
          </a:p>
        </p:txBody>
      </p:sp>
      <p:sp>
        <p:nvSpPr>
          <p:cNvPr name="TextBox 13" id="13"/>
          <p:cNvSpPr txBox="true"/>
          <p:nvPr/>
        </p:nvSpPr>
        <p:spPr>
          <a:xfrm rot="0">
            <a:off x="5614078" y="2466982"/>
            <a:ext cx="6047408" cy="398721"/>
          </a:xfrm>
          <a:prstGeom prst="rect">
            <a:avLst/>
          </a:prstGeom>
        </p:spPr>
        <p:txBody>
          <a:bodyPr anchor="t" rtlCol="false" tIns="0" lIns="0" bIns="0" rIns="0">
            <a:spAutoFit/>
          </a:bodyPr>
          <a:lstStyle/>
          <a:p>
            <a:pPr algn="ctr">
              <a:lnSpc>
                <a:spcPts val="3223"/>
              </a:lnSpc>
              <a:spcBef>
                <a:spcPct val="0"/>
              </a:spcBef>
            </a:pPr>
            <a:r>
              <a:rPr lang="en-US" sz="2302">
                <a:solidFill>
                  <a:srgbClr val="000000"/>
                </a:solidFill>
                <a:latin typeface="Poppins"/>
                <a:ea typeface="Poppins"/>
                <a:cs typeface="Poppins"/>
                <a:sym typeface="Poppins"/>
              </a:rPr>
              <a:t>Key Predictors for High-Loss Fire Incidents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CECEC"/>
        </a:solidFill>
      </p:bgPr>
    </p:bg>
    <p:spTree>
      <p:nvGrpSpPr>
        <p:cNvPr id="1" name=""/>
        <p:cNvGrpSpPr/>
        <p:nvPr/>
      </p:nvGrpSpPr>
      <p:grpSpPr>
        <a:xfrm>
          <a:off x="0" y="0"/>
          <a:ext cx="0" cy="0"/>
          <a:chOff x="0" y="0"/>
          <a:chExt cx="0" cy="0"/>
        </a:xfrm>
      </p:grpSpPr>
      <p:sp>
        <p:nvSpPr>
          <p:cNvPr name="Freeform 2" id="2"/>
          <p:cNvSpPr/>
          <p:nvPr/>
        </p:nvSpPr>
        <p:spPr>
          <a:xfrm flipH="false" flipV="false" rot="0">
            <a:off x="15412587" y="7414263"/>
            <a:ext cx="3075969" cy="3075969"/>
          </a:xfrm>
          <a:custGeom>
            <a:avLst/>
            <a:gdLst/>
            <a:ahLst/>
            <a:cxnLst/>
            <a:rect r="r" b="b" t="t" l="l"/>
            <a:pathLst>
              <a:path h="3075969" w="3075969">
                <a:moveTo>
                  <a:pt x="0" y="0"/>
                </a:moveTo>
                <a:lnTo>
                  <a:pt x="3075970" y="0"/>
                </a:lnTo>
                <a:lnTo>
                  <a:pt x="3075970" y="3075970"/>
                </a:lnTo>
                <a:lnTo>
                  <a:pt x="0" y="30759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800000">
            <a:off x="-198113" y="-375135"/>
            <a:ext cx="3328479" cy="3328479"/>
          </a:xfrm>
          <a:custGeom>
            <a:avLst/>
            <a:gdLst/>
            <a:ahLst/>
            <a:cxnLst/>
            <a:rect r="r" b="b" t="t" l="l"/>
            <a:pathLst>
              <a:path h="3328479" w="3328479">
                <a:moveTo>
                  <a:pt x="0" y="0"/>
                </a:moveTo>
                <a:lnTo>
                  <a:pt x="3328478" y="0"/>
                </a:lnTo>
                <a:lnTo>
                  <a:pt x="3328478" y="3328479"/>
                </a:lnTo>
                <a:lnTo>
                  <a:pt x="0" y="33284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918901" y="7920577"/>
            <a:ext cx="2450523" cy="2450523"/>
          </a:xfrm>
          <a:custGeom>
            <a:avLst/>
            <a:gdLst/>
            <a:ahLst/>
            <a:cxnLst/>
            <a:rect r="r" b="b" t="t" l="l"/>
            <a:pathLst>
              <a:path h="2450523" w="2450523">
                <a:moveTo>
                  <a:pt x="0" y="0"/>
                </a:moveTo>
                <a:lnTo>
                  <a:pt x="2450523" y="0"/>
                </a:lnTo>
                <a:lnTo>
                  <a:pt x="2450523" y="2450523"/>
                </a:lnTo>
                <a:lnTo>
                  <a:pt x="0" y="24505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10800000">
            <a:off x="-69201" y="-246222"/>
            <a:ext cx="2651689" cy="2651689"/>
          </a:xfrm>
          <a:custGeom>
            <a:avLst/>
            <a:gdLst/>
            <a:ahLst/>
            <a:cxnLst/>
            <a:rect r="r" b="b" t="t" l="l"/>
            <a:pathLst>
              <a:path h="2651689" w="2651689">
                <a:moveTo>
                  <a:pt x="0" y="0"/>
                </a:moveTo>
                <a:lnTo>
                  <a:pt x="2651689" y="0"/>
                </a:lnTo>
                <a:lnTo>
                  <a:pt x="2651689" y="2651688"/>
                </a:lnTo>
                <a:lnTo>
                  <a:pt x="0" y="26516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2700000">
            <a:off x="16750015" y="5360938"/>
            <a:ext cx="3075969" cy="3075969"/>
          </a:xfrm>
          <a:custGeom>
            <a:avLst/>
            <a:gdLst/>
            <a:ahLst/>
            <a:cxnLst/>
            <a:rect r="r" b="b" t="t" l="l"/>
            <a:pathLst>
              <a:path h="3075969" w="3075969">
                <a:moveTo>
                  <a:pt x="0" y="0"/>
                </a:moveTo>
                <a:lnTo>
                  <a:pt x="3075970" y="0"/>
                </a:lnTo>
                <a:lnTo>
                  <a:pt x="3075970" y="3075969"/>
                </a:lnTo>
                <a:lnTo>
                  <a:pt x="0" y="30759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8100000">
            <a:off x="-1664239" y="1924527"/>
            <a:ext cx="3328479" cy="3328479"/>
          </a:xfrm>
          <a:custGeom>
            <a:avLst/>
            <a:gdLst/>
            <a:ahLst/>
            <a:cxnLst/>
            <a:rect r="r" b="b" t="t" l="l"/>
            <a:pathLst>
              <a:path h="3328479" w="3328479">
                <a:moveTo>
                  <a:pt x="0" y="0"/>
                </a:moveTo>
                <a:lnTo>
                  <a:pt x="3328478" y="0"/>
                </a:lnTo>
                <a:lnTo>
                  <a:pt x="3328478" y="3328479"/>
                </a:lnTo>
                <a:lnTo>
                  <a:pt x="0" y="33284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7440198" y="9460152"/>
            <a:ext cx="1658065" cy="1639977"/>
          </a:xfrm>
          <a:custGeom>
            <a:avLst/>
            <a:gdLst/>
            <a:ahLst/>
            <a:cxnLst/>
            <a:rect r="r" b="b" t="t" l="l"/>
            <a:pathLst>
              <a:path h="1639977" w="1658065">
                <a:moveTo>
                  <a:pt x="0" y="0"/>
                </a:moveTo>
                <a:lnTo>
                  <a:pt x="1658065" y="0"/>
                </a:lnTo>
                <a:lnTo>
                  <a:pt x="1658065" y="1639977"/>
                </a:lnTo>
                <a:lnTo>
                  <a:pt x="0" y="163997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10800000">
            <a:off x="-857871" y="-1035099"/>
            <a:ext cx="1794177" cy="1774605"/>
          </a:xfrm>
          <a:custGeom>
            <a:avLst/>
            <a:gdLst/>
            <a:ahLst/>
            <a:cxnLst/>
            <a:rect r="r" b="b" t="t" l="l"/>
            <a:pathLst>
              <a:path h="1774605" w="1794177">
                <a:moveTo>
                  <a:pt x="0" y="0"/>
                </a:moveTo>
                <a:lnTo>
                  <a:pt x="1794178" y="0"/>
                </a:lnTo>
                <a:lnTo>
                  <a:pt x="1794178" y="1774605"/>
                </a:lnTo>
                <a:lnTo>
                  <a:pt x="0" y="17746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16757558" y="9002084"/>
            <a:ext cx="1180071" cy="143754"/>
          </a:xfrm>
          <a:custGeom>
            <a:avLst/>
            <a:gdLst/>
            <a:ahLst/>
            <a:cxnLst/>
            <a:rect r="r" b="b" t="t" l="l"/>
            <a:pathLst>
              <a:path h="143754" w="1180071">
                <a:moveTo>
                  <a:pt x="0" y="0"/>
                </a:moveTo>
                <a:lnTo>
                  <a:pt x="1180071" y="0"/>
                </a:lnTo>
                <a:lnTo>
                  <a:pt x="1180071" y="143754"/>
                </a:lnTo>
                <a:lnTo>
                  <a:pt x="0" y="14375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10800000">
            <a:off x="398041" y="1079622"/>
            <a:ext cx="1276944" cy="155555"/>
          </a:xfrm>
          <a:custGeom>
            <a:avLst/>
            <a:gdLst/>
            <a:ahLst/>
            <a:cxnLst/>
            <a:rect r="r" b="b" t="t" l="l"/>
            <a:pathLst>
              <a:path h="155555" w="1276944">
                <a:moveTo>
                  <a:pt x="0" y="0"/>
                </a:moveTo>
                <a:lnTo>
                  <a:pt x="1276944" y="0"/>
                </a:lnTo>
                <a:lnTo>
                  <a:pt x="1276944" y="155555"/>
                </a:lnTo>
                <a:lnTo>
                  <a:pt x="0" y="15555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2" id="12"/>
          <p:cNvGrpSpPr/>
          <p:nvPr/>
        </p:nvGrpSpPr>
        <p:grpSpPr>
          <a:xfrm rot="0">
            <a:off x="2908697" y="1241246"/>
            <a:ext cx="14041875" cy="1030616"/>
            <a:chOff x="0" y="0"/>
            <a:chExt cx="4225675" cy="310147"/>
          </a:xfrm>
        </p:grpSpPr>
        <p:sp>
          <p:nvSpPr>
            <p:cNvPr name="Freeform 13" id="13"/>
            <p:cNvSpPr/>
            <p:nvPr/>
          </p:nvSpPr>
          <p:spPr>
            <a:xfrm flipH="false" flipV="false" rot="0">
              <a:off x="0" y="0"/>
              <a:ext cx="4225675" cy="310147"/>
            </a:xfrm>
            <a:custGeom>
              <a:avLst/>
              <a:gdLst/>
              <a:ahLst/>
              <a:cxnLst/>
              <a:rect r="r" b="b" t="t" l="l"/>
              <a:pathLst>
                <a:path h="310147" w="4225675">
                  <a:moveTo>
                    <a:pt x="0" y="0"/>
                  </a:moveTo>
                  <a:lnTo>
                    <a:pt x="4225675" y="0"/>
                  </a:lnTo>
                  <a:lnTo>
                    <a:pt x="4225675" y="310147"/>
                  </a:lnTo>
                  <a:lnTo>
                    <a:pt x="0" y="310147"/>
                  </a:lnTo>
                  <a:close/>
                </a:path>
              </a:pathLst>
            </a:custGeom>
            <a:gradFill rotWithShape="true">
              <a:gsLst>
                <a:gs pos="0">
                  <a:srgbClr val="000000">
                    <a:alpha val="100000"/>
                  </a:srgbClr>
                </a:gs>
                <a:gs pos="100000">
                  <a:srgbClr val="555555">
                    <a:alpha val="100000"/>
                  </a:srgbClr>
                </a:gs>
              </a:gsLst>
              <a:path path="circle">
                <a:fillToRect l="0" r="100000" t="0" b="100000"/>
              </a:path>
              <a:tileRect r="0" l="-100000" b="0" t="-100000"/>
            </a:gradFill>
          </p:spPr>
        </p:sp>
        <p:sp>
          <p:nvSpPr>
            <p:cNvPr name="TextBox 14" id="14"/>
            <p:cNvSpPr txBox="true"/>
            <p:nvPr/>
          </p:nvSpPr>
          <p:spPr>
            <a:xfrm>
              <a:off x="0" y="-57150"/>
              <a:ext cx="4225675" cy="367297"/>
            </a:xfrm>
            <a:prstGeom prst="rect">
              <a:avLst/>
            </a:prstGeom>
          </p:spPr>
          <p:txBody>
            <a:bodyPr anchor="ctr" rtlCol="false" tIns="50800" lIns="50800" bIns="50800" rIns="50800"/>
            <a:lstStyle/>
            <a:p>
              <a:pPr algn="ctr">
                <a:lnSpc>
                  <a:spcPts val="3223"/>
                </a:lnSpc>
              </a:pPr>
            </a:p>
          </p:txBody>
        </p:sp>
      </p:grpSp>
      <p:grpSp>
        <p:nvGrpSpPr>
          <p:cNvPr name="Group 15" id="15"/>
          <p:cNvGrpSpPr/>
          <p:nvPr/>
        </p:nvGrpSpPr>
        <p:grpSpPr>
          <a:xfrm rot="0">
            <a:off x="2908697" y="3600450"/>
            <a:ext cx="13204264" cy="4809434"/>
            <a:chOff x="0" y="0"/>
            <a:chExt cx="3477666" cy="1266682"/>
          </a:xfrm>
        </p:grpSpPr>
        <p:sp>
          <p:nvSpPr>
            <p:cNvPr name="Freeform 16" id="16"/>
            <p:cNvSpPr/>
            <p:nvPr/>
          </p:nvSpPr>
          <p:spPr>
            <a:xfrm flipH="false" flipV="false" rot="0">
              <a:off x="0" y="0"/>
              <a:ext cx="3477666" cy="1266682"/>
            </a:xfrm>
            <a:custGeom>
              <a:avLst/>
              <a:gdLst/>
              <a:ahLst/>
              <a:cxnLst/>
              <a:rect r="r" b="b" t="t" l="l"/>
              <a:pathLst>
                <a:path h="1266682" w="3477666">
                  <a:moveTo>
                    <a:pt x="29902" y="0"/>
                  </a:moveTo>
                  <a:lnTo>
                    <a:pt x="3447764" y="0"/>
                  </a:lnTo>
                  <a:cubicBezTo>
                    <a:pt x="3464278" y="0"/>
                    <a:pt x="3477666" y="13388"/>
                    <a:pt x="3477666" y="29902"/>
                  </a:cubicBezTo>
                  <a:lnTo>
                    <a:pt x="3477666" y="1236780"/>
                  </a:lnTo>
                  <a:cubicBezTo>
                    <a:pt x="3477666" y="1244711"/>
                    <a:pt x="3474515" y="1252316"/>
                    <a:pt x="3468908" y="1257924"/>
                  </a:cubicBezTo>
                  <a:cubicBezTo>
                    <a:pt x="3463300" y="1263532"/>
                    <a:pt x="3455694" y="1266682"/>
                    <a:pt x="3447764" y="1266682"/>
                  </a:cubicBezTo>
                  <a:lnTo>
                    <a:pt x="29902" y="1266682"/>
                  </a:lnTo>
                  <a:cubicBezTo>
                    <a:pt x="21972" y="1266682"/>
                    <a:pt x="14366" y="1263532"/>
                    <a:pt x="8758" y="1257924"/>
                  </a:cubicBezTo>
                  <a:cubicBezTo>
                    <a:pt x="3150" y="1252316"/>
                    <a:pt x="0" y="1244711"/>
                    <a:pt x="0" y="1236780"/>
                  </a:cubicBezTo>
                  <a:lnTo>
                    <a:pt x="0" y="29902"/>
                  </a:lnTo>
                  <a:cubicBezTo>
                    <a:pt x="0" y="21972"/>
                    <a:pt x="3150" y="14366"/>
                    <a:pt x="8758" y="8758"/>
                  </a:cubicBezTo>
                  <a:cubicBezTo>
                    <a:pt x="14366" y="3150"/>
                    <a:pt x="21972" y="0"/>
                    <a:pt x="29902" y="0"/>
                  </a:cubicBezTo>
                  <a:close/>
                </a:path>
              </a:pathLst>
            </a:custGeom>
            <a:solidFill>
              <a:srgbClr val="545454"/>
            </a:solidFill>
          </p:spPr>
        </p:sp>
        <p:sp>
          <p:nvSpPr>
            <p:cNvPr name="TextBox 17" id="17"/>
            <p:cNvSpPr txBox="true"/>
            <p:nvPr/>
          </p:nvSpPr>
          <p:spPr>
            <a:xfrm>
              <a:off x="0" y="-57150"/>
              <a:ext cx="3477666" cy="1323832"/>
            </a:xfrm>
            <a:prstGeom prst="rect">
              <a:avLst/>
            </a:prstGeom>
          </p:spPr>
          <p:txBody>
            <a:bodyPr anchor="ctr" rtlCol="false" tIns="50800" lIns="50800" bIns="50800" rIns="50800"/>
            <a:lstStyle/>
            <a:p>
              <a:pPr algn="ctr">
                <a:lnSpc>
                  <a:spcPts val="3223"/>
                </a:lnSpc>
              </a:pPr>
            </a:p>
          </p:txBody>
        </p:sp>
      </p:grpSp>
      <p:grpSp>
        <p:nvGrpSpPr>
          <p:cNvPr name="Group 18" id="18"/>
          <p:cNvGrpSpPr/>
          <p:nvPr/>
        </p:nvGrpSpPr>
        <p:grpSpPr>
          <a:xfrm rot="0">
            <a:off x="2218340" y="2698504"/>
            <a:ext cx="3086100" cy="851250"/>
            <a:chOff x="0" y="0"/>
            <a:chExt cx="812800" cy="224197"/>
          </a:xfrm>
        </p:grpSpPr>
        <p:sp>
          <p:nvSpPr>
            <p:cNvPr name="Freeform 19" id="19"/>
            <p:cNvSpPr/>
            <p:nvPr/>
          </p:nvSpPr>
          <p:spPr>
            <a:xfrm flipH="false" flipV="false" rot="0">
              <a:off x="0" y="0"/>
              <a:ext cx="812800" cy="224197"/>
            </a:xfrm>
            <a:custGeom>
              <a:avLst/>
              <a:gdLst/>
              <a:ahLst/>
              <a:cxnLst/>
              <a:rect r="r" b="b" t="t" l="l"/>
              <a:pathLst>
                <a:path h="224197" w="812800">
                  <a:moveTo>
                    <a:pt x="112099" y="0"/>
                  </a:moveTo>
                  <a:lnTo>
                    <a:pt x="700701" y="0"/>
                  </a:lnTo>
                  <a:cubicBezTo>
                    <a:pt x="730432" y="0"/>
                    <a:pt x="758944" y="11810"/>
                    <a:pt x="779967" y="32833"/>
                  </a:cubicBezTo>
                  <a:cubicBezTo>
                    <a:pt x="800990" y="53856"/>
                    <a:pt x="812800" y="82368"/>
                    <a:pt x="812800" y="112099"/>
                  </a:cubicBezTo>
                  <a:lnTo>
                    <a:pt x="812800" y="112099"/>
                  </a:lnTo>
                  <a:cubicBezTo>
                    <a:pt x="812800" y="141829"/>
                    <a:pt x="800990" y="170342"/>
                    <a:pt x="779967" y="191365"/>
                  </a:cubicBezTo>
                  <a:cubicBezTo>
                    <a:pt x="758944" y="212387"/>
                    <a:pt x="730432" y="224197"/>
                    <a:pt x="700701" y="224197"/>
                  </a:cubicBezTo>
                  <a:lnTo>
                    <a:pt x="112099" y="224197"/>
                  </a:lnTo>
                  <a:cubicBezTo>
                    <a:pt x="82368" y="224197"/>
                    <a:pt x="53856" y="212387"/>
                    <a:pt x="32833" y="191365"/>
                  </a:cubicBezTo>
                  <a:cubicBezTo>
                    <a:pt x="11810" y="170342"/>
                    <a:pt x="0" y="141829"/>
                    <a:pt x="0" y="112099"/>
                  </a:cubicBezTo>
                  <a:lnTo>
                    <a:pt x="0" y="112099"/>
                  </a:lnTo>
                  <a:cubicBezTo>
                    <a:pt x="0" y="82368"/>
                    <a:pt x="11810" y="53856"/>
                    <a:pt x="32833" y="32833"/>
                  </a:cubicBezTo>
                  <a:cubicBezTo>
                    <a:pt x="53856" y="11810"/>
                    <a:pt x="82368" y="0"/>
                    <a:pt x="112099" y="0"/>
                  </a:cubicBezTo>
                  <a:close/>
                </a:path>
              </a:pathLst>
            </a:custGeom>
            <a:solidFill>
              <a:srgbClr val="545454"/>
            </a:solidFill>
          </p:spPr>
        </p:sp>
        <p:sp>
          <p:nvSpPr>
            <p:cNvPr name="TextBox 20" id="20"/>
            <p:cNvSpPr txBox="true"/>
            <p:nvPr/>
          </p:nvSpPr>
          <p:spPr>
            <a:xfrm>
              <a:off x="0" y="-57150"/>
              <a:ext cx="812800" cy="281347"/>
            </a:xfrm>
            <a:prstGeom prst="rect">
              <a:avLst/>
            </a:prstGeom>
          </p:spPr>
          <p:txBody>
            <a:bodyPr anchor="ctr" rtlCol="false" tIns="50800" lIns="50800" bIns="50800" rIns="50800"/>
            <a:lstStyle/>
            <a:p>
              <a:pPr algn="ctr">
                <a:lnSpc>
                  <a:spcPts val="3223"/>
                </a:lnSpc>
              </a:pPr>
            </a:p>
          </p:txBody>
        </p:sp>
      </p:grpSp>
      <p:sp>
        <p:nvSpPr>
          <p:cNvPr name="TextBox 21" id="21"/>
          <p:cNvSpPr txBox="true"/>
          <p:nvPr/>
        </p:nvSpPr>
        <p:spPr>
          <a:xfrm rot="0">
            <a:off x="3884183" y="4907311"/>
            <a:ext cx="11528404" cy="1265444"/>
          </a:xfrm>
          <a:prstGeom prst="rect">
            <a:avLst/>
          </a:prstGeom>
        </p:spPr>
        <p:txBody>
          <a:bodyPr anchor="t" rtlCol="false" tIns="0" lIns="0" bIns="0" rIns="0">
            <a:spAutoFit/>
          </a:bodyPr>
          <a:lstStyle/>
          <a:p>
            <a:pPr algn="ctr">
              <a:lnSpc>
                <a:spcPts val="5159"/>
              </a:lnSpc>
            </a:pPr>
            <a:r>
              <a:rPr lang="en-US" sz="3685" b="true">
                <a:solidFill>
                  <a:srgbClr val="FFFFFF"/>
                </a:solidFill>
                <a:latin typeface="Times New Roman Bold"/>
                <a:ea typeface="Times New Roman Bold"/>
                <a:cs typeface="Times New Roman Bold"/>
                <a:sym typeface="Times New Roman Bold"/>
              </a:rPr>
              <a:t>How can we classify fire incidents based on severity ?</a:t>
            </a:r>
          </a:p>
          <a:p>
            <a:pPr algn="ctr">
              <a:lnSpc>
                <a:spcPts val="4442"/>
              </a:lnSpc>
              <a:spcBef>
                <a:spcPct val="0"/>
              </a:spcBef>
            </a:pPr>
          </a:p>
        </p:txBody>
      </p:sp>
      <p:sp>
        <p:nvSpPr>
          <p:cNvPr name="TextBox 22" id="22"/>
          <p:cNvSpPr txBox="true"/>
          <p:nvPr/>
        </p:nvSpPr>
        <p:spPr>
          <a:xfrm rot="0">
            <a:off x="2582488" y="1281534"/>
            <a:ext cx="14857709" cy="1614754"/>
          </a:xfrm>
          <a:prstGeom prst="rect">
            <a:avLst/>
          </a:prstGeom>
        </p:spPr>
        <p:txBody>
          <a:bodyPr anchor="t" rtlCol="false" tIns="0" lIns="0" bIns="0" rIns="0">
            <a:spAutoFit/>
          </a:bodyPr>
          <a:lstStyle/>
          <a:p>
            <a:pPr algn="ctr">
              <a:lnSpc>
                <a:spcPts val="6320"/>
              </a:lnSpc>
            </a:pPr>
            <a:r>
              <a:rPr lang="en-US" b="true" sz="4514">
                <a:solidFill>
                  <a:srgbClr val="FFFFFF"/>
                </a:solidFill>
                <a:latin typeface="Poppins Bold"/>
                <a:ea typeface="Poppins Bold"/>
                <a:cs typeface="Poppins Bold"/>
                <a:sym typeface="Poppins Bold"/>
              </a:rPr>
              <a:t>PREDICTIVE MODELS——LOGISTIC REGRESSION</a:t>
            </a:r>
          </a:p>
          <a:p>
            <a:pPr algn="ctr">
              <a:lnSpc>
                <a:spcPts val="6320"/>
              </a:lnSpc>
              <a:spcBef>
                <a:spcPct val="0"/>
              </a:spcBef>
            </a:pPr>
          </a:p>
        </p:txBody>
      </p:sp>
      <p:sp>
        <p:nvSpPr>
          <p:cNvPr name="TextBox 23" id="23"/>
          <p:cNvSpPr txBox="true"/>
          <p:nvPr/>
        </p:nvSpPr>
        <p:spPr>
          <a:xfrm rot="0">
            <a:off x="2743684" y="2877144"/>
            <a:ext cx="1786682" cy="483811"/>
          </a:xfrm>
          <a:prstGeom prst="rect">
            <a:avLst/>
          </a:prstGeom>
        </p:spPr>
        <p:txBody>
          <a:bodyPr anchor="t" rtlCol="false" tIns="0" lIns="0" bIns="0" rIns="0">
            <a:spAutoFit/>
          </a:bodyPr>
          <a:lstStyle/>
          <a:p>
            <a:pPr algn="ctr">
              <a:lnSpc>
                <a:spcPts val="3783"/>
              </a:lnSpc>
              <a:spcBef>
                <a:spcPct val="0"/>
              </a:spcBef>
            </a:pPr>
            <a:r>
              <a:rPr lang="en-US" b="true" sz="2702">
                <a:solidFill>
                  <a:srgbClr val="FFFFFF"/>
                </a:solidFill>
                <a:latin typeface="Poppins Bold"/>
                <a:ea typeface="Poppins Bold"/>
                <a:cs typeface="Poppins Bold"/>
                <a:sym typeface="Poppins Bold"/>
              </a:rPr>
              <a:t>Questions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CECEC"/>
        </a:solidFill>
      </p:bgPr>
    </p:bg>
    <p:spTree>
      <p:nvGrpSpPr>
        <p:cNvPr id="1" name=""/>
        <p:cNvGrpSpPr/>
        <p:nvPr/>
      </p:nvGrpSpPr>
      <p:grpSpPr>
        <a:xfrm>
          <a:off x="0" y="0"/>
          <a:ext cx="0" cy="0"/>
          <a:chOff x="0" y="0"/>
          <a:chExt cx="0" cy="0"/>
        </a:xfrm>
      </p:grpSpPr>
      <p:sp>
        <p:nvSpPr>
          <p:cNvPr name="Freeform 2" id="2"/>
          <p:cNvSpPr/>
          <p:nvPr/>
        </p:nvSpPr>
        <p:spPr>
          <a:xfrm flipH="false" flipV="false" rot="0">
            <a:off x="15412587" y="7414263"/>
            <a:ext cx="3075969" cy="3075969"/>
          </a:xfrm>
          <a:custGeom>
            <a:avLst/>
            <a:gdLst/>
            <a:ahLst/>
            <a:cxnLst/>
            <a:rect r="r" b="b" t="t" l="l"/>
            <a:pathLst>
              <a:path h="3075969" w="3075969">
                <a:moveTo>
                  <a:pt x="0" y="0"/>
                </a:moveTo>
                <a:lnTo>
                  <a:pt x="3075970" y="0"/>
                </a:lnTo>
                <a:lnTo>
                  <a:pt x="3075970" y="3075970"/>
                </a:lnTo>
                <a:lnTo>
                  <a:pt x="0" y="30759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800000">
            <a:off x="-198113" y="-375135"/>
            <a:ext cx="3328479" cy="3328479"/>
          </a:xfrm>
          <a:custGeom>
            <a:avLst/>
            <a:gdLst/>
            <a:ahLst/>
            <a:cxnLst/>
            <a:rect r="r" b="b" t="t" l="l"/>
            <a:pathLst>
              <a:path h="3328479" w="3328479">
                <a:moveTo>
                  <a:pt x="0" y="0"/>
                </a:moveTo>
                <a:lnTo>
                  <a:pt x="3328478" y="0"/>
                </a:lnTo>
                <a:lnTo>
                  <a:pt x="3328478" y="3328479"/>
                </a:lnTo>
                <a:lnTo>
                  <a:pt x="0" y="33284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918901" y="7920577"/>
            <a:ext cx="2450523" cy="2450523"/>
          </a:xfrm>
          <a:custGeom>
            <a:avLst/>
            <a:gdLst/>
            <a:ahLst/>
            <a:cxnLst/>
            <a:rect r="r" b="b" t="t" l="l"/>
            <a:pathLst>
              <a:path h="2450523" w="2450523">
                <a:moveTo>
                  <a:pt x="0" y="0"/>
                </a:moveTo>
                <a:lnTo>
                  <a:pt x="2450523" y="0"/>
                </a:lnTo>
                <a:lnTo>
                  <a:pt x="2450523" y="2450523"/>
                </a:lnTo>
                <a:lnTo>
                  <a:pt x="0" y="24505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10800000">
            <a:off x="-69201" y="-246222"/>
            <a:ext cx="2651689" cy="2651689"/>
          </a:xfrm>
          <a:custGeom>
            <a:avLst/>
            <a:gdLst/>
            <a:ahLst/>
            <a:cxnLst/>
            <a:rect r="r" b="b" t="t" l="l"/>
            <a:pathLst>
              <a:path h="2651689" w="2651689">
                <a:moveTo>
                  <a:pt x="0" y="0"/>
                </a:moveTo>
                <a:lnTo>
                  <a:pt x="2651689" y="0"/>
                </a:lnTo>
                <a:lnTo>
                  <a:pt x="2651689" y="2651688"/>
                </a:lnTo>
                <a:lnTo>
                  <a:pt x="0" y="26516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2700000">
            <a:off x="16750015" y="5360938"/>
            <a:ext cx="3075969" cy="3075969"/>
          </a:xfrm>
          <a:custGeom>
            <a:avLst/>
            <a:gdLst/>
            <a:ahLst/>
            <a:cxnLst/>
            <a:rect r="r" b="b" t="t" l="l"/>
            <a:pathLst>
              <a:path h="3075969" w="3075969">
                <a:moveTo>
                  <a:pt x="0" y="0"/>
                </a:moveTo>
                <a:lnTo>
                  <a:pt x="3075970" y="0"/>
                </a:lnTo>
                <a:lnTo>
                  <a:pt x="3075970" y="3075969"/>
                </a:lnTo>
                <a:lnTo>
                  <a:pt x="0" y="30759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8100000">
            <a:off x="-1664239" y="1924527"/>
            <a:ext cx="3328479" cy="3328479"/>
          </a:xfrm>
          <a:custGeom>
            <a:avLst/>
            <a:gdLst/>
            <a:ahLst/>
            <a:cxnLst/>
            <a:rect r="r" b="b" t="t" l="l"/>
            <a:pathLst>
              <a:path h="3328479" w="3328479">
                <a:moveTo>
                  <a:pt x="0" y="0"/>
                </a:moveTo>
                <a:lnTo>
                  <a:pt x="3328478" y="0"/>
                </a:lnTo>
                <a:lnTo>
                  <a:pt x="3328478" y="3328479"/>
                </a:lnTo>
                <a:lnTo>
                  <a:pt x="0" y="33284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7440198" y="9460152"/>
            <a:ext cx="1658065" cy="1639977"/>
          </a:xfrm>
          <a:custGeom>
            <a:avLst/>
            <a:gdLst/>
            <a:ahLst/>
            <a:cxnLst/>
            <a:rect r="r" b="b" t="t" l="l"/>
            <a:pathLst>
              <a:path h="1639977" w="1658065">
                <a:moveTo>
                  <a:pt x="0" y="0"/>
                </a:moveTo>
                <a:lnTo>
                  <a:pt x="1658065" y="0"/>
                </a:lnTo>
                <a:lnTo>
                  <a:pt x="1658065" y="1639977"/>
                </a:lnTo>
                <a:lnTo>
                  <a:pt x="0" y="163997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10800000">
            <a:off x="-857871" y="-1035099"/>
            <a:ext cx="1794177" cy="1774605"/>
          </a:xfrm>
          <a:custGeom>
            <a:avLst/>
            <a:gdLst/>
            <a:ahLst/>
            <a:cxnLst/>
            <a:rect r="r" b="b" t="t" l="l"/>
            <a:pathLst>
              <a:path h="1774605" w="1794177">
                <a:moveTo>
                  <a:pt x="0" y="0"/>
                </a:moveTo>
                <a:lnTo>
                  <a:pt x="1794178" y="0"/>
                </a:lnTo>
                <a:lnTo>
                  <a:pt x="1794178" y="1774605"/>
                </a:lnTo>
                <a:lnTo>
                  <a:pt x="0" y="17746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16757558" y="9002084"/>
            <a:ext cx="1180071" cy="143754"/>
          </a:xfrm>
          <a:custGeom>
            <a:avLst/>
            <a:gdLst/>
            <a:ahLst/>
            <a:cxnLst/>
            <a:rect r="r" b="b" t="t" l="l"/>
            <a:pathLst>
              <a:path h="143754" w="1180071">
                <a:moveTo>
                  <a:pt x="0" y="0"/>
                </a:moveTo>
                <a:lnTo>
                  <a:pt x="1180071" y="0"/>
                </a:lnTo>
                <a:lnTo>
                  <a:pt x="1180071" y="143754"/>
                </a:lnTo>
                <a:lnTo>
                  <a:pt x="0" y="14375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10800000">
            <a:off x="398041" y="1079622"/>
            <a:ext cx="1276944" cy="155555"/>
          </a:xfrm>
          <a:custGeom>
            <a:avLst/>
            <a:gdLst/>
            <a:ahLst/>
            <a:cxnLst/>
            <a:rect r="r" b="b" t="t" l="l"/>
            <a:pathLst>
              <a:path h="155555" w="1276944">
                <a:moveTo>
                  <a:pt x="0" y="0"/>
                </a:moveTo>
                <a:lnTo>
                  <a:pt x="1276944" y="0"/>
                </a:lnTo>
                <a:lnTo>
                  <a:pt x="1276944" y="155555"/>
                </a:lnTo>
                <a:lnTo>
                  <a:pt x="0" y="15555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2" id="12"/>
          <p:cNvGrpSpPr/>
          <p:nvPr/>
        </p:nvGrpSpPr>
        <p:grpSpPr>
          <a:xfrm rot="0">
            <a:off x="2908697" y="1241246"/>
            <a:ext cx="14041875" cy="1030616"/>
            <a:chOff x="0" y="0"/>
            <a:chExt cx="4225675" cy="310147"/>
          </a:xfrm>
        </p:grpSpPr>
        <p:sp>
          <p:nvSpPr>
            <p:cNvPr name="Freeform 13" id="13"/>
            <p:cNvSpPr/>
            <p:nvPr/>
          </p:nvSpPr>
          <p:spPr>
            <a:xfrm flipH="false" flipV="false" rot="0">
              <a:off x="0" y="0"/>
              <a:ext cx="4225675" cy="310147"/>
            </a:xfrm>
            <a:custGeom>
              <a:avLst/>
              <a:gdLst/>
              <a:ahLst/>
              <a:cxnLst/>
              <a:rect r="r" b="b" t="t" l="l"/>
              <a:pathLst>
                <a:path h="310147" w="4225675">
                  <a:moveTo>
                    <a:pt x="0" y="0"/>
                  </a:moveTo>
                  <a:lnTo>
                    <a:pt x="4225675" y="0"/>
                  </a:lnTo>
                  <a:lnTo>
                    <a:pt x="4225675" y="310147"/>
                  </a:lnTo>
                  <a:lnTo>
                    <a:pt x="0" y="310147"/>
                  </a:lnTo>
                  <a:close/>
                </a:path>
              </a:pathLst>
            </a:custGeom>
            <a:gradFill rotWithShape="true">
              <a:gsLst>
                <a:gs pos="0">
                  <a:srgbClr val="000000">
                    <a:alpha val="100000"/>
                  </a:srgbClr>
                </a:gs>
                <a:gs pos="100000">
                  <a:srgbClr val="555555">
                    <a:alpha val="100000"/>
                  </a:srgbClr>
                </a:gs>
              </a:gsLst>
              <a:path path="circle">
                <a:fillToRect l="0" r="100000" t="0" b="100000"/>
              </a:path>
              <a:tileRect r="0" l="-100000" b="0" t="-100000"/>
            </a:gradFill>
          </p:spPr>
        </p:sp>
        <p:sp>
          <p:nvSpPr>
            <p:cNvPr name="TextBox 14" id="14"/>
            <p:cNvSpPr txBox="true"/>
            <p:nvPr/>
          </p:nvSpPr>
          <p:spPr>
            <a:xfrm>
              <a:off x="0" y="-57150"/>
              <a:ext cx="4225675" cy="367297"/>
            </a:xfrm>
            <a:prstGeom prst="rect">
              <a:avLst/>
            </a:prstGeom>
          </p:spPr>
          <p:txBody>
            <a:bodyPr anchor="ctr" rtlCol="false" tIns="50800" lIns="50800" bIns="50800" rIns="50800"/>
            <a:lstStyle/>
            <a:p>
              <a:pPr algn="ctr">
                <a:lnSpc>
                  <a:spcPts val="3223"/>
                </a:lnSpc>
              </a:pPr>
            </a:p>
          </p:txBody>
        </p:sp>
      </p:grpSp>
      <p:sp>
        <p:nvSpPr>
          <p:cNvPr name="Freeform 15" id="15"/>
          <p:cNvSpPr/>
          <p:nvPr/>
        </p:nvSpPr>
        <p:spPr>
          <a:xfrm flipH="false" flipV="false" rot="0">
            <a:off x="515516" y="3134319"/>
            <a:ext cx="11301259" cy="5466984"/>
          </a:xfrm>
          <a:custGeom>
            <a:avLst/>
            <a:gdLst/>
            <a:ahLst/>
            <a:cxnLst/>
            <a:rect r="r" b="b" t="t" l="l"/>
            <a:pathLst>
              <a:path h="5466984" w="11301259">
                <a:moveTo>
                  <a:pt x="0" y="0"/>
                </a:moveTo>
                <a:lnTo>
                  <a:pt x="11301259" y="0"/>
                </a:lnTo>
                <a:lnTo>
                  <a:pt x="11301259" y="5466984"/>
                </a:lnTo>
                <a:lnTo>
                  <a:pt x="0" y="5466984"/>
                </a:lnTo>
                <a:lnTo>
                  <a:pt x="0" y="0"/>
                </a:lnTo>
                <a:close/>
              </a:path>
            </a:pathLst>
          </a:custGeom>
          <a:blipFill>
            <a:blip r:embed="rId10"/>
            <a:stretch>
              <a:fillRect l="0" t="0" r="0" b="0"/>
            </a:stretch>
          </a:blipFill>
        </p:spPr>
      </p:sp>
      <p:sp>
        <p:nvSpPr>
          <p:cNvPr name="TextBox 16" id="16"/>
          <p:cNvSpPr txBox="true"/>
          <p:nvPr/>
        </p:nvSpPr>
        <p:spPr>
          <a:xfrm rot="0">
            <a:off x="2582488" y="1281534"/>
            <a:ext cx="14857709" cy="1614754"/>
          </a:xfrm>
          <a:prstGeom prst="rect">
            <a:avLst/>
          </a:prstGeom>
        </p:spPr>
        <p:txBody>
          <a:bodyPr anchor="t" rtlCol="false" tIns="0" lIns="0" bIns="0" rIns="0">
            <a:spAutoFit/>
          </a:bodyPr>
          <a:lstStyle/>
          <a:p>
            <a:pPr algn="ctr">
              <a:lnSpc>
                <a:spcPts val="6320"/>
              </a:lnSpc>
            </a:pPr>
            <a:r>
              <a:rPr lang="en-US" b="true" sz="4514">
                <a:solidFill>
                  <a:srgbClr val="FFFFFF"/>
                </a:solidFill>
                <a:latin typeface="Poppins Bold"/>
                <a:ea typeface="Poppins Bold"/>
                <a:cs typeface="Poppins Bold"/>
                <a:sym typeface="Poppins Bold"/>
              </a:rPr>
              <a:t>PREDICTIVE MODELS—— LOGISTIC REGRESSION</a:t>
            </a:r>
          </a:p>
          <a:p>
            <a:pPr algn="ctr">
              <a:lnSpc>
                <a:spcPts val="6320"/>
              </a:lnSpc>
              <a:spcBef>
                <a:spcPct val="0"/>
              </a:spcBef>
            </a:pPr>
          </a:p>
        </p:txBody>
      </p:sp>
      <p:sp>
        <p:nvSpPr>
          <p:cNvPr name="TextBox 17" id="17"/>
          <p:cNvSpPr txBox="true"/>
          <p:nvPr/>
        </p:nvSpPr>
        <p:spPr>
          <a:xfrm rot="0">
            <a:off x="11798006" y="3779849"/>
            <a:ext cx="6471225" cy="4071149"/>
          </a:xfrm>
          <a:prstGeom prst="rect">
            <a:avLst/>
          </a:prstGeom>
        </p:spPr>
        <p:txBody>
          <a:bodyPr anchor="t" rtlCol="false" tIns="0" lIns="0" bIns="0" rIns="0">
            <a:spAutoFit/>
          </a:bodyPr>
          <a:lstStyle/>
          <a:p>
            <a:pPr algn="ctr">
              <a:lnSpc>
                <a:spcPts val="3980"/>
              </a:lnSpc>
            </a:pPr>
          </a:p>
          <a:p>
            <a:pPr algn="ctr">
              <a:lnSpc>
                <a:spcPts val="3980"/>
              </a:lnSpc>
            </a:pPr>
            <a:r>
              <a:rPr lang="en-US" sz="2843">
                <a:solidFill>
                  <a:srgbClr val="000000"/>
                </a:solidFill>
                <a:latin typeface="Times New Roman"/>
                <a:ea typeface="Times New Roman"/>
                <a:cs typeface="Times New Roman"/>
                <a:sym typeface="Times New Roman"/>
              </a:rPr>
              <a:t>We calculated a threshold value by computing the Property loss and content loss, which helped us in classifying incidents based on severity.</a:t>
            </a:r>
          </a:p>
          <a:p>
            <a:pPr algn="ctr">
              <a:lnSpc>
                <a:spcPts val="3980"/>
              </a:lnSpc>
            </a:pPr>
          </a:p>
          <a:p>
            <a:pPr algn="ctr">
              <a:lnSpc>
                <a:spcPts val="3980"/>
              </a:lnSpc>
            </a:pPr>
          </a:p>
          <a:p>
            <a:pPr algn="ctr">
              <a:lnSpc>
                <a:spcPts val="3980"/>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DAGevvfIpXw</dc:identifier>
  <dcterms:modified xsi:type="dcterms:W3CDTF">2011-08-01T06:04:30Z</dcterms:modified>
  <cp:revision>1</cp:revision>
  <dc:title>01 02 03 04 05 06 07 08</dc:title>
</cp:coreProperties>
</file>