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58" r:id="rId5"/>
    <p:sldId id="273" r:id="rId6"/>
    <p:sldId id="272" r:id="rId7"/>
    <p:sldId id="261" r:id="rId8"/>
    <p:sldId id="262" r:id="rId9"/>
    <p:sldId id="274" r:id="rId10"/>
    <p:sldId id="263" r:id="rId11"/>
    <p:sldId id="276" r:id="rId12"/>
    <p:sldId id="266" r:id="rId13"/>
    <p:sldId id="277" r:id="rId14"/>
    <p:sldId id="264" r:id="rId15"/>
    <p:sldId id="275" r:id="rId16"/>
    <p:sldId id="265" r:id="rId17"/>
    <p:sldId id="267" r:id="rId18"/>
    <p:sldId id="268" r:id="rId19"/>
    <p:sldId id="269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2"/>
    <p:restoredTop sz="94690"/>
  </p:normalViewPr>
  <p:slideViewPr>
    <p:cSldViewPr snapToGrid="0">
      <p:cViewPr varScale="1">
        <p:scale>
          <a:sx n="149" d="100"/>
          <a:sy n="149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914400" y="2125979"/>
            <a:ext cx="10363200" cy="14401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40479"/>
            <a:ext cx="8534400" cy="17145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955936" y="356407"/>
            <a:ext cx="3711576" cy="1050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577339"/>
            <a:ext cx="10972800" cy="45262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55936" y="356407"/>
            <a:ext cx="3711576" cy="1050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577339"/>
            <a:ext cx="5303521" cy="452628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bg object 16"/>
          <p:cNvSpPr/>
          <p:nvPr/>
        </p:nvSpPr>
        <p:spPr>
          <a:xfrm>
            <a:off x="766948" y="224858"/>
            <a:ext cx="8780812" cy="1009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86" y="21600"/>
                </a:moveTo>
                <a:lnTo>
                  <a:pt x="414" y="21600"/>
                </a:lnTo>
                <a:lnTo>
                  <a:pt x="304" y="21471"/>
                </a:lnTo>
                <a:lnTo>
                  <a:pt x="205" y="21108"/>
                </a:lnTo>
                <a:lnTo>
                  <a:pt x="121" y="20546"/>
                </a:lnTo>
                <a:lnTo>
                  <a:pt x="57" y="19817"/>
                </a:lnTo>
                <a:lnTo>
                  <a:pt x="15" y="18957"/>
                </a:lnTo>
                <a:lnTo>
                  <a:pt x="0" y="18000"/>
                </a:lnTo>
                <a:lnTo>
                  <a:pt x="0" y="3600"/>
                </a:lnTo>
                <a:lnTo>
                  <a:pt x="15" y="2643"/>
                </a:lnTo>
                <a:lnTo>
                  <a:pt x="57" y="1783"/>
                </a:lnTo>
                <a:lnTo>
                  <a:pt x="121" y="1054"/>
                </a:lnTo>
                <a:lnTo>
                  <a:pt x="205" y="492"/>
                </a:lnTo>
                <a:lnTo>
                  <a:pt x="304" y="129"/>
                </a:lnTo>
                <a:lnTo>
                  <a:pt x="414" y="0"/>
                </a:lnTo>
                <a:lnTo>
                  <a:pt x="21186" y="0"/>
                </a:lnTo>
                <a:lnTo>
                  <a:pt x="21344" y="274"/>
                </a:lnTo>
                <a:lnTo>
                  <a:pt x="21479" y="1054"/>
                </a:lnTo>
                <a:lnTo>
                  <a:pt x="21568" y="2222"/>
                </a:lnTo>
                <a:lnTo>
                  <a:pt x="21600" y="3600"/>
                </a:lnTo>
                <a:lnTo>
                  <a:pt x="21600" y="18000"/>
                </a:lnTo>
                <a:lnTo>
                  <a:pt x="21585" y="18957"/>
                </a:lnTo>
                <a:lnTo>
                  <a:pt x="21543" y="19817"/>
                </a:lnTo>
                <a:lnTo>
                  <a:pt x="21479" y="20546"/>
                </a:lnTo>
                <a:lnTo>
                  <a:pt x="21395" y="21108"/>
                </a:lnTo>
                <a:lnTo>
                  <a:pt x="21296" y="21471"/>
                </a:lnTo>
                <a:lnTo>
                  <a:pt x="21186" y="21600"/>
                </a:lnTo>
                <a:close/>
              </a:path>
            </a:pathLst>
          </a:custGeom>
          <a:solidFill>
            <a:srgbClr val="599BD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955936" y="356407"/>
            <a:ext cx="3711576" cy="1050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955936" y="356407"/>
            <a:ext cx="3711576" cy="10502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/>
          <p:nvPr/>
        </p:nvSpPr>
        <p:spPr>
          <a:xfrm>
            <a:off x="160316" y="245972"/>
            <a:ext cx="10515601" cy="880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99" y="21600"/>
                </a:moveTo>
                <a:lnTo>
                  <a:pt x="301" y="21600"/>
                </a:lnTo>
                <a:lnTo>
                  <a:pt x="206" y="21416"/>
                </a:lnTo>
                <a:lnTo>
                  <a:pt x="123" y="20905"/>
                </a:lnTo>
                <a:lnTo>
                  <a:pt x="58" y="20126"/>
                </a:lnTo>
                <a:lnTo>
                  <a:pt x="15" y="19138"/>
                </a:lnTo>
                <a:lnTo>
                  <a:pt x="0" y="18000"/>
                </a:lnTo>
                <a:lnTo>
                  <a:pt x="0" y="3600"/>
                </a:lnTo>
                <a:lnTo>
                  <a:pt x="15" y="2462"/>
                </a:lnTo>
                <a:lnTo>
                  <a:pt x="58" y="1474"/>
                </a:lnTo>
                <a:lnTo>
                  <a:pt x="123" y="695"/>
                </a:lnTo>
                <a:lnTo>
                  <a:pt x="206" y="184"/>
                </a:lnTo>
                <a:lnTo>
                  <a:pt x="301" y="0"/>
                </a:lnTo>
                <a:lnTo>
                  <a:pt x="21299" y="0"/>
                </a:lnTo>
                <a:lnTo>
                  <a:pt x="21414" y="274"/>
                </a:lnTo>
                <a:lnTo>
                  <a:pt x="21512" y="1054"/>
                </a:lnTo>
                <a:lnTo>
                  <a:pt x="21577" y="2222"/>
                </a:lnTo>
                <a:lnTo>
                  <a:pt x="21600" y="3600"/>
                </a:lnTo>
                <a:lnTo>
                  <a:pt x="21600" y="18000"/>
                </a:lnTo>
                <a:lnTo>
                  <a:pt x="21585" y="19138"/>
                </a:lnTo>
                <a:lnTo>
                  <a:pt x="21542" y="20126"/>
                </a:lnTo>
                <a:lnTo>
                  <a:pt x="21477" y="20905"/>
                </a:lnTo>
                <a:lnTo>
                  <a:pt x="21394" y="21416"/>
                </a:lnTo>
                <a:lnTo>
                  <a:pt x="21299" y="21600"/>
                </a:lnTo>
                <a:close/>
              </a:path>
            </a:pathLst>
          </a:custGeom>
          <a:solidFill>
            <a:srgbClr val="5B9BD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15427" y="6377940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00" b="0" i="0" u="none" strike="noStrike" cap="none" spc="0" baseline="0">
          <a:solidFill>
            <a:srgbClr val="FFFFFF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2"/>
          <p:cNvSpPr/>
          <p:nvPr/>
        </p:nvSpPr>
        <p:spPr>
          <a:xfrm>
            <a:off x="1371600" y="1447800"/>
            <a:ext cx="9144001" cy="1216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21" y="21600"/>
                </a:moveTo>
                <a:lnTo>
                  <a:pt x="479" y="21600"/>
                </a:lnTo>
                <a:lnTo>
                  <a:pt x="369" y="21505"/>
                </a:lnTo>
                <a:lnTo>
                  <a:pt x="268" y="21234"/>
                </a:lnTo>
                <a:lnTo>
                  <a:pt x="179" y="20809"/>
                </a:lnTo>
                <a:lnTo>
                  <a:pt x="105" y="20252"/>
                </a:lnTo>
                <a:lnTo>
                  <a:pt x="49" y="19583"/>
                </a:lnTo>
                <a:lnTo>
                  <a:pt x="13" y="18825"/>
                </a:lnTo>
                <a:lnTo>
                  <a:pt x="0" y="18000"/>
                </a:lnTo>
                <a:lnTo>
                  <a:pt x="0" y="3600"/>
                </a:lnTo>
                <a:lnTo>
                  <a:pt x="13" y="2775"/>
                </a:lnTo>
                <a:lnTo>
                  <a:pt x="49" y="2017"/>
                </a:lnTo>
                <a:lnTo>
                  <a:pt x="105" y="1348"/>
                </a:lnTo>
                <a:lnTo>
                  <a:pt x="179" y="791"/>
                </a:lnTo>
                <a:lnTo>
                  <a:pt x="268" y="366"/>
                </a:lnTo>
                <a:lnTo>
                  <a:pt x="369" y="95"/>
                </a:lnTo>
                <a:lnTo>
                  <a:pt x="479" y="0"/>
                </a:lnTo>
                <a:lnTo>
                  <a:pt x="21121" y="0"/>
                </a:lnTo>
                <a:lnTo>
                  <a:pt x="21215" y="70"/>
                </a:lnTo>
                <a:lnTo>
                  <a:pt x="21304" y="274"/>
                </a:lnTo>
                <a:lnTo>
                  <a:pt x="21387" y="605"/>
                </a:lnTo>
                <a:lnTo>
                  <a:pt x="21460" y="1054"/>
                </a:lnTo>
                <a:lnTo>
                  <a:pt x="21520" y="1603"/>
                </a:lnTo>
                <a:lnTo>
                  <a:pt x="21564" y="2222"/>
                </a:lnTo>
                <a:lnTo>
                  <a:pt x="21591" y="2894"/>
                </a:lnTo>
                <a:lnTo>
                  <a:pt x="21600" y="3600"/>
                </a:lnTo>
                <a:lnTo>
                  <a:pt x="21600" y="18000"/>
                </a:lnTo>
                <a:lnTo>
                  <a:pt x="21587" y="18825"/>
                </a:lnTo>
                <a:lnTo>
                  <a:pt x="21551" y="19583"/>
                </a:lnTo>
                <a:lnTo>
                  <a:pt x="21495" y="20252"/>
                </a:lnTo>
                <a:lnTo>
                  <a:pt x="21421" y="20809"/>
                </a:lnTo>
                <a:lnTo>
                  <a:pt x="21332" y="21234"/>
                </a:lnTo>
                <a:lnTo>
                  <a:pt x="21231" y="21505"/>
                </a:lnTo>
                <a:lnTo>
                  <a:pt x="21121" y="21600"/>
                </a:lnTo>
                <a:close/>
              </a:path>
            </a:pathLst>
          </a:custGeom>
          <a:solidFill>
            <a:srgbClr val="599BD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3" name="object 3"/>
          <p:cNvSpPr txBox="1"/>
          <p:nvPr/>
        </p:nvSpPr>
        <p:spPr>
          <a:xfrm>
            <a:off x="6188176" y="3117262"/>
            <a:ext cx="4816156" cy="159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z="2000" spc="-195">
                <a:solidFill>
                  <a:srgbClr val="0070C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en-US" spc="0" dirty="0"/>
              <a:t>B</a:t>
            </a:r>
            <a:r>
              <a:rPr spc="0" dirty="0"/>
              <a:t>y</a:t>
            </a:r>
            <a:endParaRPr lang="en-US" spc="0" dirty="0"/>
          </a:p>
          <a:p>
            <a:r>
              <a:rPr lang="en-US" spc="0" dirty="0"/>
              <a:t>       Madhan Shankar G </a:t>
            </a:r>
          </a:p>
          <a:p>
            <a:r>
              <a:rPr lang="en-US" spc="0" dirty="0"/>
              <a:t>             220701149</a:t>
            </a:r>
          </a:p>
          <a:p>
            <a:r>
              <a:rPr lang="en-US" spc="0" dirty="0"/>
              <a:t> </a:t>
            </a:r>
          </a:p>
          <a:p>
            <a:endParaRPr spc="0" dirty="0"/>
          </a:p>
        </p:txBody>
      </p:sp>
      <p:sp>
        <p:nvSpPr>
          <p:cNvPr id="74" name="object 4"/>
          <p:cNvSpPr txBox="1"/>
          <p:nvPr/>
        </p:nvSpPr>
        <p:spPr>
          <a:xfrm>
            <a:off x="6599919" y="5005772"/>
            <a:ext cx="6746478" cy="628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z="2000" spc="-145">
                <a:solidFill>
                  <a:srgbClr val="0070C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dirty="0"/>
              <a:t>Guide</a:t>
            </a:r>
            <a:endParaRPr lang="en-US" dirty="0"/>
          </a:p>
          <a:p>
            <a:r>
              <a:rPr lang="en-US" dirty="0"/>
              <a:t>DR. V. AUXILIA OSVIN NANCY MTech.., </a:t>
            </a:r>
            <a:r>
              <a:rPr lang="en-US" dirty="0" err="1"/>
              <a:t>Phd</a:t>
            </a:r>
            <a:r>
              <a:rPr lang="en-US" dirty="0"/>
              <a:t>..,</a:t>
            </a:r>
            <a:endParaRPr dirty="0"/>
          </a:p>
        </p:txBody>
      </p:sp>
      <p:sp>
        <p:nvSpPr>
          <p:cNvPr id="75" name="TextBox 4"/>
          <p:cNvSpPr txBox="1"/>
          <p:nvPr/>
        </p:nvSpPr>
        <p:spPr>
          <a:xfrm>
            <a:off x="1676399" y="1456035"/>
            <a:ext cx="856488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8C692-111C-019A-FEFB-BEB012B6A143}"/>
              </a:ext>
            </a:extLst>
          </p:cNvPr>
          <p:cNvSpPr/>
          <p:nvPr/>
        </p:nvSpPr>
        <p:spPr>
          <a:xfrm>
            <a:off x="982717" y="1380575"/>
            <a:ext cx="992176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Employee Attrition Prediction Using </a:t>
            </a:r>
          </a:p>
          <a:p>
            <a:pPr algn="ctr"/>
            <a:r>
              <a:rPr lang="en-US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Deep Learning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bject 2"/>
          <p:cNvSpPr txBox="1"/>
          <p:nvPr/>
        </p:nvSpPr>
        <p:spPr>
          <a:xfrm>
            <a:off x="347911" y="348765"/>
            <a:ext cx="419058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pc="-10">
                <a:solidFill>
                  <a:srgbClr val="FFFFFF"/>
                </a:solidFill>
              </a:defRPr>
            </a:lvl1pPr>
          </a:lstStyle>
          <a:p>
            <a:r>
              <a:rPr lang="en-US" sz="4200" dirty="0"/>
              <a:t>IMPLEMENTATION</a:t>
            </a:r>
          </a:p>
        </p:txBody>
      </p:sp>
      <p:sp>
        <p:nvSpPr>
          <p:cNvPr id="107" name="TextBox 4"/>
          <p:cNvSpPr txBox="1"/>
          <p:nvPr/>
        </p:nvSpPr>
        <p:spPr>
          <a:xfrm>
            <a:off x="347911" y="1414731"/>
            <a:ext cx="7389984" cy="5450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/>
              <a:t>Tech Stack: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Python — core programming language.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Pandas &amp; NumPy — data manipulation and numerical processing.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Scikit-learn — preprocessing, SMOTE, metrics.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TensorFlow/</a:t>
            </a:r>
            <a:r>
              <a:rPr lang="en-US" dirty="0" err="1"/>
              <a:t>Keras</a:t>
            </a:r>
            <a:r>
              <a:rPr lang="en-US" dirty="0"/>
              <a:t> — deep learning model development.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Matplotlib &amp; Seaborn — data visualization libraries.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Jupyter</a:t>
            </a:r>
            <a:r>
              <a:rPr lang="en-US" dirty="0"/>
              <a:t> Notebook — interactive coding platforms.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FNN Algorithm (MLP)</a:t>
            </a:r>
          </a:p>
          <a:p>
            <a:pPr algn="just">
              <a:lnSpc>
                <a:spcPct val="150000"/>
              </a:lnSpc>
            </a:pP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b="1" dirty="0"/>
              <a:t>Why FNN?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 - Best for capturing </a:t>
            </a:r>
            <a:r>
              <a:rPr lang="en-US" b="1" dirty="0"/>
              <a:t>non-linear, multi-dimensional HR data relationships on a large scale dataset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endParaRPr lang="en-US" b="1"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CB11A-DBFB-4EAB-2288-B017624A2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bject 2">
            <a:extLst>
              <a:ext uri="{FF2B5EF4-FFF2-40B4-BE49-F238E27FC236}">
                <a16:creationId xmlns:a16="http://schemas.microsoft.com/office/drawing/2014/main" id="{E50F0868-DCF4-C70D-CDF7-9CA4689475B4}"/>
              </a:ext>
            </a:extLst>
          </p:cNvPr>
          <p:cNvSpPr txBox="1"/>
          <p:nvPr/>
        </p:nvSpPr>
        <p:spPr>
          <a:xfrm>
            <a:off x="276309" y="344117"/>
            <a:ext cx="467406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pc="-10">
                <a:solidFill>
                  <a:srgbClr val="FFFFFF"/>
                </a:solidFill>
              </a:defRPr>
            </a:lvl1pPr>
          </a:lstStyle>
          <a:p>
            <a:r>
              <a:rPr lang="en-US" sz="4200" dirty="0"/>
              <a:t>IMPLEMENTATION</a:t>
            </a:r>
          </a:p>
        </p:txBody>
      </p:sp>
      <p:sp>
        <p:nvSpPr>
          <p:cNvPr id="107" name="TextBox 4">
            <a:extLst>
              <a:ext uri="{FF2B5EF4-FFF2-40B4-BE49-F238E27FC236}">
                <a16:creationId xmlns:a16="http://schemas.microsoft.com/office/drawing/2014/main" id="{867FD416-0B5C-2C14-F911-4419D6146819}"/>
              </a:ext>
            </a:extLst>
          </p:cNvPr>
          <p:cNvSpPr txBox="1"/>
          <p:nvPr/>
        </p:nvSpPr>
        <p:spPr>
          <a:xfrm>
            <a:off x="347912" y="1617946"/>
            <a:ext cx="513958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/>
            <a:r>
              <a:rPr lang="en-US" b="1" dirty="0"/>
              <a:t>Data Cleaning &amp; Preprocessing with Pandas + SMOTE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F95E27-C2E2-FC18-F936-A629E49013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9" t="6344" r="5157" b="7349"/>
          <a:stretch/>
        </p:blipFill>
        <p:spPr>
          <a:xfrm>
            <a:off x="276309" y="2264275"/>
            <a:ext cx="5481357" cy="3926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973862-C83B-923A-77FF-E9A97E2B5171}"/>
              </a:ext>
            </a:extLst>
          </p:cNvPr>
          <p:cNvSpPr txBox="1"/>
          <p:nvPr/>
        </p:nvSpPr>
        <p:spPr>
          <a:xfrm>
            <a:off x="7232816" y="1652188"/>
            <a:ext cx="3913632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b="1" dirty="0"/>
              <a:t>Grid Search for Hyperparameter Tuning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90BC63-D7F9-B266-2C7F-B0EBFF44D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" t="7083" r="5689" b="7595"/>
          <a:stretch/>
        </p:blipFill>
        <p:spPr>
          <a:xfrm>
            <a:off x="6434335" y="2264274"/>
            <a:ext cx="5510595" cy="392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7164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bject 2"/>
          <p:cNvSpPr txBox="1"/>
          <p:nvPr/>
        </p:nvSpPr>
        <p:spPr>
          <a:xfrm>
            <a:off x="276310" y="527441"/>
            <a:ext cx="2878457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solidFill>
                  <a:srgbClr val="FFFFFF"/>
                </a:solidFill>
              </a:defRPr>
            </a:pPr>
            <a:endParaRPr spc="-20" dirty="0"/>
          </a:p>
        </p:txBody>
      </p:sp>
      <p:sp>
        <p:nvSpPr>
          <p:cNvPr id="117" name="Rectangle 1"/>
          <p:cNvSpPr txBox="1"/>
          <p:nvPr/>
        </p:nvSpPr>
        <p:spPr>
          <a:xfrm>
            <a:off x="486422" y="2957752"/>
            <a:ext cx="7196423" cy="4580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>
              <a:lnSpc>
                <a:spcPct val="150000"/>
              </a:lnSpc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  <p:sp>
        <p:nvSpPr>
          <p:cNvPr id="118" name="Rectangle 3"/>
          <p:cNvSpPr txBox="1"/>
          <p:nvPr/>
        </p:nvSpPr>
        <p:spPr>
          <a:xfrm>
            <a:off x="655319" y="4085819"/>
            <a:ext cx="8747762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062EBF-972C-0DFB-F122-E6780F041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096711"/>
              </p:ext>
            </p:extLst>
          </p:nvPr>
        </p:nvGraphicFramePr>
        <p:xfrm>
          <a:off x="1864830" y="2856749"/>
          <a:ext cx="8462339" cy="31855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0680">
                  <a:extLst>
                    <a:ext uri="{9D8B030D-6E8A-4147-A177-3AD203B41FA5}">
                      <a16:colId xmlns:a16="http://schemas.microsoft.com/office/drawing/2014/main" val="2040678170"/>
                    </a:ext>
                  </a:extLst>
                </a:gridCol>
                <a:gridCol w="1370099">
                  <a:extLst>
                    <a:ext uri="{9D8B030D-6E8A-4147-A177-3AD203B41FA5}">
                      <a16:colId xmlns:a16="http://schemas.microsoft.com/office/drawing/2014/main" val="2831463884"/>
                    </a:ext>
                  </a:extLst>
                </a:gridCol>
                <a:gridCol w="1410390">
                  <a:extLst>
                    <a:ext uri="{9D8B030D-6E8A-4147-A177-3AD203B41FA5}">
                      <a16:colId xmlns:a16="http://schemas.microsoft.com/office/drawing/2014/main" val="366322046"/>
                    </a:ext>
                  </a:extLst>
                </a:gridCol>
                <a:gridCol w="1410390">
                  <a:extLst>
                    <a:ext uri="{9D8B030D-6E8A-4147-A177-3AD203B41FA5}">
                      <a16:colId xmlns:a16="http://schemas.microsoft.com/office/drawing/2014/main" val="129173000"/>
                    </a:ext>
                  </a:extLst>
                </a:gridCol>
                <a:gridCol w="1410390">
                  <a:extLst>
                    <a:ext uri="{9D8B030D-6E8A-4147-A177-3AD203B41FA5}">
                      <a16:colId xmlns:a16="http://schemas.microsoft.com/office/drawing/2014/main" val="2419712992"/>
                    </a:ext>
                  </a:extLst>
                </a:gridCol>
                <a:gridCol w="1410390">
                  <a:extLst>
                    <a:ext uri="{9D8B030D-6E8A-4147-A177-3AD203B41FA5}">
                      <a16:colId xmlns:a16="http://schemas.microsoft.com/office/drawing/2014/main" val="2584985606"/>
                    </a:ext>
                  </a:extLst>
                </a:gridCol>
              </a:tblGrid>
              <a:tr h="5855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Precision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Recall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F1-Score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ROC-AUC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1599705"/>
                  </a:ext>
                </a:extLst>
              </a:tr>
              <a:tr h="76909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7272787"/>
                  </a:ext>
                </a:extLst>
              </a:tr>
              <a:tr h="659876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240537"/>
                  </a:ext>
                </a:extLst>
              </a:tr>
              <a:tr h="585521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37835"/>
                  </a:ext>
                </a:extLst>
              </a:tr>
              <a:tr h="58552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96%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0.94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0.91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0.94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16782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22E8F48-EC24-7079-79E7-BB3CB9AD04C5}"/>
              </a:ext>
            </a:extLst>
          </p:cNvPr>
          <p:cNvSpPr txBox="1"/>
          <p:nvPr/>
        </p:nvSpPr>
        <p:spPr>
          <a:xfrm>
            <a:off x="486422" y="295019"/>
            <a:ext cx="449475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2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6E1DD-7E75-3299-72DA-B07ADF12D132}"/>
              </a:ext>
            </a:extLst>
          </p:cNvPr>
          <p:cNvSpPr txBox="1"/>
          <p:nvPr/>
        </p:nvSpPr>
        <p:spPr>
          <a:xfrm>
            <a:off x="655319" y="1481947"/>
            <a:ext cx="9522558" cy="9265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Model Performance Comparison Table:</a:t>
            </a:r>
          </a:p>
          <a:p>
            <a:pPr>
              <a:lnSpc>
                <a:spcPct val="150000"/>
              </a:lnSpc>
            </a:pPr>
            <a:r>
              <a:rPr lang="en-US" dirty="0"/>
              <a:t>Model is implemented on different algorithms to get the best suitable algorithm which is FNN.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F90A3-AB69-47E5-4AC1-8DD294624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bject 2">
            <a:extLst>
              <a:ext uri="{FF2B5EF4-FFF2-40B4-BE49-F238E27FC236}">
                <a16:creationId xmlns:a16="http://schemas.microsoft.com/office/drawing/2014/main" id="{19C45446-0654-0A1E-8C6F-C351D7E8C5F5}"/>
              </a:ext>
            </a:extLst>
          </p:cNvPr>
          <p:cNvSpPr txBox="1"/>
          <p:nvPr/>
        </p:nvSpPr>
        <p:spPr>
          <a:xfrm>
            <a:off x="347912" y="336167"/>
            <a:ext cx="487375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pc="-10">
                <a:solidFill>
                  <a:srgbClr val="FFFFFF"/>
                </a:solidFill>
              </a:defRPr>
            </a:lvl1pPr>
          </a:lstStyle>
          <a:p>
            <a:r>
              <a:rPr lang="en-US" sz="4200" dirty="0"/>
              <a:t>IMPLEMENTATION</a:t>
            </a:r>
          </a:p>
        </p:txBody>
      </p:sp>
      <p:sp>
        <p:nvSpPr>
          <p:cNvPr id="107" name="TextBox 4">
            <a:extLst>
              <a:ext uri="{FF2B5EF4-FFF2-40B4-BE49-F238E27FC236}">
                <a16:creationId xmlns:a16="http://schemas.microsoft.com/office/drawing/2014/main" id="{0C079EDE-A16C-18C1-AFAA-F16D2C993C4A}"/>
              </a:ext>
            </a:extLst>
          </p:cNvPr>
          <p:cNvSpPr txBox="1"/>
          <p:nvPr/>
        </p:nvSpPr>
        <p:spPr>
          <a:xfrm>
            <a:off x="347912" y="1617946"/>
            <a:ext cx="5139586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/>
            <a:r>
              <a:rPr lang="en-US" b="1" dirty="0"/>
              <a:t>Accuracy vs Epochs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717FA-9DBA-014D-B5B5-2EFFC8B8D449}"/>
              </a:ext>
            </a:extLst>
          </p:cNvPr>
          <p:cNvSpPr txBox="1"/>
          <p:nvPr/>
        </p:nvSpPr>
        <p:spPr>
          <a:xfrm>
            <a:off x="7232816" y="1652188"/>
            <a:ext cx="391363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b="1" dirty="0"/>
              <a:t>Confusion Matrix heatmap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74907-E723-5D1A-C5E9-56B09434D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362" y="2264275"/>
            <a:ext cx="4378540" cy="3853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0A899F-0AD9-2176-C782-1D3DF3A1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21" y="2183091"/>
            <a:ext cx="5139586" cy="4015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312AC1-2C4A-898E-D6A1-5D4AF99BC3A8}"/>
              </a:ext>
            </a:extLst>
          </p:cNvPr>
          <p:cNvSpPr txBox="1"/>
          <p:nvPr/>
        </p:nvSpPr>
        <p:spPr>
          <a:xfrm>
            <a:off x="479001" y="6185070"/>
            <a:ext cx="609914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Accuracy plot confirms </a:t>
            </a:r>
            <a:r>
              <a:rPr lang="en-US" b="1" dirty="0"/>
              <a:t>stable learning without overfitting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8B0E6-68BB-EBF4-A7CC-7054D33765A8}"/>
              </a:ext>
            </a:extLst>
          </p:cNvPr>
          <p:cNvSpPr txBox="1"/>
          <p:nvPr/>
        </p:nvSpPr>
        <p:spPr>
          <a:xfrm>
            <a:off x="6140061" y="6175575"/>
            <a:ext cx="609914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dirty="0"/>
              <a:t>Confusion matrix </a:t>
            </a:r>
            <a:r>
              <a:rPr lang="en-US" b="1" dirty="0"/>
              <a:t>validates classification balance</a:t>
            </a:r>
          </a:p>
        </p:txBody>
      </p:sp>
    </p:spTree>
    <p:extLst>
      <p:ext uri="{BB962C8B-B14F-4D97-AF65-F5344CB8AC3E}">
        <p14:creationId xmlns:p14="http://schemas.microsoft.com/office/powerpoint/2010/main" val="26982156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bject 2"/>
          <p:cNvSpPr txBox="1"/>
          <p:nvPr/>
        </p:nvSpPr>
        <p:spPr>
          <a:xfrm>
            <a:off x="360392" y="369785"/>
            <a:ext cx="290832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pc="-10">
                <a:solidFill>
                  <a:srgbClr val="FFFFFF"/>
                </a:solidFill>
              </a:defRPr>
            </a:lvl1pPr>
          </a:lstStyle>
          <a:p>
            <a:r>
              <a:rPr lang="en-US" sz="4200" dirty="0"/>
              <a:t>RESULTS</a:t>
            </a:r>
          </a:p>
        </p:txBody>
      </p:sp>
      <p:sp>
        <p:nvSpPr>
          <p:cNvPr id="111" name="TextBox 4"/>
          <p:cNvSpPr txBox="1"/>
          <p:nvPr/>
        </p:nvSpPr>
        <p:spPr>
          <a:xfrm>
            <a:off x="731519" y="1201035"/>
            <a:ext cx="257556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rPr lang="en-US" b="1" dirty="0"/>
              <a:t>Website Dashboard :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ECD76A-CDA6-C623-A1AD-73E0C734C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677" y="1460664"/>
            <a:ext cx="7956223" cy="49716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587F1D-28E5-77E6-DC1F-1C31B15B0452}"/>
              </a:ext>
            </a:extLst>
          </p:cNvPr>
          <p:cNvSpPr txBox="1"/>
          <p:nvPr/>
        </p:nvSpPr>
        <p:spPr>
          <a:xfrm>
            <a:off x="116656" y="1582279"/>
            <a:ext cx="3805287" cy="42043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Model integrated into a web-based dashboard.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Real-time risk predictions with color-coded risk bars.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Strategic HR recommendations like performance appraisals, salary reviews, or workload adjustments.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Department-wise attrition rates, monthly trends, and satisfaction distributions visualized.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56E33-DA43-AD0C-7FAF-4F85B2BB5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bject 2">
            <a:extLst>
              <a:ext uri="{FF2B5EF4-FFF2-40B4-BE49-F238E27FC236}">
                <a16:creationId xmlns:a16="http://schemas.microsoft.com/office/drawing/2014/main" id="{4B8022CB-73FF-385E-E583-D42808AA527A}"/>
              </a:ext>
            </a:extLst>
          </p:cNvPr>
          <p:cNvSpPr txBox="1"/>
          <p:nvPr/>
        </p:nvSpPr>
        <p:spPr>
          <a:xfrm>
            <a:off x="381413" y="327942"/>
            <a:ext cx="3728131" cy="1305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pc="-10">
                <a:solidFill>
                  <a:srgbClr val="FFFFFF"/>
                </a:solidFill>
              </a:defRPr>
            </a:lvl1pPr>
          </a:lstStyle>
          <a:p>
            <a:r>
              <a:rPr lang="en-US" sz="4200" dirty="0"/>
              <a:t>RESULTS</a:t>
            </a:r>
          </a:p>
          <a:p>
            <a:endParaRPr lang="en-US" sz="4200" dirty="0"/>
          </a:p>
        </p:txBody>
      </p:sp>
      <p:sp>
        <p:nvSpPr>
          <p:cNvPr id="111" name="TextBox 4">
            <a:extLst>
              <a:ext uri="{FF2B5EF4-FFF2-40B4-BE49-F238E27FC236}">
                <a16:creationId xmlns:a16="http://schemas.microsoft.com/office/drawing/2014/main" id="{85F8E09A-F73F-7A29-3DA1-8132BE16C602}"/>
              </a:ext>
            </a:extLst>
          </p:cNvPr>
          <p:cNvSpPr txBox="1"/>
          <p:nvPr/>
        </p:nvSpPr>
        <p:spPr>
          <a:xfrm>
            <a:off x="731519" y="1201035"/>
            <a:ext cx="257556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rPr lang="en-US" b="1" dirty="0"/>
              <a:t>Prediction :</a:t>
            </a:r>
            <a:endParaRPr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5C75E8-13E0-467C-AA5F-3A90FC725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92" y="1570367"/>
            <a:ext cx="8645304" cy="50567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839694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bject 2"/>
          <p:cNvSpPr txBox="1"/>
          <p:nvPr/>
        </p:nvSpPr>
        <p:spPr>
          <a:xfrm>
            <a:off x="276310" y="527441"/>
            <a:ext cx="687072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329D3-C5CF-D126-4BDE-1F6967160C64}"/>
              </a:ext>
            </a:extLst>
          </p:cNvPr>
          <p:cNvSpPr txBox="1"/>
          <p:nvPr/>
        </p:nvSpPr>
        <p:spPr>
          <a:xfrm>
            <a:off x="420150" y="306751"/>
            <a:ext cx="8292926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12700">
              <a:spcBef>
                <a:spcPts val="100"/>
              </a:spcBef>
              <a:defRPr spc="-10">
                <a:solidFill>
                  <a:srgbClr val="FFFFFF"/>
                </a:solidFill>
              </a:defRPr>
            </a:pPr>
            <a:r>
              <a:rPr lang="en-US" sz="4200" dirty="0"/>
              <a:t>COMPARISON</a:t>
            </a:r>
            <a:r>
              <a:rPr lang="en-US" sz="4200" spc="-45" dirty="0"/>
              <a:t> </a:t>
            </a:r>
            <a:r>
              <a:rPr lang="en-US" sz="4200" spc="0" dirty="0"/>
              <a:t>WITH</a:t>
            </a:r>
            <a:r>
              <a:rPr lang="en-US" sz="4200" spc="-45" dirty="0"/>
              <a:t> </a:t>
            </a:r>
            <a:r>
              <a:rPr lang="en-US" sz="4200" dirty="0"/>
              <a:t>EXISTING</a:t>
            </a:r>
            <a:r>
              <a:rPr lang="en-US" sz="4200" spc="-40" dirty="0"/>
              <a:t> </a:t>
            </a:r>
            <a:r>
              <a:rPr lang="en-US" sz="4200" spc="-20" dirty="0"/>
              <a:t>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967B18-E6AC-281C-4477-190D8EE9A1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35"/>
          <a:stretch/>
        </p:blipFill>
        <p:spPr bwMode="auto">
          <a:xfrm>
            <a:off x="8172991" y="1273905"/>
            <a:ext cx="3919176" cy="27684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24E304-DBD6-C33E-A38E-ECF0BDE61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504" y="4042362"/>
            <a:ext cx="3919176" cy="274808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3C9306-4B2A-A90C-6C2D-EB68F9D57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69492"/>
              </p:ext>
            </p:extLst>
          </p:nvPr>
        </p:nvGraphicFramePr>
        <p:xfrm>
          <a:off x="3003177" y="1600200"/>
          <a:ext cx="6185646" cy="5257800"/>
        </p:xfrm>
        <a:graphic>
          <a:graphicData uri="http://schemas.openxmlformats.org/drawingml/2006/table">
            <a:tbl>
              <a:tblPr/>
              <a:tblGrid>
                <a:gridCol w="2061882">
                  <a:extLst>
                    <a:ext uri="{9D8B030D-6E8A-4147-A177-3AD203B41FA5}">
                      <a16:colId xmlns:a16="http://schemas.microsoft.com/office/drawing/2014/main" val="78415570"/>
                    </a:ext>
                  </a:extLst>
                </a:gridCol>
                <a:gridCol w="2061882">
                  <a:extLst>
                    <a:ext uri="{9D8B030D-6E8A-4147-A177-3AD203B41FA5}">
                      <a16:colId xmlns:a16="http://schemas.microsoft.com/office/drawing/2014/main" val="567991926"/>
                    </a:ext>
                  </a:extLst>
                </a:gridCol>
                <a:gridCol w="2061882">
                  <a:extLst>
                    <a:ext uri="{9D8B030D-6E8A-4147-A177-3AD203B41FA5}">
                      <a16:colId xmlns:a16="http://schemas.microsoft.com/office/drawing/2014/main" val="2048249321"/>
                    </a:ext>
                  </a:extLst>
                </a:gridCol>
              </a:tblGrid>
              <a:tr h="3608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199388"/>
                  </a:ext>
                </a:extLst>
              </a:tr>
              <a:tr h="36082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90148"/>
                  </a:ext>
                </a:extLst>
              </a:tr>
              <a:tr h="51547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835733"/>
                  </a:ext>
                </a:extLst>
              </a:tr>
              <a:tr h="36082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281080"/>
                  </a:ext>
                </a:extLst>
              </a:tr>
              <a:tr h="36082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330296"/>
                  </a:ext>
                </a:extLst>
              </a:tr>
              <a:tr h="36082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014440"/>
                  </a:ext>
                </a:extLst>
              </a:tr>
              <a:tr h="51547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734012"/>
                  </a:ext>
                </a:extLst>
              </a:tr>
              <a:tr h="51547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1472742"/>
                  </a:ext>
                </a:extLst>
              </a:tr>
              <a:tr h="51547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596489"/>
                  </a:ext>
                </a:extLst>
              </a:tr>
              <a:tr h="51547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555180"/>
                  </a:ext>
                </a:extLst>
              </a:tr>
              <a:tr h="360829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452880"/>
                  </a:ext>
                </a:extLst>
              </a:tr>
              <a:tr h="515471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marL="51547" marR="51547" marT="25774" marB="257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39246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B80912-6F00-9BB2-3FD4-8A44A46FC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782766"/>
              </p:ext>
            </p:extLst>
          </p:nvPr>
        </p:nvGraphicFramePr>
        <p:xfrm>
          <a:off x="231781" y="1266105"/>
          <a:ext cx="7941210" cy="547694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6100">
                  <a:extLst>
                    <a:ext uri="{9D8B030D-6E8A-4147-A177-3AD203B41FA5}">
                      <a16:colId xmlns:a16="http://schemas.microsoft.com/office/drawing/2014/main" val="2810726465"/>
                    </a:ext>
                  </a:extLst>
                </a:gridCol>
                <a:gridCol w="2145650">
                  <a:extLst>
                    <a:ext uri="{9D8B030D-6E8A-4147-A177-3AD203B41FA5}">
                      <a16:colId xmlns:a16="http://schemas.microsoft.com/office/drawing/2014/main" val="986296080"/>
                    </a:ext>
                  </a:extLst>
                </a:gridCol>
                <a:gridCol w="3569460">
                  <a:extLst>
                    <a:ext uri="{9D8B030D-6E8A-4147-A177-3AD203B41FA5}">
                      <a16:colId xmlns:a16="http://schemas.microsoft.com/office/drawing/2014/main" val="3114723880"/>
                    </a:ext>
                  </a:extLst>
                </a:gridCol>
              </a:tblGrid>
              <a:tr h="52541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Aspect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Existing System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This Project (FNN Implementation)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5531536"/>
                  </a:ext>
                </a:extLst>
              </a:tr>
              <a:tr h="52541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Accuracy Range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85% – 92% using ML models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96% test accuracy — highest among compared models.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360453"/>
                  </a:ext>
                </a:extLst>
              </a:tr>
              <a:tr h="762283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ROC-AUC Score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0.85 – 0.91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0.94 ROC-AUC ensuring excellent classification capability.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6756227"/>
                  </a:ext>
                </a:extLst>
              </a:tr>
              <a:tr h="107990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Class Imbalance Handling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Mostly ignored or basic oversampling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SMOTE applied for balanced and fair model training.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661786"/>
                  </a:ext>
                </a:extLst>
              </a:tr>
              <a:tr h="762283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Dashboard Integration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Rare in literature; static reports or 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Live HR dashboard with risk scores and actionable insights.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542757"/>
                  </a:ext>
                </a:extLst>
              </a:tr>
              <a:tr h="1079902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Interpretability Tools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Limited </a:t>
                      </a:r>
                      <a:r>
                        <a:rPr lang="en-US" sz="1400" dirty="0" err="1"/>
                        <a:t>explainability</a:t>
                      </a:r>
                      <a:r>
                        <a:rPr lang="en-US" sz="1400" dirty="0"/>
                        <a:t>, few using SHAP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Integrated feature importance analysis and risk breakdown.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3654692"/>
                  </a:ext>
                </a:extLst>
              </a:tr>
              <a:tr h="741755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Operational Deployment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Primarily academic prototypes, not used in companies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Web-based, real-time HR prediction and decision support tool.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68567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bject 2"/>
          <p:cNvSpPr txBox="1"/>
          <p:nvPr/>
        </p:nvSpPr>
        <p:spPr>
          <a:xfrm>
            <a:off x="322030" y="359275"/>
            <a:ext cx="669204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>
                <a:solidFill>
                  <a:srgbClr val="FFFFFF"/>
                </a:solidFill>
              </a:defRPr>
            </a:pPr>
            <a:r>
              <a:rPr sz="4200" dirty="0"/>
              <a:t>Conclusion</a:t>
            </a:r>
            <a:r>
              <a:rPr sz="4200" spc="-40" dirty="0"/>
              <a:t> </a:t>
            </a:r>
            <a:r>
              <a:rPr sz="4200" dirty="0"/>
              <a:t>and</a:t>
            </a:r>
            <a:r>
              <a:rPr sz="4200" spc="-40" dirty="0"/>
              <a:t> </a:t>
            </a:r>
            <a:r>
              <a:rPr sz="4200" dirty="0"/>
              <a:t>Future</a:t>
            </a:r>
            <a:r>
              <a:rPr sz="4200" spc="-34" dirty="0"/>
              <a:t> </a:t>
            </a:r>
            <a:r>
              <a:rPr sz="4200" spc="-20" dirty="0"/>
              <a:t>Work</a:t>
            </a:r>
          </a:p>
        </p:txBody>
      </p:sp>
      <p:sp>
        <p:nvSpPr>
          <p:cNvPr id="121" name="Rectangle 1"/>
          <p:cNvSpPr txBox="1"/>
          <p:nvPr/>
        </p:nvSpPr>
        <p:spPr>
          <a:xfrm>
            <a:off x="450712" y="1350801"/>
            <a:ext cx="9662161" cy="42966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Conclusion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Deep learning-based attrition prediction achieved high accuracy and balanced performance.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The FNN model successfully identified high-risk employees with minimal false positives.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Predictive insights enable timely interventions before voluntary exits occur.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AI-enhanced HR analytics improves workforce stability and operational efficiency.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Future Work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Integrate sentiment analysis from employee surveys.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Include external job market indicators.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Test hybrid ensemble deep learning models.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Deploy as an enterprise-level HR analytics tool.</a:t>
            </a:r>
          </a:p>
        </p:txBody>
      </p:sp>
      <p:sp>
        <p:nvSpPr>
          <p:cNvPr id="122" name="Rectangle 3"/>
          <p:cNvSpPr txBox="1"/>
          <p:nvPr/>
        </p:nvSpPr>
        <p:spPr>
          <a:xfrm>
            <a:off x="322030" y="3987716"/>
            <a:ext cx="9662161" cy="230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900" b="1"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bject 2"/>
          <p:cNvSpPr/>
          <p:nvPr/>
        </p:nvSpPr>
        <p:spPr>
          <a:xfrm>
            <a:off x="866481" y="344976"/>
            <a:ext cx="8970817" cy="107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68" y="21600"/>
                </a:moveTo>
                <a:lnTo>
                  <a:pt x="432" y="21600"/>
                </a:lnTo>
                <a:lnTo>
                  <a:pt x="317" y="21471"/>
                </a:lnTo>
                <a:lnTo>
                  <a:pt x="214" y="21108"/>
                </a:lnTo>
                <a:lnTo>
                  <a:pt x="127" y="20546"/>
                </a:lnTo>
                <a:lnTo>
                  <a:pt x="59" y="19817"/>
                </a:lnTo>
                <a:lnTo>
                  <a:pt x="15" y="18957"/>
                </a:lnTo>
                <a:lnTo>
                  <a:pt x="0" y="18000"/>
                </a:lnTo>
                <a:lnTo>
                  <a:pt x="0" y="3600"/>
                </a:lnTo>
                <a:lnTo>
                  <a:pt x="15" y="2643"/>
                </a:lnTo>
                <a:lnTo>
                  <a:pt x="59" y="1783"/>
                </a:lnTo>
                <a:lnTo>
                  <a:pt x="127" y="1054"/>
                </a:lnTo>
                <a:lnTo>
                  <a:pt x="214" y="492"/>
                </a:lnTo>
                <a:lnTo>
                  <a:pt x="317" y="129"/>
                </a:lnTo>
                <a:lnTo>
                  <a:pt x="432" y="0"/>
                </a:lnTo>
                <a:lnTo>
                  <a:pt x="21168" y="0"/>
                </a:lnTo>
                <a:lnTo>
                  <a:pt x="21333" y="274"/>
                </a:lnTo>
                <a:lnTo>
                  <a:pt x="21473" y="1054"/>
                </a:lnTo>
                <a:lnTo>
                  <a:pt x="21567" y="2222"/>
                </a:lnTo>
                <a:lnTo>
                  <a:pt x="21600" y="3600"/>
                </a:lnTo>
                <a:lnTo>
                  <a:pt x="21600" y="18000"/>
                </a:lnTo>
                <a:lnTo>
                  <a:pt x="21585" y="18957"/>
                </a:lnTo>
                <a:lnTo>
                  <a:pt x="21541" y="19817"/>
                </a:lnTo>
                <a:lnTo>
                  <a:pt x="21473" y="20546"/>
                </a:lnTo>
                <a:lnTo>
                  <a:pt x="21386" y="21108"/>
                </a:lnTo>
                <a:lnTo>
                  <a:pt x="21283" y="21471"/>
                </a:lnTo>
                <a:lnTo>
                  <a:pt x="21168" y="21600"/>
                </a:lnTo>
                <a:close/>
              </a:path>
            </a:pathLst>
          </a:custGeom>
          <a:solidFill>
            <a:srgbClr val="5B9BD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5" name="object 3"/>
          <p:cNvSpPr txBox="1"/>
          <p:nvPr/>
        </p:nvSpPr>
        <p:spPr>
          <a:xfrm>
            <a:off x="1058368" y="560059"/>
            <a:ext cx="3219342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pc="-10">
                <a:solidFill>
                  <a:srgbClr val="FFFFFF"/>
                </a:solidFill>
              </a:defRPr>
            </a:lvl1pPr>
          </a:lstStyle>
          <a:p>
            <a:r>
              <a:rPr lang="en-US" sz="4200" dirty="0"/>
              <a:t>REFERENCES</a:t>
            </a:r>
          </a:p>
        </p:txBody>
      </p:sp>
      <p:sp>
        <p:nvSpPr>
          <p:cNvPr id="126" name="Rectangle 1"/>
          <p:cNvSpPr txBox="1"/>
          <p:nvPr/>
        </p:nvSpPr>
        <p:spPr>
          <a:xfrm>
            <a:off x="603314" y="1454323"/>
            <a:ext cx="11283885" cy="5201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ctr">
            <a:spAutoFit/>
          </a:bodyPr>
          <a:lstStyle/>
          <a:p>
            <a:pPr marL="0" marR="0" algn="just"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Chen, R., &amp; Park, M. (2022). "Deep Learning Models for Predicting Employee Attrition: A Case Study."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Journal of Artificial Intelligence Research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pPr marL="0" marR="0" algn="just"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Nguyen, T., Kumar, A., &amp;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Sahu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 (2023). "Improving Workforce Retention with Machine Learning and Data Analytics."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Transactions on Computational Social Systems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pPr marL="0" marR="0" algn="just"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 IBM Research Team (2023). "IBM HR Analytics Employee Attrition Dataset."</a:t>
            </a:r>
            <a:endParaRPr lang="en-US" sz="16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pPr marL="0" marR="0" algn="just"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 Sharma, K., &amp; Thomas, L. (2024). "Human Resource Analytics using Explainable AI: A Practical Guide."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ACM HR Tech Conference Proceedings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pPr marL="0" marR="0" algn="just"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[5] Gupta, S., &amp;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(2025). "Predictive HR Systems: Deep Neural Networks in Workforce Management."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 of Emerging Technologies in Data Science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pPr marL="0" marR="0" algn="just"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[6] King, J., &amp; Reddy, A. (2022). "The Role of Data Science in Employee Lifecycle Management."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Springer Human-Centered AI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pPr marL="0" marR="0" algn="just"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[7] Abadi, M., et al. (2023). "TensorFlow: A Framework for Machine Learning and Deep Learning in Practice."</a:t>
            </a:r>
            <a:endParaRPr lang="en-US" sz="16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  <a:p>
            <a:pPr marL="0" marR="0" algn="just"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[8] Chollet, F. (2024). </a:t>
            </a:r>
            <a:r>
              <a:rPr lang="en-US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 Learning with Python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2nd Edition, Manning Publications.</a:t>
            </a:r>
            <a:endParaRPr lang="en-US" sz="1600" dirty="0">
              <a:effectLst/>
              <a:latin typeface="Times New Roman" panose="02020603050405020304" pitchFamily="18" charset="0"/>
              <a:ea typeface="Arial Unicode MS" panose="020B0604020202020204" pitchFamily="34" charset="-128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bject 2"/>
          <p:cNvSpPr txBox="1">
            <a:spLocks noGrp="1"/>
          </p:cNvSpPr>
          <p:nvPr>
            <p:ph type="title"/>
          </p:nvPr>
        </p:nvSpPr>
        <p:spPr>
          <a:xfrm>
            <a:off x="2292284" y="2779506"/>
            <a:ext cx="7607431" cy="129898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845185" marR="5080" indent="-833120" algn="ctr">
              <a:spcBef>
                <a:spcPts val="100"/>
              </a:spcBef>
              <a:defRPr sz="9600" spc="-700">
                <a:solidFill>
                  <a:srgbClr val="71A1D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spc="300" dirty="0"/>
              <a:t>THANK</a:t>
            </a:r>
            <a:r>
              <a:rPr lang="en-US" b="1" spc="300" dirty="0"/>
              <a:t> </a:t>
            </a:r>
            <a:r>
              <a:rPr b="1" spc="300" dirty="0"/>
              <a:t>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2"/>
          <p:cNvSpPr/>
          <p:nvPr/>
        </p:nvSpPr>
        <p:spPr>
          <a:xfrm>
            <a:off x="706342" y="331963"/>
            <a:ext cx="9315203" cy="1031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01" y="21600"/>
                </a:moveTo>
                <a:lnTo>
                  <a:pt x="399" y="21600"/>
                </a:lnTo>
                <a:lnTo>
                  <a:pt x="293" y="21471"/>
                </a:lnTo>
                <a:lnTo>
                  <a:pt x="197" y="21109"/>
                </a:lnTo>
                <a:lnTo>
                  <a:pt x="117" y="20546"/>
                </a:lnTo>
                <a:lnTo>
                  <a:pt x="54" y="19817"/>
                </a:lnTo>
                <a:lnTo>
                  <a:pt x="14" y="18957"/>
                </a:lnTo>
                <a:lnTo>
                  <a:pt x="0" y="18000"/>
                </a:lnTo>
                <a:lnTo>
                  <a:pt x="0" y="3600"/>
                </a:lnTo>
                <a:lnTo>
                  <a:pt x="14" y="2643"/>
                </a:lnTo>
                <a:lnTo>
                  <a:pt x="54" y="1783"/>
                </a:lnTo>
                <a:lnTo>
                  <a:pt x="117" y="1054"/>
                </a:lnTo>
                <a:lnTo>
                  <a:pt x="197" y="491"/>
                </a:lnTo>
                <a:lnTo>
                  <a:pt x="293" y="129"/>
                </a:lnTo>
                <a:lnTo>
                  <a:pt x="399" y="0"/>
                </a:lnTo>
                <a:lnTo>
                  <a:pt x="21201" y="0"/>
                </a:lnTo>
                <a:lnTo>
                  <a:pt x="21354" y="274"/>
                </a:lnTo>
                <a:lnTo>
                  <a:pt x="21483" y="1054"/>
                </a:lnTo>
                <a:lnTo>
                  <a:pt x="21570" y="2222"/>
                </a:lnTo>
                <a:lnTo>
                  <a:pt x="21600" y="3600"/>
                </a:lnTo>
                <a:lnTo>
                  <a:pt x="21600" y="18000"/>
                </a:lnTo>
                <a:lnTo>
                  <a:pt x="21586" y="18957"/>
                </a:lnTo>
                <a:lnTo>
                  <a:pt x="21546" y="19817"/>
                </a:lnTo>
                <a:lnTo>
                  <a:pt x="21483" y="20546"/>
                </a:lnTo>
                <a:lnTo>
                  <a:pt x="21403" y="21109"/>
                </a:lnTo>
                <a:lnTo>
                  <a:pt x="21307" y="21471"/>
                </a:lnTo>
                <a:lnTo>
                  <a:pt x="21201" y="21600"/>
                </a:lnTo>
                <a:close/>
              </a:path>
            </a:pathLst>
          </a:custGeom>
          <a:solidFill>
            <a:srgbClr val="599BD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9" name="object 3"/>
          <p:cNvSpPr txBox="1">
            <a:spLocks noGrp="1"/>
          </p:cNvSpPr>
          <p:nvPr>
            <p:ph type="title"/>
          </p:nvPr>
        </p:nvSpPr>
        <p:spPr>
          <a:xfrm>
            <a:off x="1037770" y="507280"/>
            <a:ext cx="3316515" cy="68072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indent="12700">
              <a:spcBef>
                <a:spcPts val="100"/>
              </a:spcBef>
              <a:defRPr sz="4300" spc="-100"/>
            </a:lvl1pPr>
          </a:lstStyle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80" name="TextBox 4"/>
          <p:cNvSpPr txBox="1"/>
          <p:nvPr/>
        </p:nvSpPr>
        <p:spPr>
          <a:xfrm>
            <a:off x="1037771" y="1678577"/>
            <a:ext cx="6690362" cy="424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Employee attrition refers to the gradual reduction in workforce when employees leave and are not replaced.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High attrition disrupts business operations, increases hiring and training costs, and reduces organizational efficiency.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Traditional HR methods are reactive, relying on exit interviews and historical records.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Predictive analytics with machine learning and deep learning offers proactive identification of at-risk employees.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This project applies a Feedforward Neural Network (FNN) model on structured HR datasets to forecast attrition risk and recommend early interventions.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6AB61-5175-9D99-7780-0ECF720CA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858" y="2003260"/>
            <a:ext cx="3807375" cy="35509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2"/>
          <p:cNvSpPr/>
          <p:nvPr/>
        </p:nvSpPr>
        <p:spPr>
          <a:xfrm>
            <a:off x="838200" y="368317"/>
            <a:ext cx="8795286" cy="13191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60" y="21600"/>
                </a:moveTo>
                <a:lnTo>
                  <a:pt x="540" y="21600"/>
                </a:lnTo>
                <a:lnTo>
                  <a:pt x="431" y="21527"/>
                </a:lnTo>
                <a:lnTo>
                  <a:pt x="330" y="21317"/>
                </a:lnTo>
                <a:lnTo>
                  <a:pt x="238" y="20985"/>
                </a:lnTo>
                <a:lnTo>
                  <a:pt x="158" y="20546"/>
                </a:lnTo>
                <a:lnTo>
                  <a:pt x="92" y="20013"/>
                </a:lnTo>
                <a:lnTo>
                  <a:pt x="42" y="19401"/>
                </a:lnTo>
                <a:lnTo>
                  <a:pt x="11" y="18725"/>
                </a:lnTo>
                <a:lnTo>
                  <a:pt x="0" y="18000"/>
                </a:lnTo>
                <a:lnTo>
                  <a:pt x="0" y="3600"/>
                </a:lnTo>
                <a:lnTo>
                  <a:pt x="11" y="2875"/>
                </a:lnTo>
                <a:lnTo>
                  <a:pt x="42" y="2199"/>
                </a:lnTo>
                <a:lnTo>
                  <a:pt x="92" y="1587"/>
                </a:lnTo>
                <a:lnTo>
                  <a:pt x="158" y="1054"/>
                </a:lnTo>
                <a:lnTo>
                  <a:pt x="238" y="615"/>
                </a:lnTo>
                <a:lnTo>
                  <a:pt x="330" y="283"/>
                </a:lnTo>
                <a:lnTo>
                  <a:pt x="431" y="73"/>
                </a:lnTo>
                <a:lnTo>
                  <a:pt x="540" y="0"/>
                </a:lnTo>
                <a:lnTo>
                  <a:pt x="21060" y="0"/>
                </a:lnTo>
                <a:lnTo>
                  <a:pt x="21166" y="70"/>
                </a:lnTo>
                <a:lnTo>
                  <a:pt x="21267" y="274"/>
                </a:lnTo>
                <a:lnTo>
                  <a:pt x="21360" y="605"/>
                </a:lnTo>
                <a:lnTo>
                  <a:pt x="21442" y="1054"/>
                </a:lnTo>
                <a:lnTo>
                  <a:pt x="21509" y="1603"/>
                </a:lnTo>
                <a:lnTo>
                  <a:pt x="21559" y="2222"/>
                </a:lnTo>
                <a:lnTo>
                  <a:pt x="21590" y="2894"/>
                </a:lnTo>
                <a:lnTo>
                  <a:pt x="21600" y="3600"/>
                </a:lnTo>
                <a:lnTo>
                  <a:pt x="21600" y="18000"/>
                </a:lnTo>
                <a:lnTo>
                  <a:pt x="21589" y="18725"/>
                </a:lnTo>
                <a:lnTo>
                  <a:pt x="21558" y="19401"/>
                </a:lnTo>
                <a:lnTo>
                  <a:pt x="21508" y="20013"/>
                </a:lnTo>
                <a:lnTo>
                  <a:pt x="21442" y="20546"/>
                </a:lnTo>
                <a:lnTo>
                  <a:pt x="21362" y="20985"/>
                </a:lnTo>
                <a:lnTo>
                  <a:pt x="21270" y="21317"/>
                </a:lnTo>
                <a:lnTo>
                  <a:pt x="21169" y="21527"/>
                </a:lnTo>
                <a:lnTo>
                  <a:pt x="21060" y="21600"/>
                </a:lnTo>
                <a:close/>
              </a:path>
            </a:pathLst>
          </a:custGeom>
          <a:solidFill>
            <a:srgbClr val="599BD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0" name="object 3"/>
          <p:cNvSpPr txBox="1">
            <a:spLocks noGrp="1"/>
          </p:cNvSpPr>
          <p:nvPr>
            <p:ph type="title"/>
          </p:nvPr>
        </p:nvSpPr>
        <p:spPr>
          <a:xfrm>
            <a:off x="955936" y="356408"/>
            <a:ext cx="3711576" cy="1050212"/>
          </a:xfrm>
          <a:prstGeom prst="rect">
            <a:avLst/>
          </a:prstGeom>
        </p:spPr>
        <p:txBody>
          <a:bodyPr/>
          <a:lstStyle>
            <a:lvl1pPr indent="156210">
              <a:spcBef>
                <a:spcPts val="100"/>
              </a:spcBef>
              <a:defRPr spc="-99"/>
            </a:lvl1pPr>
          </a:lstStyle>
          <a:p>
            <a:r>
              <a:rPr lang="en-US" dirty="0"/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5CFE4-2D76-9D17-ADCE-E8939827556C}"/>
              </a:ext>
            </a:extLst>
          </p:cNvPr>
          <p:cNvSpPr txBox="1"/>
          <p:nvPr/>
        </p:nvSpPr>
        <p:spPr>
          <a:xfrm>
            <a:off x="600891" y="2072639"/>
            <a:ext cx="9831978" cy="25885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u="sng" dirty="0"/>
              <a:t>The Main Objectives of the Project involves: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Predict Employee Attrition</a:t>
            </a:r>
            <a:r>
              <a:rPr lang="en-US" dirty="0"/>
              <a:t> using a deep learning-based Feedforward Neural Network (FNN).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Analyze key factors</a:t>
            </a:r>
            <a:r>
              <a:rPr lang="en-US" dirty="0"/>
              <a:t> like job satisfaction, salary, career growth, and performance.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Handle class imbalance</a:t>
            </a:r>
            <a:r>
              <a:rPr lang="en-US" dirty="0"/>
              <a:t> with Synthetic Minority Oversampling Technique (SMOTE).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Provide real-time insights</a:t>
            </a:r>
            <a:r>
              <a:rPr lang="en-US" dirty="0"/>
              <a:t> through an interactive, user-friendly HR dashboard.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Enhance employee retention</a:t>
            </a:r>
            <a:r>
              <a:rPr lang="en-US" dirty="0"/>
              <a:t> by enabling proactive, data-driven decisions.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ject 2"/>
          <p:cNvSpPr txBox="1">
            <a:spLocks noGrp="1"/>
          </p:cNvSpPr>
          <p:nvPr>
            <p:ph type="title"/>
          </p:nvPr>
        </p:nvSpPr>
        <p:spPr>
          <a:xfrm>
            <a:off x="955935" y="356408"/>
            <a:ext cx="4662439" cy="1050212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12700">
              <a:spcBef>
                <a:spcPts val="100"/>
              </a:spcBef>
              <a:defRPr sz="4200" spc="-100"/>
            </a:pPr>
            <a:r>
              <a:rPr lang="en-US" dirty="0"/>
              <a:t>LITERATURE</a:t>
            </a:r>
            <a:r>
              <a:rPr lang="en-US" spc="-200" dirty="0"/>
              <a:t> </a:t>
            </a:r>
            <a:r>
              <a:rPr lang="en-US" dirty="0"/>
              <a:t>SURVEY</a:t>
            </a:r>
          </a:p>
        </p:txBody>
      </p:sp>
      <p:sp>
        <p:nvSpPr>
          <p:cNvPr id="84" name="Rectangle 1"/>
          <p:cNvSpPr txBox="1"/>
          <p:nvPr/>
        </p:nvSpPr>
        <p:spPr>
          <a:xfrm>
            <a:off x="1001656" y="3075294"/>
            <a:ext cx="794422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just">
              <a:buSzPct val="100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A16D87-37D2-A59D-942C-E5C7D75D8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6216"/>
              </p:ext>
            </p:extLst>
          </p:nvPr>
        </p:nvGraphicFramePr>
        <p:xfrm>
          <a:off x="312007" y="1555531"/>
          <a:ext cx="11606724" cy="46518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39737">
                  <a:extLst>
                    <a:ext uri="{9D8B030D-6E8A-4147-A177-3AD203B41FA5}">
                      <a16:colId xmlns:a16="http://schemas.microsoft.com/office/drawing/2014/main" val="2959401115"/>
                    </a:ext>
                  </a:extLst>
                </a:gridCol>
                <a:gridCol w="938722">
                  <a:extLst>
                    <a:ext uri="{9D8B030D-6E8A-4147-A177-3AD203B41FA5}">
                      <a16:colId xmlns:a16="http://schemas.microsoft.com/office/drawing/2014/main" val="1542465738"/>
                    </a:ext>
                  </a:extLst>
                </a:gridCol>
                <a:gridCol w="3364586">
                  <a:extLst>
                    <a:ext uri="{9D8B030D-6E8A-4147-A177-3AD203B41FA5}">
                      <a16:colId xmlns:a16="http://schemas.microsoft.com/office/drawing/2014/main" val="3661584980"/>
                    </a:ext>
                  </a:extLst>
                </a:gridCol>
                <a:gridCol w="3254633">
                  <a:extLst>
                    <a:ext uri="{9D8B030D-6E8A-4147-A177-3AD203B41FA5}">
                      <a16:colId xmlns:a16="http://schemas.microsoft.com/office/drawing/2014/main" val="1743502852"/>
                    </a:ext>
                  </a:extLst>
                </a:gridCol>
                <a:gridCol w="2609046">
                  <a:extLst>
                    <a:ext uri="{9D8B030D-6E8A-4147-A177-3AD203B41FA5}">
                      <a16:colId xmlns:a16="http://schemas.microsoft.com/office/drawing/2014/main" val="3620336116"/>
                    </a:ext>
                  </a:extLst>
                </a:gridCol>
              </a:tblGrid>
              <a:tr h="37974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Author(s)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Contribution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Remarks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Publications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01719"/>
                  </a:ext>
                </a:extLst>
              </a:tr>
              <a:tr h="1234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Chen &amp; Park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Introduced ANN for attrition prediction with dropout and regularization.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Achieved 90%+ accuracy but lacked deployment features and interpretability.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International Journal of AI Research (Vol. 8, No. 2)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242368"/>
                  </a:ext>
                </a:extLst>
              </a:tr>
              <a:tr h="15189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Nguyen, Kumar &amp; </a:t>
                      </a:r>
                      <a:r>
                        <a:rPr lang="en-US" dirty="0" err="1"/>
                        <a:t>Sahu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Applied Random Forest and Gradient Boosting models for workforce churn prediction.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Outperformed Logistic Regression but struggled with </a:t>
                      </a:r>
                      <a:r>
                        <a:rPr lang="en-US" dirty="0" err="1"/>
                        <a:t>explainability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Proceedings of IEEE ICMLA (Vol. 11)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784857"/>
                  </a:ext>
                </a:extLst>
              </a:tr>
              <a:tr h="15189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Gupta &amp; Basu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Developed a deep learning HR system using batch normalization and real-world datasets.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Discussed future integration with business intelligence tools for strategic retention planning.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Journal of Data Science &amp; AI (Vol. 13, No. 1)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39635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A2F05-ACC3-7C72-4334-3043A04DF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ject 2">
            <a:extLst>
              <a:ext uri="{FF2B5EF4-FFF2-40B4-BE49-F238E27FC236}">
                <a16:creationId xmlns:a16="http://schemas.microsoft.com/office/drawing/2014/main" id="{3C55A88C-0F57-57B4-0591-28D8525F35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5936" y="356408"/>
            <a:ext cx="4719650" cy="1050212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12700">
              <a:spcBef>
                <a:spcPts val="100"/>
              </a:spcBef>
              <a:defRPr sz="4200" spc="-100"/>
            </a:pPr>
            <a:r>
              <a:rPr lang="en-US" dirty="0"/>
              <a:t>LITERATURE</a:t>
            </a:r>
            <a:r>
              <a:rPr lang="en-US" spc="-200" dirty="0"/>
              <a:t> </a:t>
            </a:r>
            <a:r>
              <a:rPr lang="en-US" dirty="0"/>
              <a:t>SURVEY</a:t>
            </a:r>
          </a:p>
        </p:txBody>
      </p:sp>
      <p:sp>
        <p:nvSpPr>
          <p:cNvPr id="84" name="Rectangle 1">
            <a:extLst>
              <a:ext uri="{FF2B5EF4-FFF2-40B4-BE49-F238E27FC236}">
                <a16:creationId xmlns:a16="http://schemas.microsoft.com/office/drawing/2014/main" id="{9A14D19B-561A-92D5-068D-38DB9778E768}"/>
              </a:ext>
            </a:extLst>
          </p:cNvPr>
          <p:cNvSpPr txBox="1"/>
          <p:nvPr/>
        </p:nvSpPr>
        <p:spPr>
          <a:xfrm>
            <a:off x="1001656" y="3075294"/>
            <a:ext cx="794422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just">
              <a:buSzPct val="100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57AC3E-5BD5-292F-C588-2E5DCA15D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274279"/>
              </p:ext>
            </p:extLst>
          </p:nvPr>
        </p:nvGraphicFramePr>
        <p:xfrm>
          <a:off x="381976" y="1566040"/>
          <a:ext cx="11428048" cy="448791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94842">
                  <a:extLst>
                    <a:ext uri="{9D8B030D-6E8A-4147-A177-3AD203B41FA5}">
                      <a16:colId xmlns:a16="http://schemas.microsoft.com/office/drawing/2014/main" val="2959401115"/>
                    </a:ext>
                  </a:extLst>
                </a:gridCol>
                <a:gridCol w="1331612">
                  <a:extLst>
                    <a:ext uri="{9D8B030D-6E8A-4147-A177-3AD203B41FA5}">
                      <a16:colId xmlns:a16="http://schemas.microsoft.com/office/drawing/2014/main" val="1542465738"/>
                    </a:ext>
                  </a:extLst>
                </a:gridCol>
                <a:gridCol w="3442705">
                  <a:extLst>
                    <a:ext uri="{9D8B030D-6E8A-4147-A177-3AD203B41FA5}">
                      <a16:colId xmlns:a16="http://schemas.microsoft.com/office/drawing/2014/main" val="3661584980"/>
                    </a:ext>
                  </a:extLst>
                </a:gridCol>
                <a:gridCol w="2630746">
                  <a:extLst>
                    <a:ext uri="{9D8B030D-6E8A-4147-A177-3AD203B41FA5}">
                      <a16:colId xmlns:a16="http://schemas.microsoft.com/office/drawing/2014/main" val="1743502852"/>
                    </a:ext>
                  </a:extLst>
                </a:gridCol>
                <a:gridCol w="2428143">
                  <a:extLst>
                    <a:ext uri="{9D8B030D-6E8A-4147-A177-3AD203B41FA5}">
                      <a16:colId xmlns:a16="http://schemas.microsoft.com/office/drawing/2014/main" val="2474293432"/>
                    </a:ext>
                  </a:extLst>
                </a:gridCol>
              </a:tblGrid>
              <a:tr h="3772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Author(s)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Contribution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Remarks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01719"/>
                  </a:ext>
                </a:extLst>
              </a:tr>
              <a:tr h="1459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Zhang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Investigated sensitive attrition scoring using advanced neural networks with improved feature selection methods.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Reported higher classification accuracy with strategic feature optimization.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IEEE Transactions on Computational Intelligence (Vol. 16, No. 2)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242368"/>
                  </a:ext>
                </a:extLst>
              </a:tr>
              <a:tr h="128131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Abadi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Showcased TensorFlow’s capabilities for scalable deep learning applications in HR analytics.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Emphasized fast deployment and model tuning.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Journal of Software Engineering (Vol. 10, No. 4)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784857"/>
                  </a:ext>
                </a:extLst>
              </a:tr>
              <a:tr h="136634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Sharma &amp; Thomas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Highlighted the importance of Explainable AI using SHAP to improve HR interpretability.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Useful for larger setups, but complex for small enterprises.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International Conference on AI for Business (ICAB 2024)</a:t>
                      </a: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396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55201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471C4-53BE-CADE-0CC7-9C3A97C5A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object 2">
            <a:extLst>
              <a:ext uri="{FF2B5EF4-FFF2-40B4-BE49-F238E27FC236}">
                <a16:creationId xmlns:a16="http://schemas.microsoft.com/office/drawing/2014/main" id="{ABB9E9EE-BF0E-7A8E-2A03-39FAF71AC2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5936" y="356408"/>
            <a:ext cx="4887816" cy="1050212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12700">
              <a:spcBef>
                <a:spcPts val="100"/>
              </a:spcBef>
              <a:defRPr sz="4200" spc="-100"/>
            </a:pPr>
            <a:r>
              <a:rPr lang="en-US" dirty="0"/>
              <a:t>LITERATURE</a:t>
            </a:r>
            <a:r>
              <a:rPr lang="en-US" spc="-200" dirty="0"/>
              <a:t> </a:t>
            </a:r>
            <a:r>
              <a:rPr lang="en-US" dirty="0"/>
              <a:t>SURVEY</a:t>
            </a:r>
          </a:p>
        </p:txBody>
      </p:sp>
      <p:sp>
        <p:nvSpPr>
          <p:cNvPr id="84" name="Rectangle 1">
            <a:extLst>
              <a:ext uri="{FF2B5EF4-FFF2-40B4-BE49-F238E27FC236}">
                <a16:creationId xmlns:a16="http://schemas.microsoft.com/office/drawing/2014/main" id="{9E07FC2A-5D9A-A861-4E36-C02BFEFF4608}"/>
              </a:ext>
            </a:extLst>
          </p:cNvPr>
          <p:cNvSpPr txBox="1"/>
          <p:nvPr/>
        </p:nvSpPr>
        <p:spPr>
          <a:xfrm>
            <a:off x="1001656" y="3075294"/>
            <a:ext cx="794422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just">
              <a:buSzPct val="100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5EE4A7-03E0-5AAC-B005-057A16302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22815"/>
              </p:ext>
            </p:extLst>
          </p:nvPr>
        </p:nvGraphicFramePr>
        <p:xfrm>
          <a:off x="609600" y="1584961"/>
          <a:ext cx="11059886" cy="4632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959401115"/>
                    </a:ext>
                  </a:extLst>
                </a:gridCol>
                <a:gridCol w="1846217">
                  <a:extLst>
                    <a:ext uri="{9D8B030D-6E8A-4147-A177-3AD203B41FA5}">
                      <a16:colId xmlns:a16="http://schemas.microsoft.com/office/drawing/2014/main" val="1542465738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3661584980"/>
                    </a:ext>
                  </a:extLst>
                </a:gridCol>
                <a:gridCol w="3300549">
                  <a:extLst>
                    <a:ext uri="{9D8B030D-6E8A-4147-A177-3AD203B41FA5}">
                      <a16:colId xmlns:a16="http://schemas.microsoft.com/office/drawing/2014/main" val="1743502852"/>
                    </a:ext>
                  </a:extLst>
                </a:gridCol>
              </a:tblGrid>
              <a:tr h="3782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Author(s)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Year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Contribution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Remarks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9101719"/>
                  </a:ext>
                </a:extLst>
              </a:tr>
              <a:tr h="12291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Chollet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Demonstrated practical deep learning applications with Keras for tasks like attrition prediction.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Provided foundational techniques relevant to this project’s model development.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0242368"/>
                  </a:ext>
                </a:extLst>
              </a:tr>
              <a:tr h="1512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Zhang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Investigated sensitive attrition scoring using advanced neural networks with improved feature selection methods.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Reported higher classification accuracy with strategic feature optimization.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784857"/>
                  </a:ext>
                </a:extLst>
              </a:tr>
              <a:tr h="151280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Williams &amp; Patel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Proposed an ensemble stacking model combining decision trees and deep learning for HR attrition forecasting.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Achieved improved accuracy and reduced overfitting, but lacked built-in HR policy recommendation features.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396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5082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object 2"/>
          <p:cNvSpPr/>
          <p:nvPr/>
        </p:nvSpPr>
        <p:spPr>
          <a:xfrm>
            <a:off x="261256" y="365124"/>
            <a:ext cx="10569039" cy="1268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68" y="21600"/>
                </a:moveTo>
                <a:lnTo>
                  <a:pt x="432" y="21600"/>
                </a:lnTo>
                <a:lnTo>
                  <a:pt x="333" y="21505"/>
                </a:lnTo>
                <a:lnTo>
                  <a:pt x="242" y="21234"/>
                </a:lnTo>
                <a:lnTo>
                  <a:pt x="162" y="20809"/>
                </a:lnTo>
                <a:lnTo>
                  <a:pt x="95" y="20252"/>
                </a:lnTo>
                <a:lnTo>
                  <a:pt x="44" y="19583"/>
                </a:lnTo>
                <a:lnTo>
                  <a:pt x="11" y="18825"/>
                </a:lnTo>
                <a:lnTo>
                  <a:pt x="0" y="18000"/>
                </a:lnTo>
                <a:lnTo>
                  <a:pt x="0" y="3600"/>
                </a:lnTo>
                <a:lnTo>
                  <a:pt x="11" y="2775"/>
                </a:lnTo>
                <a:lnTo>
                  <a:pt x="44" y="2017"/>
                </a:lnTo>
                <a:lnTo>
                  <a:pt x="95" y="1348"/>
                </a:lnTo>
                <a:lnTo>
                  <a:pt x="162" y="791"/>
                </a:lnTo>
                <a:lnTo>
                  <a:pt x="242" y="366"/>
                </a:lnTo>
                <a:lnTo>
                  <a:pt x="333" y="95"/>
                </a:lnTo>
                <a:lnTo>
                  <a:pt x="432" y="0"/>
                </a:lnTo>
                <a:lnTo>
                  <a:pt x="21168" y="0"/>
                </a:lnTo>
                <a:lnTo>
                  <a:pt x="21253" y="70"/>
                </a:lnTo>
                <a:lnTo>
                  <a:pt x="21333" y="274"/>
                </a:lnTo>
                <a:lnTo>
                  <a:pt x="21408" y="605"/>
                </a:lnTo>
                <a:lnTo>
                  <a:pt x="21473" y="1054"/>
                </a:lnTo>
                <a:lnTo>
                  <a:pt x="21527" y="1603"/>
                </a:lnTo>
                <a:lnTo>
                  <a:pt x="21567" y="2222"/>
                </a:lnTo>
                <a:lnTo>
                  <a:pt x="21592" y="2894"/>
                </a:lnTo>
                <a:lnTo>
                  <a:pt x="21600" y="3600"/>
                </a:lnTo>
                <a:lnTo>
                  <a:pt x="21600" y="18000"/>
                </a:lnTo>
                <a:lnTo>
                  <a:pt x="21589" y="18825"/>
                </a:lnTo>
                <a:lnTo>
                  <a:pt x="21556" y="19583"/>
                </a:lnTo>
                <a:lnTo>
                  <a:pt x="21505" y="20252"/>
                </a:lnTo>
                <a:lnTo>
                  <a:pt x="21438" y="20809"/>
                </a:lnTo>
                <a:lnTo>
                  <a:pt x="21358" y="21234"/>
                </a:lnTo>
                <a:lnTo>
                  <a:pt x="21267" y="21505"/>
                </a:lnTo>
                <a:lnTo>
                  <a:pt x="21168" y="21600"/>
                </a:lnTo>
                <a:close/>
              </a:path>
            </a:pathLst>
          </a:custGeom>
          <a:solidFill>
            <a:srgbClr val="5B9BD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4" name="object 3"/>
          <p:cNvSpPr txBox="1"/>
          <p:nvPr/>
        </p:nvSpPr>
        <p:spPr>
          <a:xfrm>
            <a:off x="688157" y="583475"/>
            <a:ext cx="740004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10">
                <a:solidFill>
                  <a:srgbClr val="FFFFFF"/>
                </a:solidFill>
              </a:defRPr>
            </a:pPr>
            <a:r>
              <a:rPr lang="en-US" sz="4200" dirty="0"/>
              <a:t>SYSTEM</a:t>
            </a:r>
            <a:r>
              <a:rPr lang="en-US" sz="4200" spc="-60" dirty="0"/>
              <a:t> </a:t>
            </a:r>
            <a:r>
              <a:rPr lang="en-US" sz="4200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07D53-4C89-1DA1-6375-8B03B3F04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46" y="1726380"/>
            <a:ext cx="10656908" cy="476649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object 2"/>
          <p:cNvSpPr/>
          <p:nvPr/>
        </p:nvSpPr>
        <p:spPr>
          <a:xfrm>
            <a:off x="838199" y="365124"/>
            <a:ext cx="10596513" cy="1055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68" y="21600"/>
                </a:moveTo>
                <a:lnTo>
                  <a:pt x="432" y="21600"/>
                </a:lnTo>
                <a:lnTo>
                  <a:pt x="317" y="21471"/>
                </a:lnTo>
                <a:lnTo>
                  <a:pt x="214" y="21108"/>
                </a:lnTo>
                <a:lnTo>
                  <a:pt x="127" y="20546"/>
                </a:lnTo>
                <a:lnTo>
                  <a:pt x="59" y="19817"/>
                </a:lnTo>
                <a:lnTo>
                  <a:pt x="15" y="18957"/>
                </a:lnTo>
                <a:lnTo>
                  <a:pt x="0" y="18000"/>
                </a:lnTo>
                <a:lnTo>
                  <a:pt x="0" y="3600"/>
                </a:lnTo>
                <a:lnTo>
                  <a:pt x="15" y="2643"/>
                </a:lnTo>
                <a:lnTo>
                  <a:pt x="59" y="1783"/>
                </a:lnTo>
                <a:lnTo>
                  <a:pt x="127" y="1054"/>
                </a:lnTo>
                <a:lnTo>
                  <a:pt x="214" y="492"/>
                </a:lnTo>
                <a:lnTo>
                  <a:pt x="317" y="129"/>
                </a:lnTo>
                <a:lnTo>
                  <a:pt x="432" y="0"/>
                </a:lnTo>
                <a:lnTo>
                  <a:pt x="21168" y="0"/>
                </a:lnTo>
                <a:lnTo>
                  <a:pt x="21333" y="274"/>
                </a:lnTo>
                <a:lnTo>
                  <a:pt x="21473" y="1054"/>
                </a:lnTo>
                <a:lnTo>
                  <a:pt x="21567" y="2222"/>
                </a:lnTo>
                <a:lnTo>
                  <a:pt x="21600" y="3600"/>
                </a:lnTo>
                <a:lnTo>
                  <a:pt x="21600" y="18000"/>
                </a:lnTo>
                <a:lnTo>
                  <a:pt x="21585" y="18957"/>
                </a:lnTo>
                <a:lnTo>
                  <a:pt x="21541" y="19817"/>
                </a:lnTo>
                <a:lnTo>
                  <a:pt x="21473" y="20546"/>
                </a:lnTo>
                <a:lnTo>
                  <a:pt x="21386" y="21108"/>
                </a:lnTo>
                <a:lnTo>
                  <a:pt x="21283" y="21471"/>
                </a:lnTo>
                <a:lnTo>
                  <a:pt x="21168" y="21600"/>
                </a:lnTo>
                <a:close/>
              </a:path>
            </a:pathLst>
          </a:custGeom>
          <a:solidFill>
            <a:srgbClr val="5B9BD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object 3"/>
          <p:cNvSpPr txBox="1"/>
          <p:nvPr/>
        </p:nvSpPr>
        <p:spPr>
          <a:xfrm>
            <a:off x="1015298" y="542285"/>
            <a:ext cx="4092729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pc="-10">
                <a:solidFill>
                  <a:srgbClr val="FFFFFF"/>
                </a:solidFill>
              </a:defRPr>
            </a:lvl1pPr>
          </a:lstStyle>
          <a:p>
            <a:r>
              <a:rPr lang="en-US" sz="4200" dirty="0"/>
              <a:t>METHODOLOGY</a:t>
            </a:r>
          </a:p>
        </p:txBody>
      </p:sp>
      <p:sp>
        <p:nvSpPr>
          <p:cNvPr id="103" name="TextBox 4"/>
          <p:cNvSpPr txBox="1"/>
          <p:nvPr/>
        </p:nvSpPr>
        <p:spPr>
          <a:xfrm>
            <a:off x="838199" y="1603005"/>
            <a:ext cx="6905734" cy="503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Dataset includes </a:t>
            </a:r>
            <a:r>
              <a:rPr lang="en-US" b="1" dirty="0"/>
              <a:t>15+ HR attributes</a:t>
            </a:r>
            <a:r>
              <a:rPr lang="en-US" dirty="0"/>
              <a:t> — job role, salary, job satisfaction, overtime, work-life balance.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/>
              <a:t>Missing values</a:t>
            </a:r>
            <a:r>
              <a:rPr lang="en-US" dirty="0"/>
              <a:t> imputed using </a:t>
            </a:r>
            <a:r>
              <a:rPr lang="en-US" b="1" dirty="0"/>
              <a:t>median</a:t>
            </a:r>
            <a:r>
              <a:rPr lang="en-US" dirty="0"/>
              <a:t> for </a:t>
            </a:r>
            <a:r>
              <a:rPr lang="en-US" dirty="0" err="1"/>
              <a:t>numerics</a:t>
            </a:r>
            <a:r>
              <a:rPr lang="en-US" dirty="0"/>
              <a:t> and </a:t>
            </a:r>
            <a:r>
              <a:rPr lang="en-US" b="1" dirty="0"/>
              <a:t>mode</a:t>
            </a:r>
            <a:r>
              <a:rPr lang="en-US" dirty="0"/>
              <a:t> for </a:t>
            </a:r>
            <a:r>
              <a:rPr lang="en-US" dirty="0" err="1"/>
              <a:t>categoricals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/>
              <a:t>Outliers detected</a:t>
            </a:r>
            <a:r>
              <a:rPr lang="en-US" dirty="0"/>
              <a:t> with boxplots &amp; Z-score, handled by removal/capping.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/>
              <a:t>One-Hot Encoding</a:t>
            </a:r>
            <a:r>
              <a:rPr lang="en-US" dirty="0"/>
              <a:t> applied to convert categorical data into numerical.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All numeric features </a:t>
            </a:r>
            <a:r>
              <a:rPr lang="en-US" b="1" dirty="0"/>
              <a:t>standardized using Z-score normalization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/>
              <a:t>SMOTE technique</a:t>
            </a:r>
            <a:r>
              <a:rPr lang="en-US" dirty="0"/>
              <a:t> used to handle class imbalance by oversampling minority cases.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Derived new features like </a:t>
            </a:r>
            <a:r>
              <a:rPr lang="en-US" b="1" dirty="0"/>
              <a:t>experience levels</a:t>
            </a:r>
            <a:r>
              <a:rPr lang="en-US" dirty="0"/>
              <a:t> and </a:t>
            </a:r>
            <a:r>
              <a:rPr lang="en-US" b="1" dirty="0"/>
              <a:t>tenure categories</a:t>
            </a:r>
            <a:r>
              <a:rPr lang="en-US" dirty="0"/>
              <a:t> to improve model learning.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042EB3-4D12-36D5-3ED8-A8E9383FD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933" y="1944792"/>
            <a:ext cx="4152696" cy="371413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87CD0-216A-FDFF-E711-0506E8BCF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object 2">
            <a:extLst>
              <a:ext uri="{FF2B5EF4-FFF2-40B4-BE49-F238E27FC236}">
                <a16:creationId xmlns:a16="http://schemas.microsoft.com/office/drawing/2014/main" id="{BA81DD40-F5F6-E8D7-E125-5F3737DB3C9E}"/>
              </a:ext>
            </a:extLst>
          </p:cNvPr>
          <p:cNvSpPr/>
          <p:nvPr/>
        </p:nvSpPr>
        <p:spPr>
          <a:xfrm>
            <a:off x="838199" y="365124"/>
            <a:ext cx="10596513" cy="10554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68" y="21600"/>
                </a:moveTo>
                <a:lnTo>
                  <a:pt x="432" y="21600"/>
                </a:lnTo>
                <a:lnTo>
                  <a:pt x="317" y="21471"/>
                </a:lnTo>
                <a:lnTo>
                  <a:pt x="214" y="21108"/>
                </a:lnTo>
                <a:lnTo>
                  <a:pt x="127" y="20546"/>
                </a:lnTo>
                <a:lnTo>
                  <a:pt x="59" y="19817"/>
                </a:lnTo>
                <a:lnTo>
                  <a:pt x="15" y="18957"/>
                </a:lnTo>
                <a:lnTo>
                  <a:pt x="0" y="18000"/>
                </a:lnTo>
                <a:lnTo>
                  <a:pt x="0" y="3600"/>
                </a:lnTo>
                <a:lnTo>
                  <a:pt x="15" y="2643"/>
                </a:lnTo>
                <a:lnTo>
                  <a:pt x="59" y="1783"/>
                </a:lnTo>
                <a:lnTo>
                  <a:pt x="127" y="1054"/>
                </a:lnTo>
                <a:lnTo>
                  <a:pt x="214" y="492"/>
                </a:lnTo>
                <a:lnTo>
                  <a:pt x="317" y="129"/>
                </a:lnTo>
                <a:lnTo>
                  <a:pt x="432" y="0"/>
                </a:lnTo>
                <a:lnTo>
                  <a:pt x="21168" y="0"/>
                </a:lnTo>
                <a:lnTo>
                  <a:pt x="21333" y="274"/>
                </a:lnTo>
                <a:lnTo>
                  <a:pt x="21473" y="1054"/>
                </a:lnTo>
                <a:lnTo>
                  <a:pt x="21567" y="2222"/>
                </a:lnTo>
                <a:lnTo>
                  <a:pt x="21600" y="3600"/>
                </a:lnTo>
                <a:lnTo>
                  <a:pt x="21600" y="18000"/>
                </a:lnTo>
                <a:lnTo>
                  <a:pt x="21585" y="18957"/>
                </a:lnTo>
                <a:lnTo>
                  <a:pt x="21541" y="19817"/>
                </a:lnTo>
                <a:lnTo>
                  <a:pt x="21473" y="20546"/>
                </a:lnTo>
                <a:lnTo>
                  <a:pt x="21386" y="21108"/>
                </a:lnTo>
                <a:lnTo>
                  <a:pt x="21283" y="21471"/>
                </a:lnTo>
                <a:lnTo>
                  <a:pt x="21168" y="21600"/>
                </a:lnTo>
                <a:close/>
              </a:path>
            </a:pathLst>
          </a:custGeom>
          <a:solidFill>
            <a:srgbClr val="5B9BD4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object 3">
            <a:extLst>
              <a:ext uri="{FF2B5EF4-FFF2-40B4-BE49-F238E27FC236}">
                <a16:creationId xmlns:a16="http://schemas.microsoft.com/office/drawing/2014/main" id="{4B1EBF7A-E0F2-5E0D-8A6C-2BDDCFE3D940}"/>
              </a:ext>
            </a:extLst>
          </p:cNvPr>
          <p:cNvSpPr txBox="1"/>
          <p:nvPr/>
        </p:nvSpPr>
        <p:spPr>
          <a:xfrm>
            <a:off x="1120403" y="542285"/>
            <a:ext cx="445008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indent="12700">
              <a:spcBef>
                <a:spcPts val="100"/>
              </a:spcBef>
              <a:defRPr spc="-10">
                <a:solidFill>
                  <a:srgbClr val="FFFFFF"/>
                </a:solidFill>
              </a:defRPr>
            </a:lvl1pPr>
          </a:lstStyle>
          <a:p>
            <a:r>
              <a:rPr lang="en-US" sz="4200" dirty="0"/>
              <a:t>METHODOLOGY</a:t>
            </a:r>
          </a:p>
        </p:txBody>
      </p:sp>
      <p:sp>
        <p:nvSpPr>
          <p:cNvPr id="103" name="TextBox 4">
            <a:extLst>
              <a:ext uri="{FF2B5EF4-FFF2-40B4-BE49-F238E27FC236}">
                <a16:creationId xmlns:a16="http://schemas.microsoft.com/office/drawing/2014/main" id="{0661A862-0D2D-6370-FBFC-1A55800E8FF2}"/>
              </a:ext>
            </a:extLst>
          </p:cNvPr>
          <p:cNvSpPr txBox="1"/>
          <p:nvPr/>
        </p:nvSpPr>
        <p:spPr>
          <a:xfrm>
            <a:off x="838199" y="1603005"/>
            <a:ext cx="6905734" cy="5035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Model Development &amp; Evaluation: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Selected model: </a:t>
            </a:r>
            <a:r>
              <a:rPr lang="en-US" b="1" dirty="0"/>
              <a:t>Feedforward Neural Network (FNN)</a:t>
            </a:r>
            <a:r>
              <a:rPr lang="en-US" dirty="0"/>
              <a:t> for handling non-linear data.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Architecture: </a:t>
            </a:r>
            <a:r>
              <a:rPr lang="en-US" b="1" dirty="0"/>
              <a:t>Input layer</a:t>
            </a:r>
            <a:r>
              <a:rPr lang="en-US" dirty="0"/>
              <a:t>, </a:t>
            </a:r>
            <a:r>
              <a:rPr lang="en-US" b="1" dirty="0"/>
              <a:t>2 hidden layers (</a:t>
            </a:r>
            <a:r>
              <a:rPr lang="en-US" b="1" dirty="0" err="1"/>
              <a:t>ReLU</a:t>
            </a:r>
            <a:r>
              <a:rPr lang="en-US" b="1" dirty="0"/>
              <a:t>)</a:t>
            </a:r>
            <a:r>
              <a:rPr lang="en-US" dirty="0"/>
              <a:t>, </a:t>
            </a:r>
            <a:r>
              <a:rPr lang="en-US" b="1" dirty="0"/>
              <a:t>dropout</a:t>
            </a:r>
            <a:r>
              <a:rPr lang="en-US" dirty="0"/>
              <a:t>, and </a:t>
            </a:r>
            <a:r>
              <a:rPr lang="en-US" b="1" dirty="0"/>
              <a:t>sigmoid output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/>
              <a:t>Adam optimizer</a:t>
            </a:r>
            <a:r>
              <a:rPr lang="en-US" dirty="0"/>
              <a:t> chosen for adaptive, efficient learning.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/>
              <a:t>Binary Cross-Entropy loss function</a:t>
            </a:r>
            <a:r>
              <a:rPr lang="en-US" dirty="0"/>
              <a:t> used for binary classification.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Data split into </a:t>
            </a:r>
            <a:r>
              <a:rPr lang="en-US" b="1" dirty="0"/>
              <a:t>80% training and 20% testing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/>
              <a:t>Model performance measured using </a:t>
            </a:r>
            <a:r>
              <a:rPr lang="en-US" b="1" dirty="0"/>
              <a:t>Accuracy, Precision, Recall, F1-Score, ROC-AUC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b="1" dirty="0"/>
              <a:t>Grid Search</a:t>
            </a:r>
            <a:r>
              <a:rPr lang="en-US" dirty="0"/>
              <a:t> performed to tune hyperparameters like neurons, dropout, and batch size.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233720-1F84-4368-6065-AF1F838E0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933" y="1944792"/>
            <a:ext cx="4152696" cy="371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149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1374</Words>
  <Application>Microsoft Macintosh PowerPoint</Application>
  <PresentationFormat>Widescreen</PresentationFormat>
  <Paragraphs>206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Helvetica</vt:lpstr>
      <vt:lpstr>Helvetica Neue</vt:lpstr>
      <vt:lpstr>Times New Roman</vt:lpstr>
      <vt:lpstr>Wingdings</vt:lpstr>
      <vt:lpstr>Office Theme</vt:lpstr>
      <vt:lpstr>PowerPoint Presentation</vt:lpstr>
      <vt:lpstr>INTRODUCTION</vt:lpstr>
      <vt:lpstr>OBJECTIVES</vt:lpstr>
      <vt:lpstr>LITERATURE SURVEY</vt:lpstr>
      <vt:lpstr>LITERATURE SURVEY</vt:lpstr>
      <vt:lpstr>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reallyhecker@gmail.com</cp:lastModifiedBy>
  <cp:revision>5</cp:revision>
  <dcterms:modified xsi:type="dcterms:W3CDTF">2025-05-12T05:52:00Z</dcterms:modified>
</cp:coreProperties>
</file>